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0"/>
  </p:notesMasterIdLst>
  <p:handoutMasterIdLst>
    <p:handoutMasterId r:id="rId131"/>
  </p:handoutMasterIdLst>
  <p:sldIdLst>
    <p:sldId id="256" r:id="rId2"/>
    <p:sldId id="257" r:id="rId3"/>
    <p:sldId id="577" r:id="rId4"/>
    <p:sldId id="578" r:id="rId5"/>
    <p:sldId id="584" r:id="rId6"/>
    <p:sldId id="362" r:id="rId7"/>
    <p:sldId id="450" r:id="rId8"/>
    <p:sldId id="451" r:id="rId9"/>
    <p:sldId id="452" r:id="rId10"/>
    <p:sldId id="453" r:id="rId11"/>
    <p:sldId id="455" r:id="rId12"/>
    <p:sldId id="456" r:id="rId13"/>
    <p:sldId id="458" r:id="rId14"/>
    <p:sldId id="508" r:id="rId15"/>
    <p:sldId id="580" r:id="rId16"/>
    <p:sldId id="579" r:id="rId17"/>
    <p:sldId id="459" r:id="rId18"/>
    <p:sldId id="460" r:id="rId19"/>
    <p:sldId id="461" r:id="rId20"/>
    <p:sldId id="462" r:id="rId21"/>
    <p:sldId id="568" r:id="rId22"/>
    <p:sldId id="467" r:id="rId23"/>
    <p:sldId id="569" r:id="rId24"/>
    <p:sldId id="463" r:id="rId25"/>
    <p:sldId id="570" r:id="rId26"/>
    <p:sldId id="464" r:id="rId27"/>
    <p:sldId id="465" r:id="rId28"/>
    <p:sldId id="552" r:id="rId29"/>
    <p:sldId id="571" r:id="rId30"/>
    <p:sldId id="469" r:id="rId31"/>
    <p:sldId id="466" r:id="rId32"/>
    <p:sldId id="468" r:id="rId33"/>
    <p:sldId id="470" r:id="rId34"/>
    <p:sldId id="476" r:id="rId35"/>
    <p:sldId id="477" r:id="rId36"/>
    <p:sldId id="478" r:id="rId37"/>
    <p:sldId id="481" r:id="rId38"/>
    <p:sldId id="479" r:id="rId39"/>
    <p:sldId id="482" r:id="rId40"/>
    <p:sldId id="471" r:id="rId41"/>
    <p:sldId id="472" r:id="rId42"/>
    <p:sldId id="473" r:id="rId43"/>
    <p:sldId id="474" r:id="rId44"/>
    <p:sldId id="475" r:id="rId45"/>
    <p:sldId id="483" r:id="rId46"/>
    <p:sldId id="484" r:id="rId47"/>
    <p:sldId id="485" r:id="rId48"/>
    <p:sldId id="586" r:id="rId49"/>
    <p:sldId id="587" r:id="rId50"/>
    <p:sldId id="486" r:id="rId51"/>
    <p:sldId id="487" r:id="rId52"/>
    <p:sldId id="488" r:id="rId53"/>
    <p:sldId id="585" r:id="rId54"/>
    <p:sldId id="489" r:id="rId55"/>
    <p:sldId id="490" r:id="rId56"/>
    <p:sldId id="491" r:id="rId57"/>
    <p:sldId id="492" r:id="rId58"/>
    <p:sldId id="493" r:id="rId59"/>
    <p:sldId id="494" r:id="rId60"/>
    <p:sldId id="496" r:id="rId61"/>
    <p:sldId id="497" r:id="rId62"/>
    <p:sldId id="498" r:id="rId63"/>
    <p:sldId id="499" r:id="rId64"/>
    <p:sldId id="500" r:id="rId65"/>
    <p:sldId id="501" r:id="rId66"/>
    <p:sldId id="502" r:id="rId67"/>
    <p:sldId id="503" r:id="rId68"/>
    <p:sldId id="504" r:id="rId69"/>
    <p:sldId id="506" r:id="rId70"/>
    <p:sldId id="507" r:id="rId71"/>
    <p:sldId id="505" r:id="rId72"/>
    <p:sldId id="509" r:id="rId73"/>
    <p:sldId id="572" r:id="rId74"/>
    <p:sldId id="510" r:id="rId75"/>
    <p:sldId id="511" r:id="rId76"/>
    <p:sldId id="512" r:id="rId77"/>
    <p:sldId id="513" r:id="rId78"/>
    <p:sldId id="520" r:id="rId79"/>
    <p:sldId id="514" r:id="rId80"/>
    <p:sldId id="515" r:id="rId81"/>
    <p:sldId id="573" r:id="rId82"/>
    <p:sldId id="516" r:id="rId83"/>
    <p:sldId id="517" r:id="rId84"/>
    <p:sldId id="522" r:id="rId85"/>
    <p:sldId id="523" r:id="rId86"/>
    <p:sldId id="524" r:id="rId87"/>
    <p:sldId id="527" r:id="rId88"/>
    <p:sldId id="525" r:id="rId89"/>
    <p:sldId id="528" r:id="rId90"/>
    <p:sldId id="529" r:id="rId91"/>
    <p:sldId id="530" r:id="rId92"/>
    <p:sldId id="531" r:id="rId93"/>
    <p:sldId id="532" r:id="rId94"/>
    <p:sldId id="533" r:id="rId95"/>
    <p:sldId id="534" r:id="rId96"/>
    <p:sldId id="535" r:id="rId97"/>
    <p:sldId id="537" r:id="rId98"/>
    <p:sldId id="538" r:id="rId99"/>
    <p:sldId id="446" r:id="rId100"/>
    <p:sldId id="447" r:id="rId101"/>
    <p:sldId id="540" r:id="rId102"/>
    <p:sldId id="541" r:id="rId103"/>
    <p:sldId id="582" r:id="rId104"/>
    <p:sldId id="542" r:id="rId105"/>
    <p:sldId id="543" r:id="rId106"/>
    <p:sldId id="545" r:id="rId107"/>
    <p:sldId id="546" r:id="rId108"/>
    <p:sldId id="547" r:id="rId109"/>
    <p:sldId id="549" r:id="rId110"/>
    <p:sldId id="548" r:id="rId111"/>
    <p:sldId id="550" r:id="rId112"/>
    <p:sldId id="583" r:id="rId113"/>
    <p:sldId id="551" r:id="rId114"/>
    <p:sldId id="574" r:id="rId115"/>
    <p:sldId id="575" r:id="rId116"/>
    <p:sldId id="554" r:id="rId117"/>
    <p:sldId id="555" r:id="rId118"/>
    <p:sldId id="557" r:id="rId119"/>
    <p:sldId id="558" r:id="rId120"/>
    <p:sldId id="559" r:id="rId121"/>
    <p:sldId id="560" r:id="rId122"/>
    <p:sldId id="561" r:id="rId123"/>
    <p:sldId id="562" r:id="rId124"/>
    <p:sldId id="576" r:id="rId125"/>
    <p:sldId id="564" r:id="rId126"/>
    <p:sldId id="565" r:id="rId127"/>
    <p:sldId id="567" r:id="rId128"/>
    <p:sldId id="334" r:id="rId12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ca" initials="l" lastIdx="1" clrIdx="0">
    <p:extLst>
      <p:ext uri="{19B8F6BF-5375-455C-9EA6-DF929625EA0E}">
        <p15:presenceInfo xmlns:p15="http://schemas.microsoft.com/office/powerpoint/2012/main" userId="bf722f425fa346b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FCECE8"/>
    <a:srgbClr val="F8D7CD"/>
    <a:srgbClr val="082D4C"/>
    <a:srgbClr val="1F365F"/>
    <a:srgbClr val="121F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86305" autoAdjust="0"/>
  </p:normalViewPr>
  <p:slideViewPr>
    <p:cSldViewPr snapToGrid="0" snapToObjects="1">
      <p:cViewPr varScale="1">
        <p:scale>
          <a:sx n="92" d="100"/>
          <a:sy n="92" d="100"/>
        </p:scale>
        <p:origin x="1194" y="90"/>
      </p:cViewPr>
      <p:guideLst/>
    </p:cSldViewPr>
  </p:slideViewPr>
  <p:notesTextViewPr>
    <p:cViewPr>
      <p:scale>
        <a:sx n="1" d="1"/>
        <a:sy n="1" d="1"/>
      </p:scale>
      <p:origin x="0" y="0"/>
    </p:cViewPr>
  </p:notesTextViewPr>
  <p:notesViewPr>
    <p:cSldViewPr snapToGrid="0" snapToObjects="1">
      <p:cViewPr varScale="1">
        <p:scale>
          <a:sx n="135" d="100"/>
          <a:sy n="135" d="100"/>
        </p:scale>
        <p:origin x="3544" y="16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5"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handoutMaster" Target="handoutMasters/handoutMaster1.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commentAuthors" Target="commentAuthor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A0E0C5-E238-6C4E-90DD-8A9588F2C235}" type="datetimeFigureOut">
              <a:rPr lang="fr-FR" smtClean="0"/>
              <a:t>17/10/2026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53017E-700C-DA4C-96B2-7FA362AA4B63}" type="slidenum">
              <a:rPr lang="fr-FR" smtClean="0"/>
              <a:t>‹N°›</a:t>
            </a:fld>
            <a:endParaRPr lang="fr-FR"/>
          </a:p>
        </p:txBody>
      </p:sp>
    </p:spTree>
    <p:extLst>
      <p:ext uri="{BB962C8B-B14F-4D97-AF65-F5344CB8AC3E}">
        <p14:creationId xmlns:p14="http://schemas.microsoft.com/office/powerpoint/2010/main" val="1377635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AF5CB1-E5AD-4FD3-A456-A71DC35369B2}" type="datetimeFigureOut">
              <a:rPr lang="fr-FR" smtClean="0"/>
              <a:t>17/10/2026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0AC4E0-F772-43DD-872B-A2DA0BE5BAC0}" type="slidenum">
              <a:rPr lang="fr-FR" smtClean="0"/>
              <a:t>‹N°›</a:t>
            </a:fld>
            <a:endParaRPr lang="fr-FR"/>
          </a:p>
        </p:txBody>
      </p:sp>
    </p:spTree>
    <p:extLst>
      <p:ext uri="{BB962C8B-B14F-4D97-AF65-F5344CB8AC3E}">
        <p14:creationId xmlns:p14="http://schemas.microsoft.com/office/powerpoint/2010/main" val="2869255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a:t>
            </a:fld>
            <a:endParaRPr lang="fr-FR"/>
          </a:p>
        </p:txBody>
      </p:sp>
    </p:spTree>
    <p:extLst>
      <p:ext uri="{BB962C8B-B14F-4D97-AF65-F5344CB8AC3E}">
        <p14:creationId xmlns:p14="http://schemas.microsoft.com/office/powerpoint/2010/main" val="3122153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a:t>
            </a:fld>
            <a:endParaRPr lang="fr-FR"/>
          </a:p>
        </p:txBody>
      </p:sp>
    </p:spTree>
    <p:extLst>
      <p:ext uri="{BB962C8B-B14F-4D97-AF65-F5344CB8AC3E}">
        <p14:creationId xmlns:p14="http://schemas.microsoft.com/office/powerpoint/2010/main" val="1971869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a:t>
            </a:fld>
            <a:endParaRPr lang="fr-FR"/>
          </a:p>
        </p:txBody>
      </p:sp>
    </p:spTree>
    <p:extLst>
      <p:ext uri="{BB962C8B-B14F-4D97-AF65-F5344CB8AC3E}">
        <p14:creationId xmlns:p14="http://schemas.microsoft.com/office/powerpoint/2010/main" val="2989601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a:t>
            </a:fld>
            <a:endParaRPr lang="fr-FR"/>
          </a:p>
        </p:txBody>
      </p:sp>
    </p:spTree>
    <p:extLst>
      <p:ext uri="{BB962C8B-B14F-4D97-AF65-F5344CB8AC3E}">
        <p14:creationId xmlns:p14="http://schemas.microsoft.com/office/powerpoint/2010/main" val="171512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a:t>
            </a:fld>
            <a:endParaRPr lang="fr-FR"/>
          </a:p>
        </p:txBody>
      </p:sp>
    </p:spTree>
    <p:extLst>
      <p:ext uri="{BB962C8B-B14F-4D97-AF65-F5344CB8AC3E}">
        <p14:creationId xmlns:p14="http://schemas.microsoft.com/office/powerpoint/2010/main" val="3083030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a:t>
            </a:fld>
            <a:endParaRPr lang="fr-FR"/>
          </a:p>
        </p:txBody>
      </p:sp>
    </p:spTree>
    <p:extLst>
      <p:ext uri="{BB962C8B-B14F-4D97-AF65-F5344CB8AC3E}">
        <p14:creationId xmlns:p14="http://schemas.microsoft.com/office/powerpoint/2010/main" val="641658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a:t>
            </a:fld>
            <a:endParaRPr lang="fr-FR"/>
          </a:p>
        </p:txBody>
      </p:sp>
    </p:spTree>
    <p:extLst>
      <p:ext uri="{BB962C8B-B14F-4D97-AF65-F5344CB8AC3E}">
        <p14:creationId xmlns:p14="http://schemas.microsoft.com/office/powerpoint/2010/main" val="1269009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a:t>
            </a:fld>
            <a:endParaRPr lang="fr-FR"/>
          </a:p>
        </p:txBody>
      </p:sp>
    </p:spTree>
    <p:extLst>
      <p:ext uri="{BB962C8B-B14F-4D97-AF65-F5344CB8AC3E}">
        <p14:creationId xmlns:p14="http://schemas.microsoft.com/office/powerpoint/2010/main" val="4142265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13</a:t>
            </a:fld>
            <a:endParaRPr lang="fr-FR"/>
          </a:p>
        </p:txBody>
      </p:sp>
    </p:spTree>
    <p:extLst>
      <p:ext uri="{BB962C8B-B14F-4D97-AF65-F5344CB8AC3E}">
        <p14:creationId xmlns:p14="http://schemas.microsoft.com/office/powerpoint/2010/main" val="1724267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14</a:t>
            </a:fld>
            <a:endParaRPr lang="fr-FR"/>
          </a:p>
        </p:txBody>
      </p:sp>
    </p:spTree>
    <p:extLst>
      <p:ext uri="{BB962C8B-B14F-4D97-AF65-F5344CB8AC3E}">
        <p14:creationId xmlns:p14="http://schemas.microsoft.com/office/powerpoint/2010/main" val="984431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15</a:t>
            </a:fld>
            <a:endParaRPr lang="fr-FR"/>
          </a:p>
        </p:txBody>
      </p:sp>
    </p:spTree>
    <p:extLst>
      <p:ext uri="{BB962C8B-B14F-4D97-AF65-F5344CB8AC3E}">
        <p14:creationId xmlns:p14="http://schemas.microsoft.com/office/powerpoint/2010/main" val="984431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16</a:t>
            </a:fld>
            <a:endParaRPr lang="fr-FR"/>
          </a:p>
        </p:txBody>
      </p:sp>
    </p:spTree>
    <p:extLst>
      <p:ext uri="{BB962C8B-B14F-4D97-AF65-F5344CB8AC3E}">
        <p14:creationId xmlns:p14="http://schemas.microsoft.com/office/powerpoint/2010/main" val="3784214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17</a:t>
            </a:fld>
            <a:endParaRPr lang="fr-FR"/>
          </a:p>
        </p:txBody>
      </p:sp>
    </p:spTree>
    <p:extLst>
      <p:ext uri="{BB962C8B-B14F-4D97-AF65-F5344CB8AC3E}">
        <p14:creationId xmlns:p14="http://schemas.microsoft.com/office/powerpoint/2010/main" val="449446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18</a:t>
            </a:fld>
            <a:endParaRPr lang="fr-FR"/>
          </a:p>
        </p:txBody>
      </p:sp>
    </p:spTree>
    <p:extLst>
      <p:ext uri="{BB962C8B-B14F-4D97-AF65-F5344CB8AC3E}">
        <p14:creationId xmlns:p14="http://schemas.microsoft.com/office/powerpoint/2010/main" val="4252095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19</a:t>
            </a:fld>
            <a:endParaRPr lang="fr-FR"/>
          </a:p>
        </p:txBody>
      </p:sp>
    </p:spTree>
    <p:extLst>
      <p:ext uri="{BB962C8B-B14F-4D97-AF65-F5344CB8AC3E}">
        <p14:creationId xmlns:p14="http://schemas.microsoft.com/office/powerpoint/2010/main" val="912276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20</a:t>
            </a:fld>
            <a:endParaRPr lang="fr-FR"/>
          </a:p>
        </p:txBody>
      </p:sp>
    </p:spTree>
    <p:extLst>
      <p:ext uri="{BB962C8B-B14F-4D97-AF65-F5344CB8AC3E}">
        <p14:creationId xmlns:p14="http://schemas.microsoft.com/office/powerpoint/2010/main" val="471867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21</a:t>
            </a:fld>
            <a:endParaRPr lang="fr-FR"/>
          </a:p>
        </p:txBody>
      </p:sp>
    </p:spTree>
    <p:extLst>
      <p:ext uri="{BB962C8B-B14F-4D97-AF65-F5344CB8AC3E}">
        <p14:creationId xmlns:p14="http://schemas.microsoft.com/office/powerpoint/2010/main" val="1125589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22</a:t>
            </a:fld>
            <a:endParaRPr lang="fr-FR"/>
          </a:p>
        </p:txBody>
      </p:sp>
    </p:spTree>
    <p:extLst>
      <p:ext uri="{BB962C8B-B14F-4D97-AF65-F5344CB8AC3E}">
        <p14:creationId xmlns:p14="http://schemas.microsoft.com/office/powerpoint/2010/main" val="2468623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23</a:t>
            </a:fld>
            <a:endParaRPr lang="fr-FR"/>
          </a:p>
        </p:txBody>
      </p:sp>
    </p:spTree>
    <p:extLst>
      <p:ext uri="{BB962C8B-B14F-4D97-AF65-F5344CB8AC3E}">
        <p14:creationId xmlns:p14="http://schemas.microsoft.com/office/powerpoint/2010/main" val="2067319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24</a:t>
            </a:fld>
            <a:endParaRPr lang="fr-FR"/>
          </a:p>
        </p:txBody>
      </p:sp>
    </p:spTree>
    <p:extLst>
      <p:ext uri="{BB962C8B-B14F-4D97-AF65-F5344CB8AC3E}">
        <p14:creationId xmlns:p14="http://schemas.microsoft.com/office/powerpoint/2010/main" val="2453478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25</a:t>
            </a:fld>
            <a:endParaRPr lang="fr-FR"/>
          </a:p>
        </p:txBody>
      </p:sp>
    </p:spTree>
    <p:extLst>
      <p:ext uri="{BB962C8B-B14F-4D97-AF65-F5344CB8AC3E}">
        <p14:creationId xmlns:p14="http://schemas.microsoft.com/office/powerpoint/2010/main" val="651911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26</a:t>
            </a:fld>
            <a:endParaRPr lang="fr-FR"/>
          </a:p>
        </p:txBody>
      </p:sp>
    </p:spTree>
    <p:extLst>
      <p:ext uri="{BB962C8B-B14F-4D97-AF65-F5344CB8AC3E}">
        <p14:creationId xmlns:p14="http://schemas.microsoft.com/office/powerpoint/2010/main" val="3265567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27</a:t>
            </a:fld>
            <a:endParaRPr lang="fr-FR"/>
          </a:p>
        </p:txBody>
      </p:sp>
    </p:spTree>
    <p:extLst>
      <p:ext uri="{BB962C8B-B14F-4D97-AF65-F5344CB8AC3E}">
        <p14:creationId xmlns:p14="http://schemas.microsoft.com/office/powerpoint/2010/main" val="2132922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28</a:t>
            </a:fld>
            <a:endParaRPr lang="fr-FR"/>
          </a:p>
        </p:txBody>
      </p:sp>
    </p:spTree>
    <p:extLst>
      <p:ext uri="{BB962C8B-B14F-4D97-AF65-F5344CB8AC3E}">
        <p14:creationId xmlns:p14="http://schemas.microsoft.com/office/powerpoint/2010/main" val="1191844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29</a:t>
            </a:fld>
            <a:endParaRPr lang="fr-FR"/>
          </a:p>
        </p:txBody>
      </p:sp>
    </p:spTree>
    <p:extLst>
      <p:ext uri="{BB962C8B-B14F-4D97-AF65-F5344CB8AC3E}">
        <p14:creationId xmlns:p14="http://schemas.microsoft.com/office/powerpoint/2010/main" val="3053027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30</a:t>
            </a:fld>
            <a:endParaRPr lang="fr-FR"/>
          </a:p>
        </p:txBody>
      </p:sp>
    </p:spTree>
    <p:extLst>
      <p:ext uri="{BB962C8B-B14F-4D97-AF65-F5344CB8AC3E}">
        <p14:creationId xmlns:p14="http://schemas.microsoft.com/office/powerpoint/2010/main" val="1250427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31</a:t>
            </a:fld>
            <a:endParaRPr lang="fr-FR"/>
          </a:p>
        </p:txBody>
      </p:sp>
    </p:spTree>
    <p:extLst>
      <p:ext uri="{BB962C8B-B14F-4D97-AF65-F5344CB8AC3E}">
        <p14:creationId xmlns:p14="http://schemas.microsoft.com/office/powerpoint/2010/main" val="17933860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32</a:t>
            </a:fld>
            <a:endParaRPr lang="fr-FR"/>
          </a:p>
        </p:txBody>
      </p:sp>
    </p:spTree>
    <p:extLst>
      <p:ext uri="{BB962C8B-B14F-4D97-AF65-F5344CB8AC3E}">
        <p14:creationId xmlns:p14="http://schemas.microsoft.com/office/powerpoint/2010/main" val="3176268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33</a:t>
            </a:fld>
            <a:endParaRPr lang="fr-FR"/>
          </a:p>
        </p:txBody>
      </p:sp>
    </p:spTree>
    <p:extLst>
      <p:ext uri="{BB962C8B-B14F-4D97-AF65-F5344CB8AC3E}">
        <p14:creationId xmlns:p14="http://schemas.microsoft.com/office/powerpoint/2010/main" val="36075761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34</a:t>
            </a:fld>
            <a:endParaRPr lang="fr-FR"/>
          </a:p>
        </p:txBody>
      </p:sp>
    </p:spTree>
    <p:extLst>
      <p:ext uri="{BB962C8B-B14F-4D97-AF65-F5344CB8AC3E}">
        <p14:creationId xmlns:p14="http://schemas.microsoft.com/office/powerpoint/2010/main" val="38526249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35</a:t>
            </a:fld>
            <a:endParaRPr lang="fr-FR"/>
          </a:p>
        </p:txBody>
      </p:sp>
    </p:spTree>
    <p:extLst>
      <p:ext uri="{BB962C8B-B14F-4D97-AF65-F5344CB8AC3E}">
        <p14:creationId xmlns:p14="http://schemas.microsoft.com/office/powerpoint/2010/main" val="1821064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36</a:t>
            </a:fld>
            <a:endParaRPr lang="fr-FR"/>
          </a:p>
        </p:txBody>
      </p:sp>
    </p:spTree>
    <p:extLst>
      <p:ext uri="{BB962C8B-B14F-4D97-AF65-F5344CB8AC3E}">
        <p14:creationId xmlns:p14="http://schemas.microsoft.com/office/powerpoint/2010/main" val="3303800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37</a:t>
            </a:fld>
            <a:endParaRPr lang="fr-FR"/>
          </a:p>
        </p:txBody>
      </p:sp>
    </p:spTree>
    <p:extLst>
      <p:ext uri="{BB962C8B-B14F-4D97-AF65-F5344CB8AC3E}">
        <p14:creationId xmlns:p14="http://schemas.microsoft.com/office/powerpoint/2010/main" val="10719169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38</a:t>
            </a:fld>
            <a:endParaRPr lang="fr-FR"/>
          </a:p>
        </p:txBody>
      </p:sp>
    </p:spTree>
    <p:extLst>
      <p:ext uri="{BB962C8B-B14F-4D97-AF65-F5344CB8AC3E}">
        <p14:creationId xmlns:p14="http://schemas.microsoft.com/office/powerpoint/2010/main" val="10204846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39</a:t>
            </a:fld>
            <a:endParaRPr lang="fr-FR"/>
          </a:p>
        </p:txBody>
      </p:sp>
    </p:spTree>
    <p:extLst>
      <p:ext uri="{BB962C8B-B14F-4D97-AF65-F5344CB8AC3E}">
        <p14:creationId xmlns:p14="http://schemas.microsoft.com/office/powerpoint/2010/main" val="6633217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40</a:t>
            </a:fld>
            <a:endParaRPr lang="fr-FR"/>
          </a:p>
        </p:txBody>
      </p:sp>
    </p:spTree>
    <p:extLst>
      <p:ext uri="{BB962C8B-B14F-4D97-AF65-F5344CB8AC3E}">
        <p14:creationId xmlns:p14="http://schemas.microsoft.com/office/powerpoint/2010/main" val="35158057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41</a:t>
            </a:fld>
            <a:endParaRPr lang="fr-FR"/>
          </a:p>
        </p:txBody>
      </p:sp>
    </p:spTree>
    <p:extLst>
      <p:ext uri="{BB962C8B-B14F-4D97-AF65-F5344CB8AC3E}">
        <p14:creationId xmlns:p14="http://schemas.microsoft.com/office/powerpoint/2010/main" val="39000293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42</a:t>
            </a:fld>
            <a:endParaRPr lang="fr-FR"/>
          </a:p>
        </p:txBody>
      </p:sp>
    </p:spTree>
    <p:extLst>
      <p:ext uri="{BB962C8B-B14F-4D97-AF65-F5344CB8AC3E}">
        <p14:creationId xmlns:p14="http://schemas.microsoft.com/office/powerpoint/2010/main" val="618606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43</a:t>
            </a:fld>
            <a:endParaRPr lang="fr-FR"/>
          </a:p>
        </p:txBody>
      </p:sp>
    </p:spTree>
    <p:extLst>
      <p:ext uri="{BB962C8B-B14F-4D97-AF65-F5344CB8AC3E}">
        <p14:creationId xmlns:p14="http://schemas.microsoft.com/office/powerpoint/2010/main" val="15845344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44</a:t>
            </a:fld>
            <a:endParaRPr lang="fr-FR"/>
          </a:p>
        </p:txBody>
      </p:sp>
    </p:spTree>
    <p:extLst>
      <p:ext uri="{BB962C8B-B14F-4D97-AF65-F5344CB8AC3E}">
        <p14:creationId xmlns:p14="http://schemas.microsoft.com/office/powerpoint/2010/main" val="16227962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45</a:t>
            </a:fld>
            <a:endParaRPr lang="fr-FR"/>
          </a:p>
        </p:txBody>
      </p:sp>
    </p:spTree>
    <p:extLst>
      <p:ext uri="{BB962C8B-B14F-4D97-AF65-F5344CB8AC3E}">
        <p14:creationId xmlns:p14="http://schemas.microsoft.com/office/powerpoint/2010/main" val="32212221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46</a:t>
            </a:fld>
            <a:endParaRPr lang="fr-FR"/>
          </a:p>
        </p:txBody>
      </p:sp>
    </p:spTree>
    <p:extLst>
      <p:ext uri="{BB962C8B-B14F-4D97-AF65-F5344CB8AC3E}">
        <p14:creationId xmlns:p14="http://schemas.microsoft.com/office/powerpoint/2010/main" val="6488979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47</a:t>
            </a:fld>
            <a:endParaRPr lang="fr-FR"/>
          </a:p>
        </p:txBody>
      </p:sp>
    </p:spTree>
    <p:extLst>
      <p:ext uri="{BB962C8B-B14F-4D97-AF65-F5344CB8AC3E}">
        <p14:creationId xmlns:p14="http://schemas.microsoft.com/office/powerpoint/2010/main" val="4362441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48</a:t>
            </a:fld>
            <a:endParaRPr lang="fr-FR"/>
          </a:p>
        </p:txBody>
      </p:sp>
    </p:spTree>
    <p:extLst>
      <p:ext uri="{BB962C8B-B14F-4D97-AF65-F5344CB8AC3E}">
        <p14:creationId xmlns:p14="http://schemas.microsoft.com/office/powerpoint/2010/main" val="150544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u="none" strike="noStrike" dirty="0">
                <a:effectLst/>
                <a:latin typeface="Google Sans"/>
              </a:rPr>
              <a:t>Mécanismes biologiques majeurs</a:t>
            </a:r>
          </a:p>
          <a:p>
            <a:r>
              <a:rPr lang="fr-FR" b="1" u="none" strike="noStrike" dirty="0">
                <a:effectLst/>
                <a:latin typeface="Google Sans"/>
              </a:rPr>
              <a:t>L'élagage synaptique</a:t>
            </a:r>
            <a:r>
              <a:rPr lang="fr-FR" b="0" u="none" strike="noStrike" dirty="0">
                <a:effectLst/>
                <a:latin typeface="Google Sans"/>
              </a:rPr>
              <a:t> : Le cerveau élimine les connexions neuronales inutilisées pour rendre les réseaux restants plus efficaces.</a:t>
            </a:r>
          </a:p>
          <a:p>
            <a:r>
              <a:rPr lang="fr-FR" b="1" u="none" strike="noStrike" dirty="0">
                <a:effectLst/>
                <a:latin typeface="Google Sans"/>
              </a:rPr>
              <a:t>La myélinisation</a:t>
            </a:r>
            <a:r>
              <a:rPr lang="fr-FR" b="0" u="none" strike="noStrike" dirty="0">
                <a:effectLst/>
                <a:latin typeface="Google Sans"/>
              </a:rPr>
              <a:t> : L'augmentation de la matière blanche accélère la transmission des messages nerveux (jusqu'à 400 km/h).</a:t>
            </a:r>
          </a:p>
          <a:p>
            <a:r>
              <a:rPr lang="fr-FR" b="1" u="none" strike="noStrike" dirty="0">
                <a:effectLst/>
                <a:latin typeface="Google Sans"/>
              </a:rPr>
              <a:t>Le décalage de maturation</a:t>
            </a:r>
            <a:r>
              <a:rPr lang="fr-FR" b="0" u="none" strike="noStrike" dirty="0">
                <a:effectLst/>
                <a:latin typeface="Google Sans"/>
              </a:rPr>
              <a:t> : Le système limbique (émotions, amygdale, recherche de sensations) mûrit plus rapidement que le cortex préfrontal (qui ne s'achève qu'vers le milieu de la vingtaine ou au-delà), ce qui explique la propension à la prise de risque et l'impulsivité.</a:t>
            </a:r>
          </a:p>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49</a:t>
            </a:fld>
            <a:endParaRPr lang="fr-FR"/>
          </a:p>
        </p:txBody>
      </p:sp>
    </p:spTree>
    <p:extLst>
      <p:ext uri="{BB962C8B-B14F-4D97-AF65-F5344CB8AC3E}">
        <p14:creationId xmlns:p14="http://schemas.microsoft.com/office/powerpoint/2010/main" val="20448288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50</a:t>
            </a:fld>
            <a:endParaRPr lang="fr-FR"/>
          </a:p>
        </p:txBody>
      </p:sp>
    </p:spTree>
    <p:extLst>
      <p:ext uri="{BB962C8B-B14F-4D97-AF65-F5344CB8AC3E}">
        <p14:creationId xmlns:p14="http://schemas.microsoft.com/office/powerpoint/2010/main" val="2136215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51</a:t>
            </a:fld>
            <a:endParaRPr lang="fr-FR"/>
          </a:p>
        </p:txBody>
      </p:sp>
    </p:spTree>
    <p:extLst>
      <p:ext uri="{BB962C8B-B14F-4D97-AF65-F5344CB8AC3E}">
        <p14:creationId xmlns:p14="http://schemas.microsoft.com/office/powerpoint/2010/main" val="28619579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52</a:t>
            </a:fld>
            <a:endParaRPr lang="fr-FR"/>
          </a:p>
        </p:txBody>
      </p:sp>
    </p:spTree>
    <p:extLst>
      <p:ext uri="{BB962C8B-B14F-4D97-AF65-F5344CB8AC3E}">
        <p14:creationId xmlns:p14="http://schemas.microsoft.com/office/powerpoint/2010/main" val="21226218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53</a:t>
            </a:fld>
            <a:endParaRPr lang="fr-FR"/>
          </a:p>
        </p:txBody>
      </p:sp>
    </p:spTree>
    <p:extLst>
      <p:ext uri="{BB962C8B-B14F-4D97-AF65-F5344CB8AC3E}">
        <p14:creationId xmlns:p14="http://schemas.microsoft.com/office/powerpoint/2010/main" val="3484102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54</a:t>
            </a:fld>
            <a:endParaRPr lang="fr-FR"/>
          </a:p>
        </p:txBody>
      </p:sp>
    </p:spTree>
    <p:extLst>
      <p:ext uri="{BB962C8B-B14F-4D97-AF65-F5344CB8AC3E}">
        <p14:creationId xmlns:p14="http://schemas.microsoft.com/office/powerpoint/2010/main" val="20633567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55</a:t>
            </a:fld>
            <a:endParaRPr lang="fr-FR"/>
          </a:p>
        </p:txBody>
      </p:sp>
    </p:spTree>
    <p:extLst>
      <p:ext uri="{BB962C8B-B14F-4D97-AF65-F5344CB8AC3E}">
        <p14:creationId xmlns:p14="http://schemas.microsoft.com/office/powerpoint/2010/main" val="41494130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56</a:t>
            </a:fld>
            <a:endParaRPr lang="fr-FR"/>
          </a:p>
        </p:txBody>
      </p:sp>
    </p:spTree>
    <p:extLst>
      <p:ext uri="{BB962C8B-B14F-4D97-AF65-F5344CB8AC3E}">
        <p14:creationId xmlns:p14="http://schemas.microsoft.com/office/powerpoint/2010/main" val="14695282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57</a:t>
            </a:fld>
            <a:endParaRPr lang="fr-FR"/>
          </a:p>
        </p:txBody>
      </p:sp>
    </p:spTree>
    <p:extLst>
      <p:ext uri="{BB962C8B-B14F-4D97-AF65-F5344CB8AC3E}">
        <p14:creationId xmlns:p14="http://schemas.microsoft.com/office/powerpoint/2010/main" val="14316080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58</a:t>
            </a:fld>
            <a:endParaRPr lang="fr-FR"/>
          </a:p>
        </p:txBody>
      </p:sp>
    </p:spTree>
    <p:extLst>
      <p:ext uri="{BB962C8B-B14F-4D97-AF65-F5344CB8AC3E}">
        <p14:creationId xmlns:p14="http://schemas.microsoft.com/office/powerpoint/2010/main" val="18315309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59</a:t>
            </a:fld>
            <a:endParaRPr lang="fr-FR"/>
          </a:p>
        </p:txBody>
      </p:sp>
    </p:spTree>
    <p:extLst>
      <p:ext uri="{BB962C8B-B14F-4D97-AF65-F5344CB8AC3E}">
        <p14:creationId xmlns:p14="http://schemas.microsoft.com/office/powerpoint/2010/main" val="31640145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60</a:t>
            </a:fld>
            <a:endParaRPr lang="fr-FR"/>
          </a:p>
        </p:txBody>
      </p:sp>
    </p:spTree>
    <p:extLst>
      <p:ext uri="{BB962C8B-B14F-4D97-AF65-F5344CB8AC3E}">
        <p14:creationId xmlns:p14="http://schemas.microsoft.com/office/powerpoint/2010/main" val="21926973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61</a:t>
            </a:fld>
            <a:endParaRPr lang="fr-FR"/>
          </a:p>
        </p:txBody>
      </p:sp>
    </p:spTree>
    <p:extLst>
      <p:ext uri="{BB962C8B-B14F-4D97-AF65-F5344CB8AC3E}">
        <p14:creationId xmlns:p14="http://schemas.microsoft.com/office/powerpoint/2010/main" val="36179982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62</a:t>
            </a:fld>
            <a:endParaRPr lang="fr-FR"/>
          </a:p>
        </p:txBody>
      </p:sp>
    </p:spTree>
    <p:extLst>
      <p:ext uri="{BB962C8B-B14F-4D97-AF65-F5344CB8AC3E}">
        <p14:creationId xmlns:p14="http://schemas.microsoft.com/office/powerpoint/2010/main" val="18562267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63</a:t>
            </a:fld>
            <a:endParaRPr lang="fr-FR"/>
          </a:p>
        </p:txBody>
      </p:sp>
    </p:spTree>
    <p:extLst>
      <p:ext uri="{BB962C8B-B14F-4D97-AF65-F5344CB8AC3E}">
        <p14:creationId xmlns:p14="http://schemas.microsoft.com/office/powerpoint/2010/main" val="18292169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64</a:t>
            </a:fld>
            <a:endParaRPr lang="fr-FR"/>
          </a:p>
        </p:txBody>
      </p:sp>
    </p:spTree>
    <p:extLst>
      <p:ext uri="{BB962C8B-B14F-4D97-AF65-F5344CB8AC3E}">
        <p14:creationId xmlns:p14="http://schemas.microsoft.com/office/powerpoint/2010/main" val="3461320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65</a:t>
            </a:fld>
            <a:endParaRPr lang="fr-FR"/>
          </a:p>
        </p:txBody>
      </p:sp>
    </p:spTree>
    <p:extLst>
      <p:ext uri="{BB962C8B-B14F-4D97-AF65-F5344CB8AC3E}">
        <p14:creationId xmlns:p14="http://schemas.microsoft.com/office/powerpoint/2010/main" val="8274294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66</a:t>
            </a:fld>
            <a:endParaRPr lang="fr-FR"/>
          </a:p>
        </p:txBody>
      </p:sp>
    </p:spTree>
    <p:extLst>
      <p:ext uri="{BB962C8B-B14F-4D97-AF65-F5344CB8AC3E}">
        <p14:creationId xmlns:p14="http://schemas.microsoft.com/office/powerpoint/2010/main" val="20362331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67</a:t>
            </a:fld>
            <a:endParaRPr lang="fr-FR"/>
          </a:p>
        </p:txBody>
      </p:sp>
    </p:spTree>
    <p:extLst>
      <p:ext uri="{BB962C8B-B14F-4D97-AF65-F5344CB8AC3E}">
        <p14:creationId xmlns:p14="http://schemas.microsoft.com/office/powerpoint/2010/main" val="7368948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68</a:t>
            </a:fld>
            <a:endParaRPr lang="fr-FR"/>
          </a:p>
        </p:txBody>
      </p:sp>
    </p:spTree>
    <p:extLst>
      <p:ext uri="{BB962C8B-B14F-4D97-AF65-F5344CB8AC3E}">
        <p14:creationId xmlns:p14="http://schemas.microsoft.com/office/powerpoint/2010/main" val="4571790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69</a:t>
            </a:fld>
            <a:endParaRPr lang="fr-FR"/>
          </a:p>
        </p:txBody>
      </p:sp>
    </p:spTree>
    <p:extLst>
      <p:ext uri="{BB962C8B-B14F-4D97-AF65-F5344CB8AC3E}">
        <p14:creationId xmlns:p14="http://schemas.microsoft.com/office/powerpoint/2010/main" val="6705901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70</a:t>
            </a:fld>
            <a:endParaRPr lang="fr-FR"/>
          </a:p>
        </p:txBody>
      </p:sp>
    </p:spTree>
    <p:extLst>
      <p:ext uri="{BB962C8B-B14F-4D97-AF65-F5344CB8AC3E}">
        <p14:creationId xmlns:p14="http://schemas.microsoft.com/office/powerpoint/2010/main" val="27090855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71</a:t>
            </a:fld>
            <a:endParaRPr lang="fr-FR"/>
          </a:p>
        </p:txBody>
      </p:sp>
    </p:spTree>
    <p:extLst>
      <p:ext uri="{BB962C8B-B14F-4D97-AF65-F5344CB8AC3E}">
        <p14:creationId xmlns:p14="http://schemas.microsoft.com/office/powerpoint/2010/main" val="73964290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72</a:t>
            </a:fld>
            <a:endParaRPr lang="fr-FR"/>
          </a:p>
        </p:txBody>
      </p:sp>
    </p:spTree>
    <p:extLst>
      <p:ext uri="{BB962C8B-B14F-4D97-AF65-F5344CB8AC3E}">
        <p14:creationId xmlns:p14="http://schemas.microsoft.com/office/powerpoint/2010/main" val="41438073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73</a:t>
            </a:fld>
            <a:endParaRPr lang="fr-FR"/>
          </a:p>
        </p:txBody>
      </p:sp>
    </p:spTree>
    <p:extLst>
      <p:ext uri="{BB962C8B-B14F-4D97-AF65-F5344CB8AC3E}">
        <p14:creationId xmlns:p14="http://schemas.microsoft.com/office/powerpoint/2010/main" val="12758566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74</a:t>
            </a:fld>
            <a:endParaRPr lang="fr-FR"/>
          </a:p>
        </p:txBody>
      </p:sp>
    </p:spTree>
    <p:extLst>
      <p:ext uri="{BB962C8B-B14F-4D97-AF65-F5344CB8AC3E}">
        <p14:creationId xmlns:p14="http://schemas.microsoft.com/office/powerpoint/2010/main" val="34484022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75</a:t>
            </a:fld>
            <a:endParaRPr lang="fr-FR"/>
          </a:p>
        </p:txBody>
      </p:sp>
    </p:spTree>
    <p:extLst>
      <p:ext uri="{BB962C8B-B14F-4D97-AF65-F5344CB8AC3E}">
        <p14:creationId xmlns:p14="http://schemas.microsoft.com/office/powerpoint/2010/main" val="14498186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76</a:t>
            </a:fld>
            <a:endParaRPr lang="fr-FR"/>
          </a:p>
        </p:txBody>
      </p:sp>
    </p:spTree>
    <p:extLst>
      <p:ext uri="{BB962C8B-B14F-4D97-AF65-F5344CB8AC3E}">
        <p14:creationId xmlns:p14="http://schemas.microsoft.com/office/powerpoint/2010/main" val="4981695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77</a:t>
            </a:fld>
            <a:endParaRPr lang="fr-FR"/>
          </a:p>
        </p:txBody>
      </p:sp>
    </p:spTree>
    <p:extLst>
      <p:ext uri="{BB962C8B-B14F-4D97-AF65-F5344CB8AC3E}">
        <p14:creationId xmlns:p14="http://schemas.microsoft.com/office/powerpoint/2010/main" val="20951852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78</a:t>
            </a:fld>
            <a:endParaRPr lang="fr-FR"/>
          </a:p>
        </p:txBody>
      </p:sp>
    </p:spTree>
    <p:extLst>
      <p:ext uri="{BB962C8B-B14F-4D97-AF65-F5344CB8AC3E}">
        <p14:creationId xmlns:p14="http://schemas.microsoft.com/office/powerpoint/2010/main" val="25138041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79</a:t>
            </a:fld>
            <a:endParaRPr lang="fr-FR"/>
          </a:p>
        </p:txBody>
      </p:sp>
    </p:spTree>
    <p:extLst>
      <p:ext uri="{BB962C8B-B14F-4D97-AF65-F5344CB8AC3E}">
        <p14:creationId xmlns:p14="http://schemas.microsoft.com/office/powerpoint/2010/main" val="15960413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80</a:t>
            </a:fld>
            <a:endParaRPr lang="fr-FR"/>
          </a:p>
        </p:txBody>
      </p:sp>
    </p:spTree>
    <p:extLst>
      <p:ext uri="{BB962C8B-B14F-4D97-AF65-F5344CB8AC3E}">
        <p14:creationId xmlns:p14="http://schemas.microsoft.com/office/powerpoint/2010/main" val="39743248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81</a:t>
            </a:fld>
            <a:endParaRPr lang="fr-FR"/>
          </a:p>
        </p:txBody>
      </p:sp>
    </p:spTree>
    <p:extLst>
      <p:ext uri="{BB962C8B-B14F-4D97-AF65-F5344CB8AC3E}">
        <p14:creationId xmlns:p14="http://schemas.microsoft.com/office/powerpoint/2010/main" val="4532423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82</a:t>
            </a:fld>
            <a:endParaRPr lang="fr-FR"/>
          </a:p>
        </p:txBody>
      </p:sp>
    </p:spTree>
    <p:extLst>
      <p:ext uri="{BB962C8B-B14F-4D97-AF65-F5344CB8AC3E}">
        <p14:creationId xmlns:p14="http://schemas.microsoft.com/office/powerpoint/2010/main" val="5750208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83</a:t>
            </a:fld>
            <a:endParaRPr lang="fr-FR"/>
          </a:p>
        </p:txBody>
      </p:sp>
    </p:spTree>
    <p:extLst>
      <p:ext uri="{BB962C8B-B14F-4D97-AF65-F5344CB8AC3E}">
        <p14:creationId xmlns:p14="http://schemas.microsoft.com/office/powerpoint/2010/main" val="26347727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84</a:t>
            </a:fld>
            <a:endParaRPr lang="fr-FR"/>
          </a:p>
        </p:txBody>
      </p:sp>
    </p:spTree>
    <p:extLst>
      <p:ext uri="{BB962C8B-B14F-4D97-AF65-F5344CB8AC3E}">
        <p14:creationId xmlns:p14="http://schemas.microsoft.com/office/powerpoint/2010/main" val="12071097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85</a:t>
            </a:fld>
            <a:endParaRPr lang="fr-FR"/>
          </a:p>
        </p:txBody>
      </p:sp>
    </p:spTree>
    <p:extLst>
      <p:ext uri="{BB962C8B-B14F-4D97-AF65-F5344CB8AC3E}">
        <p14:creationId xmlns:p14="http://schemas.microsoft.com/office/powerpoint/2010/main" val="29992229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86</a:t>
            </a:fld>
            <a:endParaRPr lang="fr-FR"/>
          </a:p>
        </p:txBody>
      </p:sp>
    </p:spTree>
    <p:extLst>
      <p:ext uri="{BB962C8B-B14F-4D97-AF65-F5344CB8AC3E}">
        <p14:creationId xmlns:p14="http://schemas.microsoft.com/office/powerpoint/2010/main" val="51166576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87</a:t>
            </a:fld>
            <a:endParaRPr lang="fr-FR"/>
          </a:p>
        </p:txBody>
      </p:sp>
    </p:spTree>
    <p:extLst>
      <p:ext uri="{BB962C8B-B14F-4D97-AF65-F5344CB8AC3E}">
        <p14:creationId xmlns:p14="http://schemas.microsoft.com/office/powerpoint/2010/main" val="18324995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88</a:t>
            </a:fld>
            <a:endParaRPr lang="fr-FR"/>
          </a:p>
        </p:txBody>
      </p:sp>
    </p:spTree>
    <p:extLst>
      <p:ext uri="{BB962C8B-B14F-4D97-AF65-F5344CB8AC3E}">
        <p14:creationId xmlns:p14="http://schemas.microsoft.com/office/powerpoint/2010/main" val="29982605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89</a:t>
            </a:fld>
            <a:endParaRPr lang="fr-FR"/>
          </a:p>
        </p:txBody>
      </p:sp>
    </p:spTree>
    <p:extLst>
      <p:ext uri="{BB962C8B-B14F-4D97-AF65-F5344CB8AC3E}">
        <p14:creationId xmlns:p14="http://schemas.microsoft.com/office/powerpoint/2010/main" val="30861673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90</a:t>
            </a:fld>
            <a:endParaRPr lang="fr-FR"/>
          </a:p>
        </p:txBody>
      </p:sp>
    </p:spTree>
    <p:extLst>
      <p:ext uri="{BB962C8B-B14F-4D97-AF65-F5344CB8AC3E}">
        <p14:creationId xmlns:p14="http://schemas.microsoft.com/office/powerpoint/2010/main" val="144190945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91</a:t>
            </a:fld>
            <a:endParaRPr lang="fr-FR"/>
          </a:p>
        </p:txBody>
      </p:sp>
    </p:spTree>
    <p:extLst>
      <p:ext uri="{BB962C8B-B14F-4D97-AF65-F5344CB8AC3E}">
        <p14:creationId xmlns:p14="http://schemas.microsoft.com/office/powerpoint/2010/main" val="314536439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92</a:t>
            </a:fld>
            <a:endParaRPr lang="fr-FR"/>
          </a:p>
        </p:txBody>
      </p:sp>
    </p:spTree>
    <p:extLst>
      <p:ext uri="{BB962C8B-B14F-4D97-AF65-F5344CB8AC3E}">
        <p14:creationId xmlns:p14="http://schemas.microsoft.com/office/powerpoint/2010/main" val="24106020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93</a:t>
            </a:fld>
            <a:endParaRPr lang="fr-FR"/>
          </a:p>
        </p:txBody>
      </p:sp>
    </p:spTree>
    <p:extLst>
      <p:ext uri="{BB962C8B-B14F-4D97-AF65-F5344CB8AC3E}">
        <p14:creationId xmlns:p14="http://schemas.microsoft.com/office/powerpoint/2010/main" val="255295127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94</a:t>
            </a:fld>
            <a:endParaRPr lang="fr-FR"/>
          </a:p>
        </p:txBody>
      </p:sp>
    </p:spTree>
    <p:extLst>
      <p:ext uri="{BB962C8B-B14F-4D97-AF65-F5344CB8AC3E}">
        <p14:creationId xmlns:p14="http://schemas.microsoft.com/office/powerpoint/2010/main" val="388348545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95</a:t>
            </a:fld>
            <a:endParaRPr lang="fr-FR"/>
          </a:p>
        </p:txBody>
      </p:sp>
    </p:spTree>
    <p:extLst>
      <p:ext uri="{BB962C8B-B14F-4D97-AF65-F5344CB8AC3E}">
        <p14:creationId xmlns:p14="http://schemas.microsoft.com/office/powerpoint/2010/main" val="86880533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96</a:t>
            </a:fld>
            <a:endParaRPr lang="fr-FR"/>
          </a:p>
        </p:txBody>
      </p:sp>
    </p:spTree>
    <p:extLst>
      <p:ext uri="{BB962C8B-B14F-4D97-AF65-F5344CB8AC3E}">
        <p14:creationId xmlns:p14="http://schemas.microsoft.com/office/powerpoint/2010/main" val="92297925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97</a:t>
            </a:fld>
            <a:endParaRPr lang="fr-FR"/>
          </a:p>
        </p:txBody>
      </p:sp>
    </p:spTree>
    <p:extLst>
      <p:ext uri="{BB962C8B-B14F-4D97-AF65-F5344CB8AC3E}">
        <p14:creationId xmlns:p14="http://schemas.microsoft.com/office/powerpoint/2010/main" val="292171030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98</a:t>
            </a:fld>
            <a:endParaRPr lang="fr-FR"/>
          </a:p>
        </p:txBody>
      </p:sp>
    </p:spTree>
    <p:extLst>
      <p:ext uri="{BB962C8B-B14F-4D97-AF65-F5344CB8AC3E}">
        <p14:creationId xmlns:p14="http://schemas.microsoft.com/office/powerpoint/2010/main" val="27726689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Espace réservé de l'image des diapositives 1">
            <a:extLst>
              <a:ext uri="{FF2B5EF4-FFF2-40B4-BE49-F238E27FC236}">
                <a16:creationId xmlns:a16="http://schemas.microsoft.com/office/drawing/2014/main" id="{560A5F34-D89E-4B19-9719-FAED0BF390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Espace réservé des commentaires 2">
            <a:extLst>
              <a:ext uri="{FF2B5EF4-FFF2-40B4-BE49-F238E27FC236}">
                <a16:creationId xmlns:a16="http://schemas.microsoft.com/office/drawing/2014/main" id="{FFCD38EA-3038-4FE2-990A-24435F622D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80228" name="Espace réservé du numéro de diapositive 3">
            <a:extLst>
              <a:ext uri="{FF2B5EF4-FFF2-40B4-BE49-F238E27FC236}">
                <a16:creationId xmlns:a16="http://schemas.microsoft.com/office/drawing/2014/main" id="{55F53D88-1A60-455B-997E-EA4F160CB46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101E62-FF48-458C-8B9A-444F48D47B76}" type="slidenum">
              <a:rPr lang="fr-FR" altLang="fr-FR" smtClean="0"/>
              <a:pPr>
                <a:spcBef>
                  <a:spcPct val="0"/>
                </a:spcBef>
              </a:pPr>
              <a:t>99</a:t>
            </a:fld>
            <a:endParaRPr lang="fr-FR" altLang="fr-F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Espace réservé de l'image des diapositives 1">
            <a:extLst>
              <a:ext uri="{FF2B5EF4-FFF2-40B4-BE49-F238E27FC236}">
                <a16:creationId xmlns:a16="http://schemas.microsoft.com/office/drawing/2014/main" id="{6CAE3021-02DA-434B-8FE0-B72EB3E54D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Espace réservé des commentaires 2">
            <a:extLst>
              <a:ext uri="{FF2B5EF4-FFF2-40B4-BE49-F238E27FC236}">
                <a16:creationId xmlns:a16="http://schemas.microsoft.com/office/drawing/2014/main" id="{F0035105-C3ED-4B81-8266-97DC979A55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182276" name="Espace réservé du numéro de diapositive 3">
            <a:extLst>
              <a:ext uri="{FF2B5EF4-FFF2-40B4-BE49-F238E27FC236}">
                <a16:creationId xmlns:a16="http://schemas.microsoft.com/office/drawing/2014/main" id="{607E88D2-BB09-4722-AC80-2ED8991774E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E1AE83-D224-47CD-8DFF-A1F76D64453A}" type="slidenum">
              <a:rPr lang="fr-FR" altLang="fr-FR" smtClean="0"/>
              <a:pPr>
                <a:spcBef>
                  <a:spcPct val="0"/>
                </a:spcBef>
              </a:pPr>
              <a:t>100</a:t>
            </a:fld>
            <a:endParaRPr lang="fr-FR" altLang="fr-F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101</a:t>
            </a:fld>
            <a:endParaRPr lang="fr-FR"/>
          </a:p>
        </p:txBody>
      </p:sp>
    </p:spTree>
    <p:extLst>
      <p:ext uri="{BB962C8B-B14F-4D97-AF65-F5344CB8AC3E}">
        <p14:creationId xmlns:p14="http://schemas.microsoft.com/office/powerpoint/2010/main" val="10480397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FontTx/>
              <a:buChar cha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102</a:t>
            </a:fld>
            <a:endParaRPr lang="fr-FR"/>
          </a:p>
        </p:txBody>
      </p:sp>
    </p:spTree>
    <p:extLst>
      <p:ext uri="{BB962C8B-B14F-4D97-AF65-F5344CB8AC3E}">
        <p14:creationId xmlns:p14="http://schemas.microsoft.com/office/powerpoint/2010/main" val="23583497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FontTx/>
              <a:buChar char="•"/>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103</a:t>
            </a:fld>
            <a:endParaRPr lang="fr-FR"/>
          </a:p>
        </p:txBody>
      </p:sp>
    </p:spTree>
    <p:extLst>
      <p:ext uri="{BB962C8B-B14F-4D97-AF65-F5344CB8AC3E}">
        <p14:creationId xmlns:p14="http://schemas.microsoft.com/office/powerpoint/2010/main" val="20242833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104</a:t>
            </a:fld>
            <a:endParaRPr lang="fr-FR"/>
          </a:p>
        </p:txBody>
      </p:sp>
    </p:spTree>
    <p:extLst>
      <p:ext uri="{BB962C8B-B14F-4D97-AF65-F5344CB8AC3E}">
        <p14:creationId xmlns:p14="http://schemas.microsoft.com/office/powerpoint/2010/main" val="25039231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105</a:t>
            </a:fld>
            <a:endParaRPr lang="fr-FR"/>
          </a:p>
        </p:txBody>
      </p:sp>
    </p:spTree>
    <p:extLst>
      <p:ext uri="{BB962C8B-B14F-4D97-AF65-F5344CB8AC3E}">
        <p14:creationId xmlns:p14="http://schemas.microsoft.com/office/powerpoint/2010/main" val="130819796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106</a:t>
            </a:fld>
            <a:endParaRPr lang="fr-FR"/>
          </a:p>
        </p:txBody>
      </p:sp>
    </p:spTree>
    <p:extLst>
      <p:ext uri="{BB962C8B-B14F-4D97-AF65-F5344CB8AC3E}">
        <p14:creationId xmlns:p14="http://schemas.microsoft.com/office/powerpoint/2010/main" val="114484981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107</a:t>
            </a:fld>
            <a:endParaRPr lang="fr-FR"/>
          </a:p>
        </p:txBody>
      </p:sp>
    </p:spTree>
    <p:extLst>
      <p:ext uri="{BB962C8B-B14F-4D97-AF65-F5344CB8AC3E}">
        <p14:creationId xmlns:p14="http://schemas.microsoft.com/office/powerpoint/2010/main" val="19566826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108</a:t>
            </a:fld>
            <a:endParaRPr lang="fr-FR"/>
          </a:p>
        </p:txBody>
      </p:sp>
    </p:spTree>
    <p:extLst>
      <p:ext uri="{BB962C8B-B14F-4D97-AF65-F5344CB8AC3E}">
        <p14:creationId xmlns:p14="http://schemas.microsoft.com/office/powerpoint/2010/main" val="66735905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109</a:t>
            </a:fld>
            <a:endParaRPr lang="fr-FR"/>
          </a:p>
        </p:txBody>
      </p:sp>
    </p:spTree>
    <p:extLst>
      <p:ext uri="{BB962C8B-B14F-4D97-AF65-F5344CB8AC3E}">
        <p14:creationId xmlns:p14="http://schemas.microsoft.com/office/powerpoint/2010/main" val="174850030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110</a:t>
            </a:fld>
            <a:endParaRPr lang="fr-FR"/>
          </a:p>
        </p:txBody>
      </p:sp>
    </p:spTree>
    <p:extLst>
      <p:ext uri="{BB962C8B-B14F-4D97-AF65-F5344CB8AC3E}">
        <p14:creationId xmlns:p14="http://schemas.microsoft.com/office/powerpoint/2010/main" val="39109287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111</a:t>
            </a:fld>
            <a:endParaRPr lang="fr-FR"/>
          </a:p>
        </p:txBody>
      </p:sp>
    </p:spTree>
    <p:extLst>
      <p:ext uri="{BB962C8B-B14F-4D97-AF65-F5344CB8AC3E}">
        <p14:creationId xmlns:p14="http://schemas.microsoft.com/office/powerpoint/2010/main" val="328678781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112</a:t>
            </a:fld>
            <a:endParaRPr lang="fr-FR"/>
          </a:p>
        </p:txBody>
      </p:sp>
    </p:spTree>
    <p:extLst>
      <p:ext uri="{BB962C8B-B14F-4D97-AF65-F5344CB8AC3E}">
        <p14:creationId xmlns:p14="http://schemas.microsoft.com/office/powerpoint/2010/main" val="315267186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113</a:t>
            </a:fld>
            <a:endParaRPr lang="fr-FR"/>
          </a:p>
        </p:txBody>
      </p:sp>
    </p:spTree>
    <p:extLst>
      <p:ext uri="{BB962C8B-B14F-4D97-AF65-F5344CB8AC3E}">
        <p14:creationId xmlns:p14="http://schemas.microsoft.com/office/powerpoint/2010/main" val="293560213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114</a:t>
            </a:fld>
            <a:endParaRPr lang="fr-FR"/>
          </a:p>
        </p:txBody>
      </p:sp>
    </p:spTree>
    <p:extLst>
      <p:ext uri="{BB962C8B-B14F-4D97-AF65-F5344CB8AC3E}">
        <p14:creationId xmlns:p14="http://schemas.microsoft.com/office/powerpoint/2010/main" val="240598372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115</a:t>
            </a:fld>
            <a:endParaRPr lang="fr-FR"/>
          </a:p>
        </p:txBody>
      </p:sp>
    </p:spTree>
    <p:extLst>
      <p:ext uri="{BB962C8B-B14F-4D97-AF65-F5344CB8AC3E}">
        <p14:creationId xmlns:p14="http://schemas.microsoft.com/office/powerpoint/2010/main" val="32089774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116</a:t>
            </a:fld>
            <a:endParaRPr lang="fr-FR"/>
          </a:p>
        </p:txBody>
      </p:sp>
    </p:spTree>
    <p:extLst>
      <p:ext uri="{BB962C8B-B14F-4D97-AF65-F5344CB8AC3E}">
        <p14:creationId xmlns:p14="http://schemas.microsoft.com/office/powerpoint/2010/main" val="3076205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117</a:t>
            </a:fld>
            <a:endParaRPr lang="fr-FR"/>
          </a:p>
        </p:txBody>
      </p:sp>
    </p:spTree>
    <p:extLst>
      <p:ext uri="{BB962C8B-B14F-4D97-AF65-F5344CB8AC3E}">
        <p14:creationId xmlns:p14="http://schemas.microsoft.com/office/powerpoint/2010/main" val="415531886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118</a:t>
            </a:fld>
            <a:endParaRPr lang="fr-FR"/>
          </a:p>
        </p:txBody>
      </p:sp>
    </p:spTree>
    <p:extLst>
      <p:ext uri="{BB962C8B-B14F-4D97-AF65-F5344CB8AC3E}">
        <p14:creationId xmlns:p14="http://schemas.microsoft.com/office/powerpoint/2010/main" val="15919653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119</a:t>
            </a:fld>
            <a:endParaRPr lang="fr-FR"/>
          </a:p>
        </p:txBody>
      </p:sp>
    </p:spTree>
    <p:extLst>
      <p:ext uri="{BB962C8B-B14F-4D97-AF65-F5344CB8AC3E}">
        <p14:creationId xmlns:p14="http://schemas.microsoft.com/office/powerpoint/2010/main" val="19292546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120</a:t>
            </a:fld>
            <a:endParaRPr lang="fr-FR"/>
          </a:p>
        </p:txBody>
      </p:sp>
    </p:spTree>
    <p:extLst>
      <p:ext uri="{BB962C8B-B14F-4D97-AF65-F5344CB8AC3E}">
        <p14:creationId xmlns:p14="http://schemas.microsoft.com/office/powerpoint/2010/main" val="353885287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121</a:t>
            </a:fld>
            <a:endParaRPr lang="fr-FR"/>
          </a:p>
        </p:txBody>
      </p:sp>
    </p:spTree>
    <p:extLst>
      <p:ext uri="{BB962C8B-B14F-4D97-AF65-F5344CB8AC3E}">
        <p14:creationId xmlns:p14="http://schemas.microsoft.com/office/powerpoint/2010/main" val="49599934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122</a:t>
            </a:fld>
            <a:endParaRPr lang="fr-FR"/>
          </a:p>
        </p:txBody>
      </p:sp>
    </p:spTree>
    <p:extLst>
      <p:ext uri="{BB962C8B-B14F-4D97-AF65-F5344CB8AC3E}">
        <p14:creationId xmlns:p14="http://schemas.microsoft.com/office/powerpoint/2010/main" val="312310194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123</a:t>
            </a:fld>
            <a:endParaRPr lang="fr-FR"/>
          </a:p>
        </p:txBody>
      </p:sp>
    </p:spTree>
    <p:extLst>
      <p:ext uri="{BB962C8B-B14F-4D97-AF65-F5344CB8AC3E}">
        <p14:creationId xmlns:p14="http://schemas.microsoft.com/office/powerpoint/2010/main" val="130742171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endParaRPr lang="fr-FR" altLang="fr-FR" b="1"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124</a:t>
            </a:fld>
            <a:endParaRPr lang="fr-FR"/>
          </a:p>
        </p:txBody>
      </p:sp>
    </p:spTree>
    <p:extLst>
      <p:ext uri="{BB962C8B-B14F-4D97-AF65-F5344CB8AC3E}">
        <p14:creationId xmlns:p14="http://schemas.microsoft.com/office/powerpoint/2010/main" val="123768355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125</a:t>
            </a:fld>
            <a:endParaRPr lang="fr-FR"/>
          </a:p>
        </p:txBody>
      </p:sp>
    </p:spTree>
    <p:extLst>
      <p:ext uri="{BB962C8B-B14F-4D97-AF65-F5344CB8AC3E}">
        <p14:creationId xmlns:p14="http://schemas.microsoft.com/office/powerpoint/2010/main" val="282338075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126</a:t>
            </a:fld>
            <a:endParaRPr lang="fr-FR"/>
          </a:p>
        </p:txBody>
      </p:sp>
    </p:spTree>
    <p:extLst>
      <p:ext uri="{BB962C8B-B14F-4D97-AF65-F5344CB8AC3E}">
        <p14:creationId xmlns:p14="http://schemas.microsoft.com/office/powerpoint/2010/main" val="11443100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spcBef>
                <a:spcPct val="0"/>
              </a:spcBef>
              <a:defRPr/>
            </a:pPr>
            <a:endParaRPr lang="fr-FR" altLang="fr-FR" dirty="0"/>
          </a:p>
        </p:txBody>
      </p:sp>
      <p:sp>
        <p:nvSpPr>
          <p:cNvPr id="4" name="Espace réservé du numéro de diapositive 3"/>
          <p:cNvSpPr>
            <a:spLocks noGrp="1"/>
          </p:cNvSpPr>
          <p:nvPr>
            <p:ph type="sldNum" sz="quarter" idx="5"/>
          </p:nvPr>
        </p:nvSpPr>
        <p:spPr/>
        <p:txBody>
          <a:bodyPr/>
          <a:lstStyle/>
          <a:p>
            <a:fld id="{790AC4E0-F772-43DD-872B-A2DA0BE5BAC0}" type="slidenum">
              <a:rPr lang="fr-FR" smtClean="0"/>
              <a:t>127</a:t>
            </a:fld>
            <a:endParaRPr lang="fr-FR"/>
          </a:p>
        </p:txBody>
      </p:sp>
    </p:spTree>
    <p:extLst>
      <p:ext uri="{BB962C8B-B14F-4D97-AF65-F5344CB8AC3E}">
        <p14:creationId xmlns:p14="http://schemas.microsoft.com/office/powerpoint/2010/main" val="31881910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Espace réservé de l'image des diapositives 1">
            <a:extLst>
              <a:ext uri="{FF2B5EF4-FFF2-40B4-BE49-F238E27FC236}">
                <a16:creationId xmlns:a16="http://schemas.microsoft.com/office/drawing/2014/main" id="{DF25D8E1-5BA2-490E-8D39-3D883A2E25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Espace réservé des commentaires 2">
            <a:extLst>
              <a:ext uri="{FF2B5EF4-FFF2-40B4-BE49-F238E27FC236}">
                <a16:creationId xmlns:a16="http://schemas.microsoft.com/office/drawing/2014/main" id="{69C312CC-88AC-421C-A983-195619E2C9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
        <p:nvSpPr>
          <p:cNvPr id="241668" name="Espace réservé du numéro de diapositive 3">
            <a:extLst>
              <a:ext uri="{FF2B5EF4-FFF2-40B4-BE49-F238E27FC236}">
                <a16:creationId xmlns:a16="http://schemas.microsoft.com/office/drawing/2014/main" id="{DD8365D7-B720-468A-AC6C-292C3550E8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40CAC35-A860-4216-83E0-267DDE380435}" type="slidenum">
              <a:rPr lang="fr-FR" altLang="fr-FR" smtClean="0"/>
              <a:pPr>
                <a:spcBef>
                  <a:spcPct val="0"/>
                </a:spcBef>
              </a:pPr>
              <a:t>128</a:t>
            </a:fld>
            <a:endParaRPr lang="fr-FR" alt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Cliquez et modifiez le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Cliquez pour modifier le style des sous-titres du masque</a:t>
            </a:r>
          </a:p>
        </p:txBody>
      </p:sp>
    </p:spTree>
    <p:extLst>
      <p:ext uri="{BB962C8B-B14F-4D97-AF65-F5344CB8AC3E}">
        <p14:creationId xmlns:p14="http://schemas.microsoft.com/office/powerpoint/2010/main" val="88247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321168" y="365125"/>
            <a:ext cx="9032631" cy="1325563"/>
          </a:xfrm>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265578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Cliquez et modifiez le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1902263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2344614" y="365125"/>
            <a:ext cx="9009185" cy="1325563"/>
          </a:xfrm>
        </p:spPr>
        <p:txBody>
          <a:bodyPr/>
          <a:lstStyle/>
          <a:p>
            <a:r>
              <a:rPr lang="fr-FR"/>
              <a:t>Cliquez et modifiez le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52482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2336800" y="365125"/>
            <a:ext cx="9018588" cy="1325563"/>
          </a:xfrm>
        </p:spPr>
        <p:txBody>
          <a:bodyPr/>
          <a:lstStyle/>
          <a:p>
            <a:r>
              <a:rPr lang="fr-FR"/>
              <a:t>Cliquez et modifiez le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23262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2344614" y="365125"/>
            <a:ext cx="9009185" cy="1325563"/>
          </a:xfrm>
        </p:spPr>
        <p:txBody>
          <a:bodyPr/>
          <a:lstStyle/>
          <a:p>
            <a:r>
              <a:rPr lang="fr-FR"/>
              <a:t>Cliquez et modifiez le titre</a:t>
            </a:r>
          </a:p>
        </p:txBody>
      </p:sp>
    </p:spTree>
    <p:extLst>
      <p:ext uri="{BB962C8B-B14F-4D97-AF65-F5344CB8AC3E}">
        <p14:creationId xmlns:p14="http://schemas.microsoft.com/office/powerpoint/2010/main" val="203452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568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215288" y="457200"/>
            <a:ext cx="3932237" cy="1600200"/>
          </a:xfrm>
        </p:spPr>
        <p:txBody>
          <a:bodyPr anchor="b"/>
          <a:lstStyle>
            <a:lvl1pPr>
              <a:defRPr sz="3200"/>
            </a:lvl1pPr>
          </a:lstStyle>
          <a:p>
            <a:r>
              <a:rPr lang="fr-FR" dirty="0"/>
              <a:t>Cliquez et modifiez le titre</a:t>
            </a:r>
          </a:p>
        </p:txBody>
      </p:sp>
      <p:sp>
        <p:nvSpPr>
          <p:cNvPr id="3" name="Espace réservé du contenu 2"/>
          <p:cNvSpPr>
            <a:spLocks noGrp="1"/>
          </p:cNvSpPr>
          <p:nvPr>
            <p:ph idx="1"/>
          </p:nvPr>
        </p:nvSpPr>
        <p:spPr>
          <a:xfrm>
            <a:off x="6463325" y="987425"/>
            <a:ext cx="540824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221530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120767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262189" y="457200"/>
            <a:ext cx="3932237" cy="1600200"/>
          </a:xfrm>
        </p:spPr>
        <p:txBody>
          <a:bodyPr anchor="b"/>
          <a:lstStyle>
            <a:lvl1pPr>
              <a:defRPr sz="3200"/>
            </a:lvl1pPr>
          </a:lstStyle>
          <a:p>
            <a:r>
              <a:rPr lang="fr-FR"/>
              <a:t>Cliquez et modifiez le titre</a:t>
            </a:r>
          </a:p>
        </p:txBody>
      </p:sp>
      <p:sp>
        <p:nvSpPr>
          <p:cNvPr id="3" name="Espace réservé pour une image  2"/>
          <p:cNvSpPr>
            <a:spLocks noGrp="1"/>
          </p:cNvSpPr>
          <p:nvPr>
            <p:ph type="pic" idx="1"/>
          </p:nvPr>
        </p:nvSpPr>
        <p:spPr>
          <a:xfrm>
            <a:off x="6611820" y="987425"/>
            <a:ext cx="520468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2621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1482448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2328985" y="365125"/>
            <a:ext cx="9032630" cy="1325563"/>
          </a:xfrm>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10986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62927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838200" y="365125"/>
            <a:ext cx="7734300" cy="56292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141100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Imag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217024" cy="6858000"/>
          </a:xfrm>
          <a:prstGeom prst="rect">
            <a:avLst/>
          </a:prstGeom>
        </p:spPr>
      </p:pic>
    </p:spTree>
    <p:extLst>
      <p:ext uri="{BB962C8B-B14F-4D97-AF65-F5344CB8AC3E}">
        <p14:creationId xmlns:p14="http://schemas.microsoft.com/office/powerpoint/2010/main" val="1818520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ulturestaps.com/"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culturestaps.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culturestaps.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culturestaps.com/"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www.nouvelobs.com/rue89/nos-vies-intimes/20180322.OBS4052/beaucoup-d-adolescents-n-ont-jamais-vu-mourir-personne.html" TargetMode="External"/><Relationship Id="rId5" Type="http://schemas.openxmlformats.org/officeDocument/2006/relationships/image" Target="../media/image5.jpeg"/><Relationship Id="rId4" Type="http://schemas.openxmlformats.org/officeDocument/2006/relationships/hyperlink" Target="http://www.culturestap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hyperlink" Target="http://www.culturestap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http://www.culturestap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s://secretsdentraineurs.com/episodes/sebastien-ratel-lenfant-ce-sportif-a-part/" TargetMode="External"/><Relationship Id="rId5" Type="http://schemas.openxmlformats.org/officeDocument/2006/relationships/hyperlink" Target="http://www.culturestaps.com/" TargetMode="Externa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www.culturestap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hyperlink" Target="http://www.culturestap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2.emf"/><Relationship Id="rId4" Type="http://schemas.openxmlformats.org/officeDocument/2006/relationships/hyperlink" Target="http://www.culturestap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www.culturestap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hyperlink" Target="https://www.youtube.com/watch?v=68F26lgT_ec" TargetMode="External"/><Relationship Id="rId4" Type="http://schemas.openxmlformats.org/officeDocument/2006/relationships/hyperlink" Target="http://www.culturestap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www.culturestap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www.culturestap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hyperlink" Target="http://www.culturestap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hyperlink" Target="http://www.culturestap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hyperlink" Target="http://www.culturestap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hyperlink" Target="https://www.ined.fr/fr/tout-savoir-population/focus-sur/age-au-premier-rapport-sexuel" TargetMode="External"/><Relationship Id="rId4" Type="http://schemas.openxmlformats.org/officeDocument/2006/relationships/hyperlink" Target="http://www.culturestap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hyperlink" Target="https://parlonssciences.ca/ressources-pedagogiques/les-stim-expliquees/comprendre-le-cerveau-de-ladolescent" TargetMode="External"/><Relationship Id="rId5" Type="http://schemas.openxmlformats.org/officeDocument/2006/relationships/image" Target="../media/image22.jpeg"/><Relationship Id="rId4" Type="http://schemas.openxmlformats.org/officeDocument/2006/relationships/hyperlink" Target="http://www.culturestap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hyperlink" Target="http://www.culturestap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hyperlink" Target="http://www.culturestap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26.emf"/><Relationship Id="rId4" Type="http://schemas.openxmlformats.org/officeDocument/2006/relationships/hyperlink" Target="http://www.culturestaps.com/"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www.schutz.com.br/blog/wp-content/uploads/2012/07/Look-Lolita.jpg" TargetMode="External"/><Relationship Id="rId3" Type="http://schemas.openxmlformats.org/officeDocument/2006/relationships/image" Target="../media/image2.png"/><Relationship Id="rId7" Type="http://schemas.openxmlformats.org/officeDocument/2006/relationships/image" Target="../media/image28.jpe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hyperlink" Target="http://unpeudhumour.centerblog.net/rub-look-gothique-.html" TargetMode="External"/><Relationship Id="rId5" Type="http://schemas.openxmlformats.org/officeDocument/2006/relationships/image" Target="../media/image27.jpeg"/><Relationship Id="rId10" Type="http://schemas.openxmlformats.org/officeDocument/2006/relationships/image" Target="../media/image30.jpeg"/><Relationship Id="rId4" Type="http://schemas.openxmlformats.org/officeDocument/2006/relationships/hyperlink" Target="http://www.culturestaps.com/" TargetMode="External"/><Relationship Id="rId9" Type="http://schemas.openxmlformats.org/officeDocument/2006/relationships/image" Target="../media/image29.jpe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hyperlink" Target="http://www.culturestap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hyperlink" Target="http://www.culturestaps.com/" TargetMode="Externa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hyperlink" Target="http://www.culturestaps.com/"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hyperlink" Target="http://www.culturestaps.com/"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hyperlink" Target="http://www.culturestaps.com/"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http://www.culturestaps.com/"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hyperlink" Target="http://www.culturestaps.com/"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1.xml"/><Relationship Id="rId6" Type="http://schemas.openxmlformats.org/officeDocument/2006/relationships/hyperlink" Target="http://www.culturestaps.com/cm-ecrit-2/" TargetMode="External"/><Relationship Id="rId5" Type="http://schemas.openxmlformats.org/officeDocument/2006/relationships/hyperlink" Target="https://www.cafepedagogique.net/2019/10/17/anthony-van-de-kerkhove-la-pedagogie-cooperative-en-eps/" TargetMode="External"/><Relationship Id="rId4" Type="http://schemas.openxmlformats.org/officeDocument/2006/relationships/hyperlink" Target="http://www.culturestaps.com/"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8.xml"/><Relationship Id="rId1" Type="http://schemas.openxmlformats.org/officeDocument/2006/relationships/slideLayout" Target="../slideLayouts/slideLayout1.xml"/><Relationship Id="rId5" Type="http://schemas.openxmlformats.org/officeDocument/2006/relationships/hyperlink" Target="http://www.culturestaps.com/cm-ecrit-2/" TargetMode="External"/><Relationship Id="rId4" Type="http://schemas.openxmlformats.org/officeDocument/2006/relationships/hyperlink" Target="http://www.culturestaps.com/"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4.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7.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8.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9.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0.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1.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2.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3.xml"/><Relationship Id="rId1" Type="http://schemas.openxmlformats.org/officeDocument/2006/relationships/slideLayout" Target="../slideLayouts/slideLayout1.xml"/><Relationship Id="rId4" Type="http://schemas.openxmlformats.org/officeDocument/2006/relationships/hyperlink" Target="http://www.culturestaps.com/" TargetMode="External"/></Relationships>
</file>

<file path=ppt/slides/_rels/slide1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189652" y="206873"/>
            <a:ext cx="8159693" cy="1508105"/>
          </a:xfrm>
          <a:prstGeom prst="rect">
            <a:avLst/>
          </a:prstGeom>
          <a:noFill/>
        </p:spPr>
        <p:txBody>
          <a:bodyPr wrap="square" rtlCol="0">
            <a:spAutoFit/>
          </a:bodyPr>
          <a:lstStyle/>
          <a:p>
            <a:pPr algn="ctr"/>
            <a:r>
              <a:rPr lang="fr-FR" sz="4600" dirty="0"/>
              <a:t>Le développement </a:t>
            </a:r>
          </a:p>
          <a:p>
            <a:pPr algn="ctr"/>
            <a:r>
              <a:rPr lang="fr-FR" sz="4600" dirty="0"/>
              <a:t>de l’adolescent</a:t>
            </a:r>
          </a:p>
        </p:txBody>
      </p:sp>
      <p:sp>
        <p:nvSpPr>
          <p:cNvPr id="5" name="ZoneTexte 4">
            <a:extLst>
              <a:ext uri="{FF2B5EF4-FFF2-40B4-BE49-F238E27FC236}">
                <a16:creationId xmlns:a16="http://schemas.microsoft.com/office/drawing/2014/main" id="{C82193E1-817D-4A4E-86C0-C62E1B15DDE9}"/>
              </a:ext>
            </a:extLst>
          </p:cNvPr>
          <p:cNvSpPr txBox="1"/>
          <p:nvPr/>
        </p:nvSpPr>
        <p:spPr>
          <a:xfrm>
            <a:off x="2448295" y="5493548"/>
            <a:ext cx="7593874" cy="430887"/>
          </a:xfrm>
          <a:prstGeom prst="rect">
            <a:avLst/>
          </a:prstGeom>
          <a:noFill/>
        </p:spPr>
        <p:txBody>
          <a:bodyPr wrap="square" rtlCol="0">
            <a:spAutoFit/>
          </a:bodyPr>
          <a:lstStyle/>
          <a:p>
            <a:pPr algn="ctr"/>
            <a:r>
              <a:rPr lang="fr-FR" sz="2200" dirty="0"/>
              <a:t>Raphaël Leca, UFRSTAPS Dijon – Le Creusot, 2026-2027</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3"/>
              </a:rPr>
              <a:t>www.culturestaps.com</a:t>
            </a:r>
            <a:endParaRPr lang="fr-FR" sz="2000" dirty="0">
              <a:solidFill>
                <a:schemeClr val="bg1"/>
              </a:solidFill>
            </a:endParaRPr>
          </a:p>
        </p:txBody>
      </p:sp>
      <p:pic>
        <p:nvPicPr>
          <p:cNvPr id="8" name="Picture 5" descr="http://10.img.v4.skyrock.net/109/bad-neko/pics/1254743094.jpg">
            <a:extLst>
              <a:ext uri="{FF2B5EF4-FFF2-40B4-BE49-F238E27FC236}">
                <a16:creationId xmlns:a16="http://schemas.microsoft.com/office/drawing/2014/main" id="{154F1CB4-9D74-4DAA-B87A-706B92A9EA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5679" y="2009865"/>
            <a:ext cx="3792855" cy="318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A03C7ED1-399F-FAF6-8671-29D663D7F50B}"/>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498445" y="17839"/>
            <a:ext cx="2699792" cy="1417391"/>
          </a:xfrm>
          <a:prstGeom prst="rect">
            <a:avLst/>
          </a:prstGeom>
        </p:spPr>
      </p:pic>
    </p:spTree>
    <p:extLst>
      <p:ext uri="{BB962C8B-B14F-4D97-AF65-F5344CB8AC3E}">
        <p14:creationId xmlns:p14="http://schemas.microsoft.com/office/powerpoint/2010/main" val="1440127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Item du CAPEPS 2027</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3"/>
              </a:rPr>
              <a:t>www.culturestaps.com</a:t>
            </a:r>
            <a:endParaRPr lang="fr-FR" sz="2000" dirty="0">
              <a:solidFill>
                <a:schemeClr val="bg1"/>
              </a:solidFill>
            </a:endParaRPr>
          </a:p>
        </p:txBody>
      </p:sp>
      <p:sp>
        <p:nvSpPr>
          <p:cNvPr id="8" name="Espace réservé du contenu 2">
            <a:extLst>
              <a:ext uri="{FF2B5EF4-FFF2-40B4-BE49-F238E27FC236}">
                <a16:creationId xmlns:a16="http://schemas.microsoft.com/office/drawing/2014/main" id="{3929AD08-944F-468B-BDCC-B2B52B6E55DC}"/>
              </a:ext>
            </a:extLst>
          </p:cNvPr>
          <p:cNvSpPr txBox="1">
            <a:spLocks/>
          </p:cNvSpPr>
          <p:nvPr/>
        </p:nvSpPr>
        <p:spPr>
          <a:xfrm>
            <a:off x="479108" y="1772603"/>
            <a:ext cx="11276012" cy="4135437"/>
          </a:xfrm>
          <a:prstGeom prst="rect">
            <a:avLst/>
          </a:prstGeom>
          <a:solidFill>
            <a:schemeClr val="accent1">
              <a:lumMod val="20000"/>
              <a:lumOff val="80000"/>
            </a:scheme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buFont typeface="Wingdings" panose="05000000000000000000" pitchFamily="2" charset="2"/>
              <a:buNone/>
              <a:defRPr/>
            </a:pPr>
            <a:r>
              <a:rPr lang="fr-FR" b="1" dirty="0"/>
              <a:t>Concours MASTER</a:t>
            </a:r>
          </a:p>
          <a:p>
            <a:pPr algn="just">
              <a:buFont typeface="Wingdings" panose="05000000000000000000" pitchFamily="2" charset="2"/>
              <a:buNone/>
              <a:defRPr/>
            </a:pPr>
            <a:r>
              <a:rPr lang="fr-FR" b="1" dirty="0">
                <a:solidFill>
                  <a:schemeClr val="accent2">
                    <a:lumMod val="75000"/>
                  </a:schemeClr>
                </a:solidFill>
              </a:rPr>
              <a:t>Corps, adolescence et enjeux du monde contemporain. </a:t>
            </a:r>
          </a:p>
          <a:p>
            <a:pPr algn="just">
              <a:buFont typeface="Wingdings" panose="05000000000000000000" pitchFamily="2" charset="2"/>
              <a:buNone/>
              <a:defRPr/>
            </a:pPr>
            <a:r>
              <a:rPr lang="fr-FR" dirty="0"/>
              <a:t>Enjeu de l’item : </a:t>
            </a:r>
          </a:p>
          <a:p>
            <a:pPr algn="just">
              <a:buFont typeface="Wingdings" panose="05000000000000000000" pitchFamily="2" charset="2"/>
              <a:buNone/>
              <a:defRPr/>
            </a:pPr>
            <a:r>
              <a:rPr lang="fr-FR" dirty="0"/>
              <a:t>Cet item invite à inscrire l’enseignement de l’EPS dans des questions sociétales contemporaines (l’image du corps, le vivre ensemble, la santé publique, le rapport à l’environnement, etc.). Ces questions, associées au corps et aux adolescents, ne sont pas traitées pour elles-mêmes, mais en relation avec la réalité des adolescents et les enjeux d’une éducation du corps et par le corps (par exemple en réfléchissant aux conditions d’un engagement pérenne des adolescents dans un mode de vie actif et solidaire). </a:t>
            </a:r>
          </a:p>
        </p:txBody>
      </p:sp>
    </p:spTree>
    <p:extLst>
      <p:ext uri="{BB962C8B-B14F-4D97-AF65-F5344CB8AC3E}">
        <p14:creationId xmlns:p14="http://schemas.microsoft.com/office/powerpoint/2010/main" val="358993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box(in)">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ox(in)">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ox(i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ox(in)">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Item du CAPEPS 2027</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Espace réservé du contenu 2">
            <a:extLst>
              <a:ext uri="{FF2B5EF4-FFF2-40B4-BE49-F238E27FC236}">
                <a16:creationId xmlns:a16="http://schemas.microsoft.com/office/drawing/2014/main" id="{3929AD08-944F-468B-BDCC-B2B52B6E55DC}"/>
              </a:ext>
            </a:extLst>
          </p:cNvPr>
          <p:cNvSpPr txBox="1">
            <a:spLocks/>
          </p:cNvSpPr>
          <p:nvPr/>
        </p:nvSpPr>
        <p:spPr>
          <a:xfrm>
            <a:off x="479108" y="1666240"/>
            <a:ext cx="11276012" cy="4762269"/>
          </a:xfrm>
          <a:prstGeom prst="rect">
            <a:avLst/>
          </a:prstGeom>
          <a:solidFill>
            <a:schemeClr val="accent1">
              <a:lumMod val="20000"/>
              <a:lumOff val="80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defRPr/>
            </a:pPr>
            <a:r>
              <a:rPr lang="fr-FR" sz="2200" b="1" dirty="0"/>
              <a:t>Concours LICENCE</a:t>
            </a:r>
          </a:p>
          <a:p>
            <a:pPr algn="just">
              <a:defRPr/>
            </a:pPr>
            <a:r>
              <a:rPr lang="fr-FR" sz="2200" b="1" dirty="0">
                <a:solidFill>
                  <a:schemeClr val="accent2">
                    <a:lumMod val="75000"/>
                  </a:schemeClr>
                </a:solidFill>
              </a:rPr>
              <a:t>Développement des adolescents.</a:t>
            </a:r>
          </a:p>
          <a:p>
            <a:pPr algn="just">
              <a:defRPr/>
            </a:pPr>
            <a:r>
              <a:rPr lang="fr-FR" sz="2200" dirty="0"/>
              <a:t>Enjeux de l’item : </a:t>
            </a:r>
          </a:p>
          <a:p>
            <a:pPr algn="just"/>
            <a:r>
              <a:rPr lang="fr-FR" sz="2200" dirty="0"/>
              <a:t>La notion d’adolescents invite à s’intéresser à la période de transition qui sépare l’enfance de l’âge adulte, et qui s’étend approximativement du début du collège jusqu’à la fin du lycée. Les adolescentes et adolescents peuvent être caractérisés par le rapport particulier qu’elles et ils entretiennent avec leur corps, les autres élèves, les adultes, le risque et la règle. L’étude de leur  développement appelle différents éclairages scientifiques (physiologie, neurobiologie, psychologie, psycho-sociologie, sociologie, ethnologie, etc.). Elle permet de mettre en perspective une diversité des trajectoires d’apprentissage en fonction du développement des adolescents. La compréhension de l’adolescence comme un processus de transformation invite aussi à entrevoir cette période de la vie au travers de nouvelles opportunités autant que de vulnérabilités. Au regard des visées de l’EPS et selon les dimensions de l’adolescence mises en avant, différentes pistes d’intervention peuvent être envisagées.</a:t>
            </a:r>
          </a:p>
        </p:txBody>
      </p:sp>
    </p:spTree>
    <p:extLst>
      <p:ext uri="{BB962C8B-B14F-4D97-AF65-F5344CB8AC3E}">
        <p14:creationId xmlns:p14="http://schemas.microsoft.com/office/powerpoint/2010/main" val="309935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Item du CAPEPS 2027</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3"/>
              </a:rPr>
              <a:t>www.culturestaps.com</a:t>
            </a:r>
            <a:endParaRPr lang="fr-FR" sz="2000" dirty="0">
              <a:solidFill>
                <a:schemeClr val="bg1"/>
              </a:solidFill>
            </a:endParaRPr>
          </a:p>
        </p:txBody>
      </p:sp>
      <p:graphicFrame>
        <p:nvGraphicFramePr>
          <p:cNvPr id="9" name="Tableau 8">
            <a:extLst>
              <a:ext uri="{FF2B5EF4-FFF2-40B4-BE49-F238E27FC236}">
                <a16:creationId xmlns:a16="http://schemas.microsoft.com/office/drawing/2014/main" id="{3971FE6D-610D-4D07-B154-89D907B2BA3F}"/>
              </a:ext>
            </a:extLst>
          </p:cNvPr>
          <p:cNvGraphicFramePr>
            <a:graphicFrameLocks noGrp="1"/>
          </p:cNvGraphicFramePr>
          <p:nvPr>
            <p:extLst>
              <p:ext uri="{D42A27DB-BD31-4B8C-83A1-F6EECF244321}">
                <p14:modId xmlns:p14="http://schemas.microsoft.com/office/powerpoint/2010/main" val="4041777706"/>
              </p:ext>
            </p:extLst>
          </p:nvPr>
        </p:nvGraphicFramePr>
        <p:xfrm>
          <a:off x="1158240" y="2202648"/>
          <a:ext cx="10180319" cy="2926080"/>
        </p:xfrm>
        <a:graphic>
          <a:graphicData uri="http://schemas.openxmlformats.org/drawingml/2006/table">
            <a:tbl>
              <a:tblPr firstRow="1" firstCol="1" bandRow="1">
                <a:tableStyleId>{5C22544A-7EE6-4342-B048-85BDC9FD1C3A}</a:tableStyleId>
              </a:tblPr>
              <a:tblGrid>
                <a:gridCol w="2997200">
                  <a:extLst>
                    <a:ext uri="{9D8B030D-6E8A-4147-A177-3AD203B41FA5}">
                      <a16:colId xmlns:a16="http://schemas.microsoft.com/office/drawing/2014/main" val="1285608500"/>
                    </a:ext>
                  </a:extLst>
                </a:gridCol>
                <a:gridCol w="2562008">
                  <a:extLst>
                    <a:ext uri="{9D8B030D-6E8A-4147-A177-3AD203B41FA5}">
                      <a16:colId xmlns:a16="http://schemas.microsoft.com/office/drawing/2014/main" val="2057042955"/>
                    </a:ext>
                  </a:extLst>
                </a:gridCol>
                <a:gridCol w="4621111">
                  <a:extLst>
                    <a:ext uri="{9D8B030D-6E8A-4147-A177-3AD203B41FA5}">
                      <a16:colId xmlns:a16="http://schemas.microsoft.com/office/drawing/2014/main" val="1018773799"/>
                    </a:ext>
                  </a:extLst>
                </a:gridCol>
              </a:tblGrid>
              <a:tr h="0">
                <a:tc>
                  <a:txBody>
                    <a:bodyPr/>
                    <a:lstStyle/>
                    <a:p>
                      <a:pPr marL="342900" lvl="0" indent="-342900" algn="just">
                        <a:spcAft>
                          <a:spcPts val="600"/>
                        </a:spcAft>
                        <a:buFont typeface="+mj-lt"/>
                        <a:buAutoNum type="arabicPeriod" startAt="4"/>
                      </a:pPr>
                      <a:r>
                        <a:rPr lang="fr-FR" sz="2400" dirty="0">
                          <a:solidFill>
                            <a:schemeClr val="tx1"/>
                          </a:solidFill>
                          <a:effectLst/>
                        </a:rPr>
                        <a:t>Développement des adolescents</a:t>
                      </a:r>
                      <a:endParaRPr lang="fr-FR"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tc>
                  <a:txBody>
                    <a:bodyPr/>
                    <a:lstStyle/>
                    <a:p>
                      <a:pPr algn="just">
                        <a:spcAft>
                          <a:spcPts val="600"/>
                        </a:spcAft>
                      </a:pPr>
                      <a:r>
                        <a:rPr lang="fr-FR" sz="2400" dirty="0">
                          <a:solidFill>
                            <a:schemeClr val="tx1"/>
                          </a:solidFill>
                          <a:effectLst/>
                        </a:rPr>
                        <a:t>Développement des adolescents</a:t>
                      </a:r>
                      <a:endParaRPr lang="fr-FR" sz="24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tc>
                  <a:txBody>
                    <a:bodyPr/>
                    <a:lstStyle/>
                    <a:p>
                      <a:pPr marL="342900" lvl="0" indent="-342900">
                        <a:spcAft>
                          <a:spcPts val="0"/>
                        </a:spcAft>
                        <a:buFont typeface="Symbol" panose="05050102010706020507" pitchFamily="18" charset="2"/>
                        <a:buChar char=""/>
                      </a:pPr>
                      <a:r>
                        <a:rPr lang="fr-FR" sz="2400" dirty="0">
                          <a:solidFill>
                            <a:schemeClr val="accent2">
                              <a:lumMod val="75000"/>
                            </a:schemeClr>
                          </a:solidFill>
                          <a:effectLst/>
                        </a:rPr>
                        <a:t>Rapport à son corps</a:t>
                      </a:r>
                    </a:p>
                    <a:p>
                      <a:pPr marL="290195">
                        <a:spcAft>
                          <a:spcPts val="0"/>
                        </a:spcAft>
                      </a:pPr>
                      <a:r>
                        <a:rPr lang="fr-FR" sz="2400" dirty="0">
                          <a:solidFill>
                            <a:schemeClr val="accent2">
                              <a:lumMod val="75000"/>
                            </a:schemeClr>
                          </a:solidFill>
                          <a:effectLst/>
                        </a:rPr>
                        <a:t> </a:t>
                      </a:r>
                    </a:p>
                    <a:p>
                      <a:pPr marL="342900" lvl="0" indent="-342900">
                        <a:spcAft>
                          <a:spcPts val="0"/>
                        </a:spcAft>
                        <a:buFont typeface="Symbol" panose="05050102010706020507" pitchFamily="18" charset="2"/>
                        <a:buChar char=""/>
                      </a:pPr>
                      <a:r>
                        <a:rPr lang="fr-FR" sz="2400" dirty="0">
                          <a:solidFill>
                            <a:schemeClr val="accent2">
                              <a:lumMod val="75000"/>
                            </a:schemeClr>
                          </a:solidFill>
                          <a:effectLst/>
                        </a:rPr>
                        <a:t>Rapport aux autres</a:t>
                      </a:r>
                    </a:p>
                    <a:p>
                      <a:pPr>
                        <a:spcAft>
                          <a:spcPts val="0"/>
                        </a:spcAft>
                      </a:pPr>
                      <a:r>
                        <a:rPr lang="fr-FR" sz="2400" dirty="0">
                          <a:solidFill>
                            <a:schemeClr val="accent2">
                              <a:lumMod val="75000"/>
                            </a:schemeClr>
                          </a:solidFill>
                          <a:effectLst/>
                        </a:rPr>
                        <a:t> </a:t>
                      </a:r>
                    </a:p>
                    <a:p>
                      <a:pPr marL="342900" lvl="0" indent="-342900">
                        <a:spcAft>
                          <a:spcPts val="0"/>
                        </a:spcAft>
                        <a:buFont typeface="Symbol" panose="05050102010706020507" pitchFamily="18" charset="2"/>
                        <a:buChar char=""/>
                      </a:pPr>
                      <a:r>
                        <a:rPr lang="fr-FR" sz="2400" dirty="0">
                          <a:solidFill>
                            <a:schemeClr val="accent2">
                              <a:lumMod val="75000"/>
                            </a:schemeClr>
                          </a:solidFill>
                          <a:effectLst/>
                        </a:rPr>
                        <a:t>Rapport au risque</a:t>
                      </a:r>
                    </a:p>
                    <a:p>
                      <a:pPr>
                        <a:spcAft>
                          <a:spcPts val="0"/>
                        </a:spcAft>
                      </a:pPr>
                      <a:r>
                        <a:rPr lang="fr-FR" sz="2400" dirty="0">
                          <a:solidFill>
                            <a:schemeClr val="accent2">
                              <a:lumMod val="75000"/>
                            </a:schemeClr>
                          </a:solidFill>
                          <a:effectLst/>
                        </a:rPr>
                        <a:t> </a:t>
                      </a:r>
                    </a:p>
                    <a:p>
                      <a:pPr marL="342900" lvl="0" indent="-342900">
                        <a:spcAft>
                          <a:spcPts val="0"/>
                        </a:spcAft>
                        <a:buFont typeface="Symbol" panose="05050102010706020507" pitchFamily="18" charset="2"/>
                        <a:buChar char=""/>
                      </a:pPr>
                      <a:r>
                        <a:rPr lang="fr-FR" sz="2400" dirty="0">
                          <a:solidFill>
                            <a:schemeClr val="accent2">
                              <a:lumMod val="75000"/>
                            </a:schemeClr>
                          </a:solidFill>
                          <a:effectLst/>
                        </a:rPr>
                        <a:t>Rapport à la règle</a:t>
                      </a:r>
                    </a:p>
                    <a:p>
                      <a:pPr>
                        <a:spcAft>
                          <a:spcPts val="0"/>
                        </a:spcAft>
                      </a:pPr>
                      <a:r>
                        <a:rPr lang="fr-FR" sz="2400" dirty="0">
                          <a:solidFill>
                            <a:schemeClr val="accent2">
                              <a:lumMod val="75000"/>
                            </a:schemeClr>
                          </a:solidFill>
                          <a:effectLst/>
                        </a:rPr>
                        <a:t> </a:t>
                      </a:r>
                      <a:endParaRPr lang="fr-FR" sz="2400" dirty="0">
                        <a:solidFill>
                          <a:schemeClr val="accent2">
                            <a:lumMod val="75000"/>
                          </a:schemeClr>
                        </a:solidFill>
                        <a:effectLst/>
                        <a:latin typeface="Times New Roman" panose="02020603050405020304" pitchFamily="18" charset="0"/>
                        <a:ea typeface="Times New Roman" panose="02020603050405020304" pitchFamily="18" charset="0"/>
                      </a:endParaRPr>
                    </a:p>
                  </a:txBody>
                  <a:tcPr marL="68580" marR="68580" marT="0" marB="0">
                    <a:solidFill>
                      <a:srgbClr val="DAE3F3"/>
                    </a:solidFill>
                  </a:tcPr>
                </a:tc>
                <a:extLst>
                  <a:ext uri="{0D108BD9-81ED-4DB2-BD59-A6C34878D82A}">
                    <a16:rowId xmlns:a16="http://schemas.microsoft.com/office/drawing/2014/main" val="2962529537"/>
                  </a:ext>
                </a:extLst>
              </a:tr>
            </a:tbl>
          </a:graphicData>
        </a:graphic>
      </p:graphicFrame>
    </p:spTree>
    <p:extLst>
      <p:ext uri="{BB962C8B-B14F-4D97-AF65-F5344CB8AC3E}">
        <p14:creationId xmlns:p14="http://schemas.microsoft.com/office/powerpoint/2010/main" val="3223800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243554"/>
            <a:ext cx="9324753" cy="800219"/>
          </a:xfrm>
          <a:prstGeom prst="rect">
            <a:avLst/>
          </a:prstGeom>
          <a:noFill/>
        </p:spPr>
        <p:txBody>
          <a:bodyPr wrap="square" rtlCol="0">
            <a:spAutoFit/>
          </a:bodyPr>
          <a:lstStyle/>
          <a:p>
            <a:pPr algn="ctr"/>
            <a:r>
              <a:rPr lang="fr-FR" sz="4600" dirty="0"/>
              <a:t>Plan du cours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1" y="1672131"/>
            <a:ext cx="9824720" cy="4031873"/>
          </a:xfrm>
          <a:prstGeom prst="rect">
            <a:avLst/>
          </a:prstGeom>
          <a:noFill/>
        </p:spPr>
        <p:txBody>
          <a:bodyPr wrap="square" rtlCol="0">
            <a:spAutoFit/>
          </a:bodyPr>
          <a:lstStyle/>
          <a:p>
            <a:pPr marL="514350" indent="-514350" algn="just">
              <a:buFont typeface="+mj-lt"/>
              <a:buAutoNum type="arabicPeriod"/>
              <a:defRPr/>
            </a:pPr>
            <a:r>
              <a:rPr lang="fr-FR" altLang="fr-FR" sz="3200" dirty="0"/>
              <a:t>Définitions : le développement, l’adolescence, le développement des adolescents.</a:t>
            </a:r>
          </a:p>
          <a:p>
            <a:pPr marL="514350" indent="-514350" algn="just">
              <a:buFont typeface="+mj-lt"/>
              <a:buAutoNum type="arabicPeriod"/>
              <a:defRPr/>
            </a:pPr>
            <a:r>
              <a:rPr lang="fr-FR" altLang="fr-FR" sz="3200" dirty="0"/>
              <a:t>Les particularités physiques, motrices, psychoaffectives et sociales du développement des adolescents. </a:t>
            </a:r>
          </a:p>
          <a:p>
            <a:pPr marL="514350" indent="-514350" algn="just">
              <a:buFont typeface="+mj-lt"/>
              <a:buAutoNum type="arabicPeriod"/>
              <a:defRPr/>
            </a:pPr>
            <a:r>
              <a:rPr lang="fr-FR" altLang="fr-FR" sz="3200" dirty="0"/>
              <a:t>Le rôle de l’Ecole et de l’EPS.</a:t>
            </a:r>
          </a:p>
          <a:p>
            <a:pPr marL="514350" indent="-514350" algn="just">
              <a:buFont typeface="+mj-lt"/>
              <a:buAutoNum type="arabicPeriod"/>
              <a:defRPr/>
            </a:pPr>
            <a:r>
              <a:rPr lang="fr-FR" altLang="fr-FR" sz="3200" b="1" dirty="0">
                <a:solidFill>
                  <a:srgbClr val="002060"/>
                </a:solidFill>
              </a:rPr>
              <a:t>Enseigner l’EPS à des adolescents : principes d’intervention.</a:t>
            </a:r>
          </a:p>
          <a:p>
            <a:pPr marL="514350" indent="-514350" algn="just">
              <a:buFont typeface="+mj-lt"/>
              <a:buAutoNum type="arabicPeriod"/>
              <a:defRPr/>
            </a:pPr>
            <a:r>
              <a:rPr lang="fr-FR" altLang="fr-FR" sz="3200" dirty="0"/>
              <a:t>Conclusion. </a:t>
            </a:r>
          </a:p>
        </p:txBody>
      </p:sp>
    </p:spTree>
    <p:extLst>
      <p:ext uri="{BB962C8B-B14F-4D97-AF65-F5344CB8AC3E}">
        <p14:creationId xmlns:p14="http://schemas.microsoft.com/office/powerpoint/2010/main" val="338787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Pourquoi ce cours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3"/>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474702"/>
            <a:ext cx="10192145" cy="4493538"/>
          </a:xfrm>
          <a:prstGeom prst="rect">
            <a:avLst/>
          </a:prstGeom>
          <a:noFill/>
        </p:spPr>
        <p:txBody>
          <a:bodyPr wrap="square" rtlCol="0">
            <a:spAutoFit/>
          </a:bodyPr>
          <a:lstStyle/>
          <a:p>
            <a:pPr marL="355600" indent="-355600" algn="just">
              <a:buFont typeface="Arial" panose="020B0604020202020204" pitchFamily="34" charset="0"/>
              <a:buChar char="•"/>
              <a:defRPr/>
            </a:pPr>
            <a:r>
              <a:rPr lang="fr-FR" altLang="fr-FR" sz="2600" dirty="0"/>
              <a:t>Parce que les enseignants d’EPS </a:t>
            </a:r>
            <a:r>
              <a:rPr lang="fr-FR" altLang="fr-FR" sz="2600" b="1" dirty="0"/>
              <a:t>font classe à des adolescents </a:t>
            </a:r>
            <a:r>
              <a:rPr lang="fr-FR" altLang="fr-FR" sz="2600" dirty="0"/>
              <a:t>: les établissements du collège et des lycées regroupent des populations scolaires qui correspondent à cette classe d’âge.</a:t>
            </a:r>
          </a:p>
          <a:p>
            <a:pPr marL="355600" indent="-355600" algn="just">
              <a:buFont typeface="Arial" panose="020B0604020202020204" pitchFamily="34" charset="0"/>
              <a:buChar char="•"/>
              <a:defRPr/>
            </a:pPr>
            <a:r>
              <a:rPr lang="fr-FR" altLang="fr-FR" sz="2600" dirty="0"/>
              <a:t>Ce CM a pour objet une meilleure connaissance de l’adolescence, en étudiant les grandes caractéristiques de cette période complexe =</a:t>
            </a:r>
            <a:r>
              <a:rPr lang="fr-FR" altLang="fr-FR" sz="2600" dirty="0">
                <a:sym typeface="Wingdings" panose="05000000000000000000" pitchFamily="2" charset="2"/>
              </a:rPr>
              <a:t> connaissance du </a:t>
            </a:r>
            <a:r>
              <a:rPr lang="fr-FR" altLang="fr-FR" sz="2600" b="1" dirty="0">
                <a:solidFill>
                  <a:schemeClr val="accent1">
                    <a:lumMod val="75000"/>
                  </a:schemeClr>
                </a:solidFill>
                <a:sym typeface="Wingdings" panose="05000000000000000000" pitchFamily="2" charset="2"/>
              </a:rPr>
              <a:t>sujet épistémique</a:t>
            </a:r>
            <a:r>
              <a:rPr lang="fr-FR" altLang="fr-FR" sz="2600" dirty="0">
                <a:sym typeface="Wingdings" panose="05000000000000000000" pitchFamily="2" charset="2"/>
              </a:rPr>
              <a:t>. </a:t>
            </a:r>
          </a:p>
          <a:p>
            <a:pPr marL="355600" indent="-342900" algn="just">
              <a:buFont typeface="Arial" panose="020B0604020202020204" pitchFamily="34" charset="0"/>
              <a:buChar char="•"/>
              <a:defRPr/>
            </a:pPr>
            <a:r>
              <a:rPr lang="fr-FR" altLang="fr-FR" sz="2600" u="sng" dirty="0">
                <a:sym typeface="Wingdings" panose="05000000000000000000" pitchFamily="2" charset="2"/>
              </a:rPr>
              <a:t>Mais attention </a:t>
            </a:r>
            <a:r>
              <a:rPr lang="fr-FR" altLang="fr-FR" sz="2600" dirty="0">
                <a:sym typeface="Wingdings" panose="05000000000000000000" pitchFamily="2" charset="2"/>
              </a:rPr>
              <a:t>: ce sujet épistémique n’est pas censé résumer tous les adolescents : « </a:t>
            </a:r>
            <a:r>
              <a:rPr lang="fr-FR" altLang="fr-FR" sz="2600" i="1" dirty="0">
                <a:sym typeface="Wingdings" panose="05000000000000000000" pitchFamily="2" charset="2"/>
              </a:rPr>
              <a:t>les adolescents sont extrêmement différents les uns des autres ; </a:t>
            </a:r>
            <a:r>
              <a:rPr lang="fr-FR" altLang="fr-FR" sz="2600" b="1" i="1" dirty="0">
                <a:solidFill>
                  <a:schemeClr val="accent1">
                    <a:lumMod val="75000"/>
                  </a:schemeClr>
                </a:solidFill>
                <a:sym typeface="Wingdings" panose="05000000000000000000" pitchFamily="2" charset="2"/>
              </a:rPr>
              <a:t>il n’y a pas une adolescence mais des adolescents</a:t>
            </a:r>
            <a:r>
              <a:rPr lang="fr-FR" altLang="fr-FR" sz="2600" i="1" dirty="0">
                <a:sym typeface="Wingdings" panose="05000000000000000000" pitchFamily="2" charset="2"/>
              </a:rPr>
              <a:t>. Cette diversité fait même partie des caractéristiques de l’adolescence </a:t>
            </a:r>
            <a:r>
              <a:rPr lang="fr-FR" altLang="fr-FR" sz="2600" dirty="0">
                <a:sym typeface="Wingdings" panose="05000000000000000000" pitchFamily="2" charset="2"/>
              </a:rPr>
              <a:t>» (</a:t>
            </a:r>
            <a:r>
              <a:rPr lang="fr-FR" altLang="fr-FR" sz="2600" dirty="0" err="1">
                <a:sym typeface="Wingdings" panose="05000000000000000000" pitchFamily="2" charset="2"/>
              </a:rPr>
              <a:t>A.Braconnier</a:t>
            </a:r>
            <a:r>
              <a:rPr lang="fr-FR" altLang="fr-FR" sz="2600" dirty="0">
                <a:sym typeface="Wingdings" panose="05000000000000000000" pitchFamily="2" charset="2"/>
              </a:rPr>
              <a:t>, </a:t>
            </a:r>
            <a:r>
              <a:rPr lang="fr-FR" altLang="fr-FR" sz="2600" dirty="0" err="1">
                <a:sym typeface="Wingdings" panose="05000000000000000000" pitchFamily="2" charset="2"/>
              </a:rPr>
              <a:t>D.Marcelli</a:t>
            </a:r>
            <a:r>
              <a:rPr lang="fr-FR" altLang="fr-FR" sz="2600" dirty="0">
                <a:sym typeface="Wingdings" panose="05000000000000000000" pitchFamily="2" charset="2"/>
              </a:rPr>
              <a:t>, 1988).</a:t>
            </a:r>
            <a:endParaRPr lang="fr-FR" altLang="fr-FR" sz="2600" dirty="0"/>
          </a:p>
        </p:txBody>
      </p:sp>
    </p:spTree>
    <p:extLst>
      <p:ext uri="{BB962C8B-B14F-4D97-AF65-F5344CB8AC3E}">
        <p14:creationId xmlns:p14="http://schemas.microsoft.com/office/powerpoint/2010/main" val="284891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Qu’est-ce que l’adolescence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474702"/>
            <a:ext cx="10192145" cy="5093702"/>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700" dirty="0"/>
              <a:t>Du latin </a:t>
            </a:r>
            <a:r>
              <a:rPr lang="fr-FR" sz="2700" i="1" dirty="0" err="1"/>
              <a:t>adolescere</a:t>
            </a:r>
            <a:r>
              <a:rPr lang="fr-FR" sz="2700" dirty="0"/>
              <a:t> = grandir vers.</a:t>
            </a:r>
          </a:p>
          <a:p>
            <a:pPr marL="457200" indent="-457200" algn="just">
              <a:buFont typeface="Arial" panose="020B0604020202020204" pitchFamily="34" charset="0"/>
              <a:buChar char="•"/>
              <a:defRPr/>
            </a:pPr>
            <a:r>
              <a:rPr lang="fr-FR" sz="2700" dirty="0"/>
              <a:t>Définition difficile, l’adolescence est une notion relative, marquée par un contexte culturel (</a:t>
            </a:r>
            <a:r>
              <a:rPr lang="fr-FR" sz="2700" dirty="0" err="1"/>
              <a:t>P.Huere</a:t>
            </a:r>
            <a:r>
              <a:rPr lang="fr-FR" sz="2700" dirty="0"/>
              <a:t>, 2003) ; l’adolescence serait « </a:t>
            </a:r>
            <a:r>
              <a:rPr lang="fr-FR" sz="2700" i="1" dirty="0"/>
              <a:t>une invention récente </a:t>
            </a:r>
            <a:r>
              <a:rPr lang="fr-FR" sz="2700" dirty="0"/>
              <a:t>» (</a:t>
            </a:r>
            <a:r>
              <a:rPr lang="fr-FR" sz="2700" dirty="0" err="1"/>
              <a:t>V.Bedin</a:t>
            </a:r>
            <a:r>
              <a:rPr lang="fr-FR" sz="2700" dirty="0"/>
              <a:t>, 2009 ; </a:t>
            </a:r>
            <a:r>
              <a:rPr lang="fr-FR" sz="2700" dirty="0" err="1"/>
              <a:t>P.Ariès</a:t>
            </a:r>
            <a:r>
              <a:rPr lang="fr-FR" sz="2700" dirty="0"/>
              <a:t>, 1960), datée selon </a:t>
            </a:r>
            <a:r>
              <a:rPr lang="fr-FR" sz="2700" dirty="0" err="1"/>
              <a:t>A.Thiercé</a:t>
            </a:r>
            <a:r>
              <a:rPr lang="fr-FR" sz="2700" dirty="0"/>
              <a:t> (1999) au XIXe siècle.</a:t>
            </a:r>
          </a:p>
          <a:p>
            <a:pPr marL="457200" indent="-457200" algn="just">
              <a:buFont typeface="Arial" panose="020B0604020202020204" pitchFamily="34" charset="0"/>
              <a:buChar char="•"/>
              <a:defRPr/>
            </a:pPr>
            <a:r>
              <a:rPr lang="fr-FR" sz="2700" dirty="0"/>
              <a:t>Existence de rites initiatiques et d’épreuves dans certaines sociétés traditionnelles (cérémonie de passage entre l’enfance et l’âge adulte).</a:t>
            </a:r>
          </a:p>
          <a:p>
            <a:pPr marL="457200" indent="-457200" algn="just">
              <a:buFont typeface="Arial" panose="020B0604020202020204" pitchFamily="34" charset="0"/>
              <a:buChar char="•"/>
              <a:defRPr/>
            </a:pPr>
            <a:r>
              <a:rPr lang="fr-FR" sz="2700" dirty="0"/>
              <a:t>L’adolescent a pris une place importante au XXe siècle, avec le retard de l’entrée dans la vie adulte et une scolarisation plus longue (et aussi une puberté plus précoce). </a:t>
            </a:r>
          </a:p>
          <a:p>
            <a:pPr marL="411163" algn="just">
              <a:buFont typeface="Wingdings" panose="05000000000000000000" pitchFamily="2" charset="2"/>
              <a:buChar char=""/>
              <a:defRPr/>
            </a:pPr>
            <a:endParaRPr lang="fr-FR" sz="2800" dirty="0"/>
          </a:p>
        </p:txBody>
      </p:sp>
    </p:spTree>
    <p:extLst>
      <p:ext uri="{BB962C8B-B14F-4D97-AF65-F5344CB8AC3E}">
        <p14:creationId xmlns:p14="http://schemas.microsoft.com/office/powerpoint/2010/main" val="222670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4879027" cy="1508105"/>
          </a:xfrm>
          <a:prstGeom prst="rect">
            <a:avLst/>
          </a:prstGeom>
          <a:noFill/>
        </p:spPr>
        <p:txBody>
          <a:bodyPr wrap="square" rtlCol="0">
            <a:spAutoFit/>
          </a:bodyPr>
          <a:lstStyle/>
          <a:p>
            <a:pPr algn="ctr"/>
            <a:r>
              <a:rPr lang="fr-FR" sz="4600" dirty="0"/>
              <a:t>Qu’est-ce que l’adolescence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pic>
        <p:nvPicPr>
          <p:cNvPr id="9" name="Image 8">
            <a:extLst>
              <a:ext uri="{FF2B5EF4-FFF2-40B4-BE49-F238E27FC236}">
                <a16:creationId xmlns:a16="http://schemas.microsoft.com/office/drawing/2014/main" id="{88C0B0AD-229F-4D9C-9403-A202AA70132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1166"/>
            <a:ext cx="4897120" cy="689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7">
            <a:extLst>
              <a:ext uri="{FF2B5EF4-FFF2-40B4-BE49-F238E27FC236}">
                <a16:creationId xmlns:a16="http://schemas.microsoft.com/office/drawing/2014/main" id="{940B8FCA-A883-416F-9B3C-3D4E116E0E4F}"/>
              </a:ext>
            </a:extLst>
          </p:cNvPr>
          <p:cNvSpPr txBox="1"/>
          <p:nvPr/>
        </p:nvSpPr>
        <p:spPr>
          <a:xfrm>
            <a:off x="3180080" y="2467276"/>
            <a:ext cx="4261394" cy="2246769"/>
          </a:xfrm>
          <a:prstGeom prst="rect">
            <a:avLst/>
          </a:prstGeom>
          <a:noFill/>
        </p:spPr>
        <p:txBody>
          <a:bodyPr wrap="square" rtlCol="0">
            <a:spAutoFit/>
          </a:bodyPr>
          <a:lstStyle/>
          <a:p>
            <a:pPr algn="r">
              <a:defRPr/>
            </a:pPr>
            <a:r>
              <a:rPr lang="fr-FR" sz="2800" dirty="0"/>
              <a:t>Les rites d'initiation assurent dans certaines sociétés le passage de l’enfance à l'âge adulte.</a:t>
            </a:r>
          </a:p>
          <a:p>
            <a:pPr marL="411163" algn="r">
              <a:buFont typeface="Wingdings" panose="05000000000000000000" pitchFamily="2" charset="2"/>
              <a:buChar char=""/>
              <a:defRPr/>
            </a:pPr>
            <a:endParaRPr lang="fr-FR" sz="2800" dirty="0"/>
          </a:p>
        </p:txBody>
      </p:sp>
      <p:sp>
        <p:nvSpPr>
          <p:cNvPr id="10" name="ZoneTexte 9">
            <a:extLst>
              <a:ext uri="{FF2B5EF4-FFF2-40B4-BE49-F238E27FC236}">
                <a16:creationId xmlns:a16="http://schemas.microsoft.com/office/drawing/2014/main" id="{53F72B1A-568E-4432-8B82-E4BD1D87F36F}"/>
              </a:ext>
            </a:extLst>
          </p:cNvPr>
          <p:cNvSpPr txBox="1"/>
          <p:nvPr/>
        </p:nvSpPr>
        <p:spPr>
          <a:xfrm>
            <a:off x="2705644" y="5464569"/>
            <a:ext cx="4967288" cy="1416050"/>
          </a:xfrm>
          <a:prstGeom prst="rect">
            <a:avLst/>
          </a:prstGeom>
          <a:solidFill>
            <a:schemeClr val="bg1"/>
          </a:solidFill>
        </p:spPr>
        <p:txBody>
          <a:bodyPr>
            <a:spAutoFit/>
          </a:bodyPr>
          <a:lstStyle/>
          <a:p>
            <a:pPr marL="777875" lvl="1" eaLnBrk="1" hangingPunct="1">
              <a:defRPr/>
            </a:pPr>
            <a:r>
              <a:rPr lang="fr-FR" sz="1400" u="sng" dirty="0">
                <a:latin typeface="+mj-lt"/>
              </a:rPr>
              <a:t>Source</a:t>
            </a:r>
            <a:r>
              <a:rPr lang="fr-FR" sz="1400" dirty="0">
                <a:latin typeface="+mj-lt"/>
              </a:rPr>
              <a:t> : </a:t>
            </a:r>
            <a:r>
              <a:rPr lang="fr-FR" sz="1400" dirty="0">
                <a:latin typeface="+mj-lt"/>
                <a:hlinkClick r:id="rId6"/>
              </a:rPr>
              <a:t>https://www.nouvelobs.com/rue89/nos-vies-intimes/20180322.OBS4052/beaucoup-d-adolescents-n-ont-jamais-vu-mourir-personne.html</a:t>
            </a:r>
            <a:endParaRPr lang="fr-FR" sz="1400" dirty="0">
              <a:latin typeface="+mj-lt"/>
            </a:endParaRPr>
          </a:p>
          <a:p>
            <a:pPr marL="777875" lvl="1" eaLnBrk="1" hangingPunct="1">
              <a:defRPr/>
            </a:pPr>
            <a:endParaRPr lang="fr-FR" sz="1400" dirty="0">
              <a:latin typeface="+mj-lt"/>
            </a:endParaRPr>
          </a:p>
          <a:p>
            <a:pPr eaLnBrk="1" hangingPunct="1">
              <a:defRPr/>
            </a:pPr>
            <a:endParaRPr lang="fr-FR" sz="1600" dirty="0"/>
          </a:p>
        </p:txBody>
      </p:sp>
      <p:sp>
        <p:nvSpPr>
          <p:cNvPr id="11" name="ZoneTexte 10">
            <a:extLst>
              <a:ext uri="{FF2B5EF4-FFF2-40B4-BE49-F238E27FC236}">
                <a16:creationId xmlns:a16="http://schemas.microsoft.com/office/drawing/2014/main" id="{4D16723C-3679-4325-9708-092049327432}"/>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3327651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Qu’est-ce que l’adolescence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05280" y="1606782"/>
            <a:ext cx="10192145" cy="4493538"/>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Selon Annie </a:t>
            </a:r>
            <a:r>
              <a:rPr lang="fr-FR" altLang="fr-FR" sz="2600" dirty="0" err="1"/>
              <a:t>Birraux</a:t>
            </a:r>
            <a:r>
              <a:rPr lang="fr-FR" altLang="fr-FR" sz="2600" dirty="0"/>
              <a:t>, « </a:t>
            </a:r>
            <a:r>
              <a:rPr lang="fr-FR" altLang="fr-FR" sz="2600" i="1" dirty="0"/>
              <a:t>l’adolescence est un </a:t>
            </a:r>
            <a:r>
              <a:rPr lang="fr-FR" altLang="fr-FR" sz="2600" b="1" i="1" dirty="0">
                <a:solidFill>
                  <a:schemeClr val="accent2">
                    <a:lumMod val="75000"/>
                  </a:schemeClr>
                </a:solidFill>
              </a:rPr>
              <a:t>processus</a:t>
            </a:r>
            <a:r>
              <a:rPr lang="fr-FR" altLang="fr-FR" sz="2600" i="1" dirty="0">
                <a:solidFill>
                  <a:srgbClr val="FF0000"/>
                </a:solidFill>
              </a:rPr>
              <a:t> </a:t>
            </a:r>
            <a:r>
              <a:rPr lang="fr-FR" altLang="fr-FR" sz="2600" i="1" dirty="0"/>
              <a:t>bousculant complètement le rapport au monde et à soi, permettant de </a:t>
            </a:r>
            <a:r>
              <a:rPr lang="fr-FR" altLang="fr-FR" sz="2600" b="1" i="1" dirty="0">
                <a:solidFill>
                  <a:schemeClr val="accent2">
                    <a:lumMod val="75000"/>
                  </a:schemeClr>
                </a:solidFill>
              </a:rPr>
              <a:t>quitter l’univers de pensée de l’enfance et de s’inscrire dans la communauté adulte </a:t>
            </a:r>
            <a:r>
              <a:rPr lang="fr-FR" altLang="fr-FR" sz="2600" i="1" dirty="0"/>
              <a:t>(…) Celle-ci permet à l’adolescent </a:t>
            </a:r>
            <a:r>
              <a:rPr lang="fr-FR" altLang="fr-FR" sz="2600" b="1" i="1" dirty="0">
                <a:solidFill>
                  <a:schemeClr val="accent2">
                    <a:lumMod val="75000"/>
                  </a:schemeClr>
                </a:solidFill>
              </a:rPr>
              <a:t>d’acquérir son autonomie</a:t>
            </a:r>
            <a:r>
              <a:rPr lang="fr-FR" altLang="fr-FR" sz="2600" i="1" dirty="0"/>
              <a:t>, soit la capacité d’aimer, de jouir et de travailler</a:t>
            </a:r>
            <a:r>
              <a:rPr lang="fr-FR" altLang="fr-FR" sz="2600" dirty="0"/>
              <a:t> » (1994).</a:t>
            </a:r>
          </a:p>
          <a:p>
            <a:pPr marL="457200" indent="-457200" algn="just">
              <a:buFont typeface="Arial" panose="020B0604020202020204" pitchFamily="34" charset="0"/>
              <a:buChar char="•"/>
              <a:defRPr/>
            </a:pPr>
            <a:r>
              <a:rPr lang="fr-FR" altLang="fr-FR" sz="2600" dirty="0"/>
              <a:t>C’est aussi </a:t>
            </a:r>
            <a:r>
              <a:rPr lang="fr-FR" altLang="fr-FR" sz="2600" b="1" dirty="0">
                <a:solidFill>
                  <a:schemeClr val="accent2">
                    <a:lumMod val="75000"/>
                  </a:schemeClr>
                </a:solidFill>
              </a:rPr>
              <a:t>une période sensible </a:t>
            </a:r>
            <a:r>
              <a:rPr lang="fr-FR" altLang="fr-FR" sz="2600" dirty="0"/>
              <a:t>à de nombreux égards, période qui ouvre de nouveaux possibles, mais confronte aussi à de nouveaux dangers : « </a:t>
            </a:r>
            <a:r>
              <a:rPr lang="fr-FR" altLang="fr-FR" sz="2600" i="1" dirty="0"/>
              <a:t>les homards, quand ils changent de carapace, perdent d’abord l’ancienne et restent sans défense, le temps d’en fabriquer une nouvelle. Pendant ce temps là, ils sont très en danger. Pour les adolescents, c’est un peu la même chose</a:t>
            </a:r>
            <a:r>
              <a:rPr lang="fr-FR" altLang="fr-FR" sz="2600" dirty="0"/>
              <a:t> » (</a:t>
            </a:r>
            <a:r>
              <a:rPr lang="fr-FR" altLang="fr-FR" sz="2600" dirty="0" err="1"/>
              <a:t>F.Dolto</a:t>
            </a:r>
            <a:r>
              <a:rPr lang="fr-FR" altLang="fr-FR" sz="2600" dirty="0"/>
              <a:t>, 1989). </a:t>
            </a:r>
            <a:endParaRPr lang="fr-FR" sz="2800" dirty="0"/>
          </a:p>
        </p:txBody>
      </p:sp>
    </p:spTree>
    <p:extLst>
      <p:ext uri="{BB962C8B-B14F-4D97-AF65-F5344CB8AC3E}">
        <p14:creationId xmlns:p14="http://schemas.microsoft.com/office/powerpoint/2010/main" val="420819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Qu’est-ce que l’adolescence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119102"/>
            <a:ext cx="10048240" cy="4993675"/>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800" dirty="0"/>
              <a:t>Selon </a:t>
            </a:r>
            <a:r>
              <a:rPr lang="fr-FR" sz="2800" dirty="0" err="1"/>
              <a:t>P.Blos</a:t>
            </a:r>
            <a:r>
              <a:rPr lang="fr-FR" sz="2800" dirty="0"/>
              <a:t> (1962), l’adolescence correspond au </a:t>
            </a:r>
            <a:r>
              <a:rPr lang="fr-FR" sz="2800" b="1" dirty="0">
                <a:solidFill>
                  <a:schemeClr val="accent1">
                    <a:lumMod val="75000"/>
                  </a:schemeClr>
                </a:solidFill>
              </a:rPr>
              <a:t>second processus de séparation-individuation </a:t>
            </a:r>
            <a:r>
              <a:rPr lang="fr-FR" sz="2800" dirty="0"/>
              <a:t>= travail de deuil du refuge maternel intériorisé.</a:t>
            </a:r>
          </a:p>
          <a:p>
            <a:pPr marL="457200" indent="-457200" algn="just">
              <a:buFont typeface="Arial" panose="020B0604020202020204" pitchFamily="34" charset="0"/>
              <a:buChar char="•"/>
              <a:defRPr/>
            </a:pPr>
            <a:r>
              <a:rPr lang="fr-FR" sz="2800" dirty="0"/>
              <a:t>« </a:t>
            </a:r>
            <a:r>
              <a:rPr lang="fr-FR" sz="2800" i="1" dirty="0"/>
              <a:t>Ce qui rend un caractère unique au développement adolescent c’est toute la restructuration du Moi</a:t>
            </a:r>
            <a:r>
              <a:rPr lang="fr-FR" sz="2800" dirty="0"/>
              <a:t> » (</a:t>
            </a:r>
            <a:r>
              <a:rPr lang="fr-FR" sz="2800" dirty="0" err="1"/>
              <a:t>C.Cannard</a:t>
            </a:r>
            <a:r>
              <a:rPr lang="fr-FR" sz="2800" dirty="0"/>
              <a:t>, 2015).</a:t>
            </a:r>
          </a:p>
          <a:p>
            <a:pPr marL="457200" indent="-457200" algn="just">
              <a:buFont typeface="Arial" panose="020B0604020202020204" pitchFamily="34" charset="0"/>
              <a:buChar char="•"/>
              <a:defRPr/>
            </a:pPr>
            <a:r>
              <a:rPr lang="fr-FR" sz="2800" dirty="0"/>
              <a:t>« </a:t>
            </a:r>
            <a:r>
              <a:rPr lang="fr-FR" sz="2800" i="1" dirty="0"/>
              <a:t>Grand-saut dans l’inconnu, l’entrée au collège engendre un véritable </a:t>
            </a:r>
            <a:r>
              <a:rPr lang="fr-FR" sz="2800" b="1" i="1" dirty="0">
                <a:solidFill>
                  <a:schemeClr val="accent1">
                    <a:lumMod val="75000"/>
                  </a:schemeClr>
                </a:solidFill>
              </a:rPr>
              <a:t>big-bang identitaire </a:t>
            </a:r>
            <a:r>
              <a:rPr lang="fr-FR" sz="2800" i="1" dirty="0"/>
              <a:t>: durant 4 ans, l’enfant subit toutes sortes de métamorphoses, tant dans son corps que dans sa tête</a:t>
            </a:r>
            <a:r>
              <a:rPr lang="fr-FR" sz="2800" dirty="0"/>
              <a:t> » (</a:t>
            </a:r>
            <a:r>
              <a:rPr lang="fr-FR" sz="2800" dirty="0" err="1"/>
              <a:t>N.Catheline</a:t>
            </a:r>
            <a:r>
              <a:rPr lang="fr-FR" sz="2800" dirty="0"/>
              <a:t>, </a:t>
            </a:r>
            <a:r>
              <a:rPr lang="fr-FR" sz="2800" dirty="0" err="1"/>
              <a:t>V.Bedin</a:t>
            </a:r>
            <a:r>
              <a:rPr lang="fr-FR" sz="2800" dirty="0"/>
              <a:t>, 2007).</a:t>
            </a:r>
          </a:p>
          <a:p>
            <a:pPr marL="411163" algn="just">
              <a:buFont typeface="Wingdings" panose="05000000000000000000" pitchFamily="2" charset="2"/>
              <a:buChar char=""/>
              <a:defRPr/>
            </a:pPr>
            <a:endParaRPr lang="fr-FR" sz="1050" dirty="0"/>
          </a:p>
          <a:p>
            <a:pPr algn="just">
              <a:defRPr/>
            </a:pPr>
            <a:r>
              <a:rPr lang="fr-FR" sz="2800" dirty="0">
                <a:sym typeface="Wingdings" pitchFamily="2" charset="2"/>
              </a:rPr>
              <a:t> </a:t>
            </a:r>
            <a:r>
              <a:rPr lang="fr-FR" sz="2800" b="1" dirty="0">
                <a:solidFill>
                  <a:schemeClr val="accent2">
                    <a:lumMod val="75000"/>
                  </a:schemeClr>
                </a:solidFill>
              </a:rPr>
              <a:t>transformations</a:t>
            </a:r>
            <a:r>
              <a:rPr lang="fr-FR" sz="2800" dirty="0">
                <a:solidFill>
                  <a:schemeClr val="accent2">
                    <a:lumMod val="75000"/>
                  </a:schemeClr>
                </a:solidFill>
              </a:rPr>
              <a:t> </a:t>
            </a:r>
            <a:r>
              <a:rPr lang="fr-FR" sz="2800" b="1" dirty="0">
                <a:solidFill>
                  <a:schemeClr val="accent2">
                    <a:lumMod val="75000"/>
                  </a:schemeClr>
                </a:solidFill>
              </a:rPr>
              <a:t>spécifiques sur les plans intellectuel, moteur, psychoaffectif, relationnel, sexuel. </a:t>
            </a:r>
          </a:p>
        </p:txBody>
      </p:sp>
    </p:spTree>
    <p:extLst>
      <p:ext uri="{BB962C8B-B14F-4D97-AF65-F5344CB8AC3E}">
        <p14:creationId xmlns:p14="http://schemas.microsoft.com/office/powerpoint/2010/main" val="256844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Qu’est-ce que l’adolescence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586462"/>
            <a:ext cx="9753599" cy="4524315"/>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700" dirty="0"/>
              <a:t>Tous ces changements prennent plusieurs années, mais ils ne se produisent pas exactement en même temps, ni pour tous sur la même durée (= </a:t>
            </a:r>
            <a:r>
              <a:rPr lang="fr-FR" sz="2700" b="1" dirty="0">
                <a:solidFill>
                  <a:schemeClr val="accent2">
                    <a:lumMod val="75000"/>
                  </a:schemeClr>
                </a:solidFill>
              </a:rPr>
              <a:t>hétérochronies</a:t>
            </a:r>
            <a:r>
              <a:rPr lang="fr-FR" sz="2700" dirty="0">
                <a:solidFill>
                  <a:schemeClr val="accent2">
                    <a:lumMod val="75000"/>
                  </a:schemeClr>
                </a:solidFill>
              </a:rPr>
              <a:t> développementales</a:t>
            </a:r>
            <a:r>
              <a:rPr lang="fr-FR" sz="2700" dirty="0"/>
              <a:t>).</a:t>
            </a:r>
          </a:p>
          <a:p>
            <a:pPr marL="342900" indent="-342900" algn="just">
              <a:buFont typeface="Arial" panose="020B0604020202020204" pitchFamily="34" charset="0"/>
              <a:buChar char="•"/>
              <a:defRPr/>
            </a:pPr>
            <a:endParaRPr lang="fr-FR" sz="600" dirty="0"/>
          </a:p>
          <a:p>
            <a:pPr marL="342900" indent="-342900" algn="just">
              <a:buFont typeface="Arial" panose="020B0604020202020204" pitchFamily="34" charset="0"/>
              <a:buChar char="•"/>
              <a:defRPr/>
            </a:pPr>
            <a:r>
              <a:rPr lang="fr-FR" sz="2700" u="sng" dirty="0"/>
              <a:t>Ordre</a:t>
            </a:r>
            <a:r>
              <a:rPr lang="fr-FR" sz="2700" dirty="0"/>
              <a:t> = plutôt modifications pubertaires, cognitives, sociales. </a:t>
            </a:r>
          </a:p>
          <a:p>
            <a:pPr marL="342900" indent="-342900" algn="just">
              <a:buFont typeface="Arial" panose="020B0604020202020204" pitchFamily="34" charset="0"/>
              <a:buChar char="•"/>
              <a:defRPr/>
            </a:pPr>
            <a:endParaRPr lang="fr-FR" sz="600" dirty="0"/>
          </a:p>
          <a:p>
            <a:pPr marL="342900" indent="-342900" algn="just">
              <a:buFont typeface="Arial" panose="020B0604020202020204" pitchFamily="34" charset="0"/>
              <a:buChar char="•"/>
              <a:defRPr/>
            </a:pPr>
            <a:r>
              <a:rPr lang="fr-FR" sz="2700" dirty="0"/>
              <a:t>Notons enfin que l’adolescence ne surgit pas </a:t>
            </a:r>
            <a:r>
              <a:rPr lang="fr-FR" sz="2700" i="1" dirty="0"/>
              <a:t>ex nihilo </a:t>
            </a:r>
            <a:r>
              <a:rPr lang="fr-FR" sz="2700" dirty="0">
                <a:sym typeface="Wingdings" pitchFamily="2" charset="2"/>
              </a:rPr>
              <a:t> importance de l’enfance, et notamment de la petite enfance.</a:t>
            </a:r>
          </a:p>
          <a:p>
            <a:pPr marL="342900" indent="-342900" algn="just">
              <a:buFont typeface="Arial" panose="020B0604020202020204" pitchFamily="34" charset="0"/>
              <a:buChar char="•"/>
              <a:defRPr/>
            </a:pPr>
            <a:endParaRPr lang="fr-FR" sz="600" dirty="0">
              <a:sym typeface="Wingdings" pitchFamily="2" charset="2"/>
            </a:endParaRPr>
          </a:p>
          <a:p>
            <a:pPr marL="342900" indent="-342900" algn="just">
              <a:buFont typeface="Arial" panose="020B0604020202020204" pitchFamily="34" charset="0"/>
              <a:buChar char="•"/>
              <a:defRPr/>
            </a:pPr>
            <a:r>
              <a:rPr lang="fr-FR" sz="2700" dirty="0"/>
              <a:t>Pour l’institution, l'adolescence est « </a:t>
            </a:r>
            <a:r>
              <a:rPr lang="fr-FR" sz="2700" b="1" i="1" dirty="0">
                <a:solidFill>
                  <a:schemeClr val="accent1">
                    <a:lumMod val="75000"/>
                  </a:schemeClr>
                </a:solidFill>
              </a:rPr>
              <a:t>l'épanouissement d'un enfant en un adulte</a:t>
            </a:r>
            <a:r>
              <a:rPr lang="fr-FR" sz="2700" i="1" dirty="0"/>
              <a:t>, afin qu’il devienne acteur responsable de son parcours personnel, civique</a:t>
            </a:r>
            <a:r>
              <a:rPr lang="fr-FR" sz="2700" dirty="0"/>
              <a:t> » (Ministère de la famille, Conférence de la famille, 2004).</a:t>
            </a:r>
          </a:p>
        </p:txBody>
      </p:sp>
    </p:spTree>
    <p:extLst>
      <p:ext uri="{BB962C8B-B14F-4D97-AF65-F5344CB8AC3E}">
        <p14:creationId xmlns:p14="http://schemas.microsoft.com/office/powerpoint/2010/main" val="84962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Qu’est-ce que l’adolescence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698222"/>
            <a:ext cx="9692639" cy="3493264"/>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700" dirty="0"/>
              <a:t>Période importante, « </a:t>
            </a:r>
            <a:r>
              <a:rPr lang="fr-FR" sz="2700" i="1" dirty="0"/>
              <a:t>l’adolescence marque durablement le destin de chaque individu</a:t>
            </a:r>
            <a:r>
              <a:rPr lang="fr-FR" sz="2700" dirty="0"/>
              <a:t> » (</a:t>
            </a:r>
            <a:r>
              <a:rPr lang="fr-FR" sz="2700" dirty="0" err="1"/>
              <a:t>A.Braconnier</a:t>
            </a:r>
            <a:r>
              <a:rPr lang="fr-FR" sz="2700" dirty="0"/>
              <a:t>, </a:t>
            </a:r>
            <a:r>
              <a:rPr lang="fr-FR" sz="2700" dirty="0" err="1"/>
              <a:t>D.Marcelli</a:t>
            </a:r>
            <a:r>
              <a:rPr lang="fr-FR" sz="2700" dirty="0"/>
              <a:t>, 1988). </a:t>
            </a:r>
          </a:p>
          <a:p>
            <a:pPr marL="457200" indent="-457200" algn="just">
              <a:buFont typeface="Arial" panose="020B0604020202020204" pitchFamily="34" charset="0"/>
              <a:buChar char="•"/>
              <a:defRPr/>
            </a:pPr>
            <a:endParaRPr lang="fr-FR" sz="1600" dirty="0"/>
          </a:p>
          <a:p>
            <a:pPr marL="457200" indent="-457200" algn="just">
              <a:buFont typeface="Arial" panose="020B0604020202020204" pitchFamily="34" charset="0"/>
              <a:buChar char="•"/>
              <a:defRPr/>
            </a:pPr>
            <a:r>
              <a:rPr lang="fr-FR" altLang="fr-FR" sz="2700" dirty="0"/>
              <a:t>Selon </a:t>
            </a:r>
            <a:r>
              <a:rPr lang="fr-FR" altLang="fr-FR" sz="2700" dirty="0" err="1"/>
              <a:t>M.Bolognini</a:t>
            </a:r>
            <a:r>
              <a:rPr lang="fr-FR" altLang="fr-FR" sz="2700" dirty="0"/>
              <a:t> (2002) l’adolescence est une « </a:t>
            </a:r>
            <a:r>
              <a:rPr lang="fr-FR" altLang="fr-FR" sz="2700" i="1" dirty="0"/>
              <a:t>phase d’entre deux, conjuguant parfois maturité physique et immaturité sociale où on est tantôt enfant, tantôt adulte</a:t>
            </a:r>
            <a:r>
              <a:rPr lang="fr-FR" altLang="fr-FR" sz="2700" dirty="0"/>
              <a:t> ».</a:t>
            </a:r>
          </a:p>
          <a:p>
            <a:pPr marL="457200" indent="-457200" algn="just">
              <a:buFont typeface="Arial" panose="020B0604020202020204" pitchFamily="34" charset="0"/>
              <a:buChar char="•"/>
              <a:defRPr/>
            </a:pPr>
            <a:endParaRPr lang="fr-FR" altLang="fr-FR" sz="1600" dirty="0"/>
          </a:p>
          <a:p>
            <a:pPr marL="457200" indent="-457200" algn="just">
              <a:buFont typeface="Arial" panose="020B0604020202020204" pitchFamily="34" charset="0"/>
              <a:buChar char="•"/>
              <a:defRPr/>
            </a:pPr>
            <a:r>
              <a:rPr lang="fr-FR" sz="2700" dirty="0"/>
              <a:t>Pour autant cette période ne doit pas être dramatisée, ni « pathologisée » = l’adolescence n’est pas une maladie ! </a:t>
            </a:r>
          </a:p>
        </p:txBody>
      </p:sp>
    </p:spTree>
    <p:extLst>
      <p:ext uri="{BB962C8B-B14F-4D97-AF65-F5344CB8AC3E}">
        <p14:creationId xmlns:p14="http://schemas.microsoft.com/office/powerpoint/2010/main" val="162482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Qu’est-ce que l’adolescence ? </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1" y="1698222"/>
            <a:ext cx="9692639" cy="4093428"/>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700" dirty="0"/>
              <a:t>Beaucoup de spécialistes parlent d’</a:t>
            </a:r>
            <a:r>
              <a:rPr lang="fr-FR" sz="2700" b="1" dirty="0">
                <a:solidFill>
                  <a:schemeClr val="accent1">
                    <a:lumMod val="75000"/>
                  </a:schemeClr>
                </a:solidFill>
              </a:rPr>
              <a:t>une expansion de l’adolescence</a:t>
            </a:r>
            <a:r>
              <a:rPr lang="fr-FR" sz="2700" dirty="0">
                <a:solidFill>
                  <a:schemeClr val="accent1">
                    <a:lumMod val="75000"/>
                  </a:schemeClr>
                </a:solidFill>
              </a:rPr>
              <a:t> </a:t>
            </a:r>
            <a:r>
              <a:rPr lang="fr-FR" sz="2700" dirty="0"/>
              <a:t>pour des raisons :</a:t>
            </a:r>
          </a:p>
          <a:p>
            <a:pPr marL="457200" indent="-457200" algn="just">
              <a:buFont typeface="Arial" panose="020B0604020202020204" pitchFamily="34" charset="0"/>
              <a:buChar char="•"/>
              <a:defRPr/>
            </a:pPr>
            <a:endParaRPr lang="fr-FR" sz="600" dirty="0"/>
          </a:p>
          <a:p>
            <a:pPr marL="1200150" lvl="2" indent="-285750" algn="just">
              <a:buFont typeface="Courier New" panose="02070309020205020404" pitchFamily="49" charset="0"/>
              <a:buChar char="o"/>
              <a:defRPr/>
            </a:pPr>
            <a:r>
              <a:rPr lang="fr-FR" sz="2600" dirty="0">
                <a:solidFill>
                  <a:schemeClr val="accent2">
                    <a:lumMod val="75000"/>
                  </a:schemeClr>
                </a:solidFill>
              </a:rPr>
              <a:t>Physiologiques</a:t>
            </a:r>
            <a:r>
              <a:rPr lang="fr-FR" sz="2600" dirty="0"/>
              <a:t> (puberté + précoce).</a:t>
            </a:r>
          </a:p>
          <a:p>
            <a:pPr marL="1200150" lvl="2" indent="-285750" algn="just">
              <a:buFont typeface="Courier New" panose="02070309020205020404" pitchFamily="49" charset="0"/>
              <a:buChar char="o"/>
              <a:defRPr/>
            </a:pPr>
            <a:endParaRPr lang="fr-FR" sz="400" dirty="0"/>
          </a:p>
          <a:p>
            <a:pPr marL="1200150" lvl="2" indent="-285750" algn="just">
              <a:buFont typeface="Courier New" panose="02070309020205020404" pitchFamily="49" charset="0"/>
              <a:buChar char="o"/>
              <a:defRPr/>
            </a:pPr>
            <a:r>
              <a:rPr lang="fr-FR" sz="2600" dirty="0">
                <a:solidFill>
                  <a:schemeClr val="accent2">
                    <a:lumMod val="75000"/>
                  </a:schemeClr>
                </a:solidFill>
              </a:rPr>
              <a:t>Sociales</a:t>
            </a:r>
            <a:r>
              <a:rPr lang="fr-FR" sz="2600" dirty="0"/>
              <a:t> (études + longues).</a:t>
            </a:r>
          </a:p>
          <a:p>
            <a:pPr marL="1200150" lvl="2" indent="-285750" algn="just">
              <a:buFont typeface="Courier New" panose="02070309020205020404" pitchFamily="49" charset="0"/>
              <a:buChar char="o"/>
              <a:defRPr/>
            </a:pPr>
            <a:endParaRPr lang="fr-FR" sz="400" dirty="0"/>
          </a:p>
          <a:p>
            <a:pPr marL="1200150" lvl="2" indent="-285750" algn="just">
              <a:buFont typeface="Courier New" panose="02070309020205020404" pitchFamily="49" charset="0"/>
              <a:buChar char="o"/>
              <a:defRPr/>
            </a:pPr>
            <a:r>
              <a:rPr lang="fr-FR" sz="2600" dirty="0">
                <a:solidFill>
                  <a:schemeClr val="accent2">
                    <a:lumMod val="75000"/>
                  </a:schemeClr>
                </a:solidFill>
              </a:rPr>
              <a:t>Commerciales</a:t>
            </a:r>
            <a:r>
              <a:rPr lang="fr-FR" sz="2600" dirty="0"/>
              <a:t> (marché à conquérir).</a:t>
            </a:r>
          </a:p>
          <a:p>
            <a:pPr marL="1200150" lvl="2" indent="-285750" algn="just">
              <a:buFont typeface="Courier New" panose="02070309020205020404" pitchFamily="49" charset="0"/>
              <a:buChar char="o"/>
              <a:defRPr/>
            </a:pPr>
            <a:endParaRPr lang="fr-FR" sz="400" dirty="0"/>
          </a:p>
          <a:p>
            <a:pPr marL="1200150" lvl="2" indent="-285750" algn="just">
              <a:buFont typeface="Courier New" panose="02070309020205020404" pitchFamily="49" charset="0"/>
              <a:buChar char="o"/>
              <a:defRPr/>
            </a:pPr>
            <a:r>
              <a:rPr lang="fr-FR" sz="2600" dirty="0">
                <a:solidFill>
                  <a:schemeClr val="accent2">
                    <a:lumMod val="75000"/>
                  </a:schemeClr>
                </a:solidFill>
              </a:rPr>
              <a:t>Écologiques</a:t>
            </a:r>
            <a:r>
              <a:rPr lang="fr-FR" sz="2600" dirty="0"/>
              <a:t> (urbanisation croissante).</a:t>
            </a:r>
          </a:p>
          <a:p>
            <a:pPr marL="1200150" lvl="2" indent="-285750" algn="just">
              <a:buFont typeface="Courier New" panose="02070309020205020404" pitchFamily="49" charset="0"/>
              <a:buChar char="o"/>
              <a:defRPr/>
            </a:pPr>
            <a:endParaRPr lang="fr-FR" sz="400" dirty="0"/>
          </a:p>
          <a:p>
            <a:pPr marL="1200150" lvl="2" indent="-285750" algn="just">
              <a:buFont typeface="Courier New" panose="02070309020205020404" pitchFamily="49" charset="0"/>
              <a:buChar char="o"/>
              <a:defRPr/>
            </a:pPr>
            <a:r>
              <a:rPr lang="fr-FR" sz="2600" dirty="0">
                <a:solidFill>
                  <a:schemeClr val="accent2">
                    <a:lumMod val="75000"/>
                  </a:schemeClr>
                </a:solidFill>
              </a:rPr>
              <a:t>Morales et culturelles </a:t>
            </a:r>
            <a:r>
              <a:rPr lang="fr-FR" sz="2600" dirty="0"/>
              <a:t>(l’adolescence ferait figure de modèle ? </a:t>
            </a:r>
            <a:r>
              <a:rPr lang="fr-FR" sz="2600" dirty="0">
                <a:sym typeface="Wingdings" pitchFamily="2" charset="2"/>
              </a:rPr>
              <a:t> voir « les adulescents »).</a:t>
            </a:r>
          </a:p>
          <a:p>
            <a:pPr marL="1200150" lvl="2" indent="-285750" algn="just">
              <a:buFont typeface="Courier New" panose="02070309020205020404" pitchFamily="49" charset="0"/>
              <a:buChar char="o"/>
              <a:defRPr/>
            </a:pPr>
            <a:endParaRPr lang="fr-FR" sz="400" dirty="0">
              <a:sym typeface="Wingdings" pitchFamily="2" charset="2"/>
            </a:endParaRPr>
          </a:p>
          <a:p>
            <a:pPr marL="1200150" lvl="2" indent="-285750" algn="just">
              <a:buFont typeface="Courier New" panose="02070309020205020404" pitchFamily="49" charset="0"/>
              <a:buChar char="o"/>
              <a:defRPr/>
            </a:pPr>
            <a:r>
              <a:rPr lang="fr-FR" sz="2600" dirty="0">
                <a:solidFill>
                  <a:schemeClr val="accent2">
                    <a:lumMod val="75000"/>
                  </a:schemeClr>
                </a:solidFill>
                <a:sym typeface="Wingdings" pitchFamily="2" charset="2"/>
              </a:rPr>
              <a:t>Phylogénétiques</a:t>
            </a:r>
            <a:r>
              <a:rPr lang="fr-FR" sz="2600" dirty="0">
                <a:sym typeface="Wingdings" pitchFamily="2" charset="2"/>
              </a:rPr>
              <a:t> (évolution de l’espèce). </a:t>
            </a:r>
            <a:endParaRPr lang="fr-FR" sz="2600" dirty="0"/>
          </a:p>
        </p:txBody>
      </p:sp>
      <p:sp>
        <p:nvSpPr>
          <p:cNvPr id="9" name="ZoneTexte 8">
            <a:extLst>
              <a:ext uri="{FF2B5EF4-FFF2-40B4-BE49-F238E27FC236}">
                <a16:creationId xmlns:a16="http://schemas.microsoft.com/office/drawing/2014/main" id="{C836FE90-5B23-4B82-BA2C-0B96B8A26209}"/>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658418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078587"/>
          </a:xfrm>
          <a:prstGeom prst="rect">
            <a:avLst/>
          </a:prstGeom>
          <a:solidFill>
            <a:schemeClr val="accent2">
              <a:lumMod val="20000"/>
              <a:lumOff val="80000"/>
            </a:schemeClr>
          </a:solidFill>
        </p:spPr>
        <p:txBody>
          <a:bodyPr wrap="square" rtlCol="0">
            <a:spAutoFit/>
          </a:bodyPr>
          <a:lstStyle/>
          <a:p>
            <a:pPr algn="ctr">
              <a:defRPr/>
            </a:pPr>
            <a:r>
              <a:rPr lang="fr-FR" altLang="fr-FR" sz="3600" dirty="0"/>
              <a:t>Qu’est-ce que le développement ? </a:t>
            </a:r>
          </a:p>
          <a:p>
            <a:pPr algn="just">
              <a:defRPr/>
            </a:pPr>
            <a:endParaRPr lang="fr-FR" altLang="fr-FR" sz="1600" dirty="0"/>
          </a:p>
          <a:p>
            <a:pPr marL="457200" indent="-457200" algn="just">
              <a:buFont typeface="Arial" panose="020B0604020202020204" pitchFamily="34" charset="0"/>
              <a:buChar char="•"/>
            </a:pPr>
            <a:r>
              <a:rPr lang="fr-FR" sz="2500" dirty="0"/>
              <a:t>Le développement est l’ensemble des phénomènes qui participent à la transformation progressive de l'être humain de la conception à l'âge adulte.</a:t>
            </a:r>
          </a:p>
          <a:p>
            <a:pPr algn="just"/>
            <a:r>
              <a:rPr lang="fr-FR" sz="600" dirty="0"/>
              <a:t> </a:t>
            </a:r>
          </a:p>
          <a:p>
            <a:pPr marL="457200" indent="-457200" algn="just">
              <a:buFont typeface="Arial" panose="020B0604020202020204" pitchFamily="34" charset="0"/>
              <a:buChar char="•"/>
            </a:pPr>
            <a:r>
              <a:rPr lang="fr-FR" sz="2500" dirty="0"/>
              <a:t>Le développement relève de </a:t>
            </a:r>
            <a:r>
              <a:rPr lang="fr-FR" sz="2500"/>
              <a:t>deux mécanismes </a:t>
            </a:r>
            <a:r>
              <a:rPr lang="fr-FR" sz="2500" dirty="0"/>
              <a:t>:</a:t>
            </a:r>
          </a:p>
          <a:p>
            <a:pPr marL="914400" lvl="1" indent="-457200" algn="just">
              <a:buFont typeface="Courier New" panose="02070309020205020404" pitchFamily="49" charset="0"/>
              <a:buChar char="o"/>
            </a:pPr>
            <a:r>
              <a:rPr lang="fr-FR" sz="2500" dirty="0"/>
              <a:t>la croissance qui est l’augmentation progressive du corps, d’un organe, ou d’un tissu,</a:t>
            </a:r>
          </a:p>
          <a:p>
            <a:pPr marL="914400" lvl="1" indent="-457200" algn="just">
              <a:buFont typeface="Courier New" panose="02070309020205020404" pitchFamily="49" charset="0"/>
              <a:buChar char="o"/>
            </a:pPr>
            <a:r>
              <a:rPr lang="fr-FR" sz="2500" dirty="0"/>
              <a:t>La maturation qui est la progression de la fonction d’un organe ou d’un système biologique jusqu’à son état de maturité (</a:t>
            </a:r>
            <a:r>
              <a:rPr lang="fr-FR" sz="2500" dirty="0" err="1"/>
              <a:t>S.Ratel</a:t>
            </a:r>
            <a:r>
              <a:rPr lang="fr-FR" sz="2500" dirty="0"/>
              <a:t>, 2018).</a:t>
            </a:r>
          </a:p>
          <a:p>
            <a:pPr marL="446088" algn="just"/>
            <a:r>
              <a:rPr lang="fr-FR" sz="2500" dirty="0"/>
              <a:t>Les processus biologiques de croissance et de maturation sont étroitement liés.</a:t>
            </a:r>
          </a:p>
          <a:p>
            <a:pPr marL="446088" algn="just"/>
            <a:endParaRPr lang="fr-FR" sz="700" dirty="0"/>
          </a:p>
          <a:p>
            <a:pPr marL="457200" indent="-457200" algn="just">
              <a:buFont typeface="Arial" panose="020B0604020202020204" pitchFamily="34" charset="0"/>
              <a:buChar char="•"/>
            </a:pPr>
            <a:r>
              <a:rPr lang="fr-FR" altLang="fr-FR" sz="2500" dirty="0"/>
              <a:t>Depuis la naissance, la croissance et la maturation sont des phénomènes ininterrompus mais irréguliers, procédant par étapes : l’adolescence est une de ces étapes.</a:t>
            </a:r>
          </a:p>
        </p:txBody>
      </p:sp>
    </p:spTree>
    <p:extLst>
      <p:ext uri="{BB962C8B-B14F-4D97-AF65-F5344CB8AC3E}">
        <p14:creationId xmlns:p14="http://schemas.microsoft.com/office/powerpoint/2010/main" val="926561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070893"/>
          </a:xfrm>
          <a:prstGeom prst="rect">
            <a:avLst/>
          </a:prstGeom>
          <a:solidFill>
            <a:schemeClr val="accent2">
              <a:lumMod val="20000"/>
              <a:lumOff val="80000"/>
            </a:schemeClr>
          </a:solidFill>
        </p:spPr>
        <p:txBody>
          <a:bodyPr wrap="square" rtlCol="0">
            <a:spAutoFit/>
          </a:bodyPr>
          <a:lstStyle/>
          <a:p>
            <a:pPr algn="ctr">
              <a:defRPr/>
            </a:pPr>
            <a:r>
              <a:rPr lang="fr-FR" altLang="fr-FR" sz="3600" dirty="0"/>
              <a:t>Qu’est-ce que l’adolescence ?</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marL="342900" indent="-342900" algn="just">
              <a:buFont typeface="Arial" panose="020B0604020202020204" pitchFamily="34" charset="0"/>
              <a:buChar char="•"/>
              <a:defRPr/>
            </a:pPr>
            <a:r>
              <a:rPr lang="fr-FR" sz="2500" dirty="0">
                <a:solidFill>
                  <a:schemeClr val="accent2">
                    <a:lumMod val="75000"/>
                  </a:schemeClr>
                </a:solidFill>
              </a:rPr>
              <a:t>« </a:t>
            </a:r>
            <a:r>
              <a:rPr lang="fr-FR" sz="2500" b="1" i="1" dirty="0">
                <a:solidFill>
                  <a:schemeClr val="accent2">
                    <a:lumMod val="75000"/>
                  </a:schemeClr>
                </a:solidFill>
              </a:rPr>
              <a:t>L’adolescence est la période de croissance et de développement humain qui se situe entre l’enfance et l’âge adulte, entre les âges de 10 et 19 ans. C’est une période de transition qui se caractérise par un rythme de croissance élevé et par des changements biologiques et psychologiques importants </a:t>
            </a:r>
            <a:r>
              <a:rPr lang="fr-FR" sz="2500" dirty="0">
                <a:solidFill>
                  <a:schemeClr val="accent2">
                    <a:lumMod val="75000"/>
                  </a:schemeClr>
                </a:solidFill>
              </a:rPr>
              <a:t>» (OMS). </a:t>
            </a:r>
            <a:endParaRPr lang="fr-FR" altLang="fr-FR" sz="2500" b="1" dirty="0">
              <a:solidFill>
                <a:schemeClr val="accent2">
                  <a:lumMod val="75000"/>
                </a:schemeClr>
              </a:solidFill>
            </a:endParaRPr>
          </a:p>
          <a:p>
            <a:pPr marL="342900" indent="-342900" algn="just">
              <a:buFont typeface="Arial" panose="020B0604020202020204" pitchFamily="34" charset="0"/>
              <a:buChar char="•"/>
              <a:defRPr/>
            </a:pPr>
            <a:endParaRPr lang="fr-FR" altLang="fr-FR" sz="1600" b="1" dirty="0">
              <a:solidFill>
                <a:schemeClr val="accent2">
                  <a:lumMod val="75000"/>
                </a:schemeClr>
              </a:solidFill>
            </a:endParaRPr>
          </a:p>
          <a:p>
            <a:pPr marL="342900" indent="-342900" algn="just">
              <a:buFont typeface="Arial" panose="020B0604020202020204" pitchFamily="34" charset="0"/>
              <a:buChar char="•"/>
              <a:defRPr/>
            </a:pPr>
            <a:r>
              <a:rPr lang="fr-FR" altLang="fr-FR" sz="2500" dirty="0"/>
              <a:t>L’adolescence se singularise par des caractéristiques spécifiques sur les plans intellectuels, moteurs, psychoaffectifs, relationnels, sexuels.</a:t>
            </a:r>
          </a:p>
          <a:p>
            <a:pPr marL="342900" indent="-342900" algn="just">
              <a:buFont typeface="Arial" panose="020B0604020202020204" pitchFamily="34" charset="0"/>
              <a:buChar char="•"/>
              <a:defRPr/>
            </a:pPr>
            <a:endParaRPr lang="fr-FR" altLang="fr-FR" sz="2450" dirty="0"/>
          </a:p>
          <a:p>
            <a:pPr marL="342900" indent="-342900" algn="just">
              <a:buFont typeface="Arial" panose="020B0604020202020204" pitchFamily="34" charset="0"/>
              <a:buChar char="•"/>
              <a:defRPr/>
            </a:pPr>
            <a:r>
              <a:rPr lang="fr-FR" altLang="fr-FR" sz="2500" dirty="0"/>
              <a:t>Ces caractéristiques sont souvent partagées mais elles ne sont pas univoques : « </a:t>
            </a:r>
            <a:r>
              <a:rPr lang="fr-FR" altLang="fr-FR" sz="2500" b="1" i="1" dirty="0">
                <a:solidFill>
                  <a:schemeClr val="accent1">
                    <a:lumMod val="75000"/>
                  </a:schemeClr>
                </a:solidFill>
                <a:sym typeface="Wingdings" panose="05000000000000000000" pitchFamily="2" charset="2"/>
              </a:rPr>
              <a:t> il n’y a pas une adolescence mais des adolescents</a:t>
            </a:r>
            <a:r>
              <a:rPr lang="fr-FR" altLang="fr-FR" sz="2500" i="1" dirty="0">
                <a:sym typeface="Wingdings" panose="05000000000000000000" pitchFamily="2" charset="2"/>
              </a:rPr>
              <a:t>. Cette diversité fait même partie des caractéristiques de l’adolescence </a:t>
            </a:r>
            <a:r>
              <a:rPr lang="fr-FR" altLang="fr-FR" sz="2500" dirty="0">
                <a:sym typeface="Wingdings" panose="05000000000000000000" pitchFamily="2" charset="2"/>
              </a:rPr>
              <a:t>» (</a:t>
            </a:r>
            <a:r>
              <a:rPr lang="fr-FR" altLang="fr-FR" sz="2500" dirty="0" err="1">
                <a:sym typeface="Wingdings" panose="05000000000000000000" pitchFamily="2" charset="2"/>
              </a:rPr>
              <a:t>A.Braconnier</a:t>
            </a:r>
            <a:r>
              <a:rPr lang="fr-FR" altLang="fr-FR" sz="2500" dirty="0">
                <a:sym typeface="Wingdings" panose="05000000000000000000" pitchFamily="2" charset="2"/>
              </a:rPr>
              <a:t>, </a:t>
            </a:r>
            <a:r>
              <a:rPr lang="fr-FR" altLang="fr-FR" sz="2500" dirty="0" err="1">
                <a:sym typeface="Wingdings" panose="05000000000000000000" pitchFamily="2" charset="2"/>
              </a:rPr>
              <a:t>D.Marcelli</a:t>
            </a:r>
            <a:r>
              <a:rPr lang="fr-FR" altLang="fr-FR" sz="2500" dirty="0">
                <a:sym typeface="Wingdings" panose="05000000000000000000" pitchFamily="2" charset="2"/>
              </a:rPr>
              <a:t>, 1988).</a:t>
            </a:r>
          </a:p>
          <a:p>
            <a:pPr marL="342900" indent="-342900" algn="just">
              <a:buFont typeface="Arial" panose="020B0604020202020204" pitchFamily="34" charset="0"/>
              <a:buChar char="•"/>
              <a:defRPr/>
            </a:pPr>
            <a:endParaRPr lang="fr-FR" altLang="fr-FR" sz="1600" dirty="0">
              <a:sym typeface="Wingdings" panose="05000000000000000000" pitchFamily="2" charset="2"/>
            </a:endParaRPr>
          </a:p>
          <a:p>
            <a:pPr marL="342900" indent="-342900" algn="just">
              <a:buFont typeface="Arial" panose="020B0604020202020204" pitchFamily="34" charset="0"/>
              <a:buChar char="•"/>
              <a:defRPr/>
            </a:pPr>
            <a:endParaRPr lang="fr-FR" altLang="fr-FR" sz="400" dirty="0">
              <a:sym typeface="Wingdings" panose="05000000000000000000" pitchFamily="2" charset="2"/>
            </a:endParaRPr>
          </a:p>
        </p:txBody>
      </p:sp>
    </p:spTree>
    <p:extLst>
      <p:ext uri="{BB962C8B-B14F-4D97-AF65-F5344CB8AC3E}">
        <p14:creationId xmlns:p14="http://schemas.microsoft.com/office/powerpoint/2010/main" val="260310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232475"/>
          </a:xfrm>
          <a:prstGeom prst="rect">
            <a:avLst/>
          </a:prstGeom>
          <a:solidFill>
            <a:schemeClr val="accent2">
              <a:lumMod val="20000"/>
              <a:lumOff val="80000"/>
            </a:schemeClr>
          </a:solidFill>
        </p:spPr>
        <p:txBody>
          <a:bodyPr wrap="square" rtlCol="0">
            <a:spAutoFit/>
          </a:bodyPr>
          <a:lstStyle/>
          <a:p>
            <a:pPr algn="ctr">
              <a:defRPr/>
            </a:pPr>
            <a:r>
              <a:rPr lang="fr-FR" altLang="fr-FR" sz="3600" dirty="0"/>
              <a:t>Qu’est-ce que le développement de l’adolescent ? </a:t>
            </a:r>
          </a:p>
          <a:p>
            <a:pPr algn="just">
              <a:defRPr/>
            </a:pPr>
            <a:endParaRPr lang="fr-FR" altLang="fr-FR" sz="1600" dirty="0"/>
          </a:p>
          <a:p>
            <a:pPr marL="342900" indent="-342900" algn="just">
              <a:buFont typeface="Arial" panose="020B0604020202020204" pitchFamily="34" charset="0"/>
              <a:buChar char="•"/>
              <a:defRPr/>
            </a:pPr>
            <a:endParaRPr lang="fr-FR" altLang="fr-FR" sz="400" dirty="0"/>
          </a:p>
          <a:p>
            <a:pPr marL="342900" indent="-342900" algn="just">
              <a:buFont typeface="Arial" panose="020B0604020202020204" pitchFamily="34" charset="0"/>
              <a:buChar char="•"/>
              <a:defRPr/>
            </a:pPr>
            <a:r>
              <a:rPr lang="fr-FR" altLang="fr-FR" sz="2500" b="1" dirty="0">
                <a:solidFill>
                  <a:schemeClr val="accent2">
                    <a:lumMod val="75000"/>
                  </a:schemeClr>
                </a:solidFill>
              </a:rPr>
              <a:t>Le développement de l’adolescent renvoie à l'ensemble des manifestations et des transformations psychiques consécutives aux transformations physiques de la puberté, et qui permettent le passage de l’enfance à l'âge adulte. </a:t>
            </a:r>
          </a:p>
          <a:p>
            <a:pPr marL="342900" indent="-342900" algn="just">
              <a:buFont typeface="Arial" panose="020B0604020202020204" pitchFamily="34" charset="0"/>
              <a:buChar char="•"/>
              <a:defRPr/>
            </a:pPr>
            <a:endParaRPr lang="fr-FR" altLang="fr-FR" sz="1000" b="1" dirty="0">
              <a:solidFill>
                <a:schemeClr val="accent2">
                  <a:lumMod val="75000"/>
                </a:schemeClr>
              </a:solidFill>
            </a:endParaRPr>
          </a:p>
          <a:p>
            <a:pPr marL="342900" indent="-342900" algn="just">
              <a:buFont typeface="Arial" panose="020B0604020202020204" pitchFamily="34" charset="0"/>
              <a:buChar char="•"/>
              <a:defRPr/>
            </a:pPr>
            <a:r>
              <a:rPr lang="fr-FR" altLang="fr-FR" sz="2500" dirty="0"/>
              <a:t>Ce développement modifie la relation au corps, la relation aux autres, la relation à la règle, et la relation au risque. </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endParaRPr lang="fr-FR" altLang="fr-FR" sz="400" b="1" dirty="0">
              <a:solidFill>
                <a:schemeClr val="accent2">
                  <a:lumMod val="75000"/>
                </a:schemeClr>
              </a:solidFill>
            </a:endParaRPr>
          </a:p>
          <a:p>
            <a:pPr marL="342900" indent="-342900" algn="just">
              <a:buFont typeface="Arial" panose="020B0604020202020204" pitchFamily="34" charset="0"/>
              <a:buChar char="•"/>
              <a:defRPr/>
            </a:pPr>
            <a:r>
              <a:rPr lang="fr-FR" altLang="fr-FR" sz="2500" dirty="0"/>
              <a:t>Ce développement permet la transition de l’enfance à l’âge adulte,  </a:t>
            </a:r>
            <a:r>
              <a:rPr lang="fr-FR" altLang="fr-FR" sz="2500" dirty="0" err="1"/>
              <a:t>c-a-d</a:t>
            </a:r>
            <a:r>
              <a:rPr lang="fr-FR" altLang="fr-FR" sz="2500" dirty="0"/>
              <a:t> le passage de la dépendance aux parents à l’autonomie de pensée et d’action, et à l’autonomie sexuelle caractérisant l’adulte responsable.</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endParaRPr lang="fr-FR" altLang="fr-FR" sz="400" dirty="0"/>
          </a:p>
          <a:p>
            <a:pPr marL="342900" indent="-342900" algn="just">
              <a:buFont typeface="Arial" panose="020B0604020202020204" pitchFamily="34" charset="0"/>
              <a:buChar char="•"/>
              <a:defRPr/>
            </a:pPr>
            <a:r>
              <a:rPr lang="fr-FR" altLang="fr-FR" sz="2500" dirty="0"/>
              <a:t>Ce n’est pas un chemin unique et linéaire : il existe des rythmes de développement différents, des hétérochronies du développement, et un dimorphisme sexuel.  </a:t>
            </a:r>
          </a:p>
        </p:txBody>
      </p:sp>
    </p:spTree>
    <p:extLst>
      <p:ext uri="{BB962C8B-B14F-4D97-AF65-F5344CB8AC3E}">
        <p14:creationId xmlns:p14="http://schemas.microsoft.com/office/powerpoint/2010/main" val="256683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Les transformations physiques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22463" y="1124622"/>
            <a:ext cx="9692639" cy="2215991"/>
          </a:xfrm>
          <a:prstGeom prst="rect">
            <a:avLst/>
          </a:prstGeom>
          <a:noFill/>
        </p:spPr>
        <p:txBody>
          <a:bodyPr wrap="square" rtlCol="0">
            <a:spAutoFit/>
          </a:bodyPr>
          <a:lstStyle/>
          <a:p>
            <a:pPr algn="just">
              <a:defRPr/>
            </a:pPr>
            <a:r>
              <a:rPr lang="fr-FR" altLang="fr-FR" sz="2700" dirty="0"/>
              <a:t>Elles sont liées à la </a:t>
            </a:r>
            <a:r>
              <a:rPr lang="fr-FR" altLang="fr-FR" sz="2700" b="1" dirty="0">
                <a:solidFill>
                  <a:schemeClr val="accent1">
                    <a:lumMod val="75000"/>
                  </a:schemeClr>
                </a:solidFill>
              </a:rPr>
              <a:t>puberté</a:t>
            </a:r>
            <a:r>
              <a:rPr lang="fr-FR" altLang="fr-FR" sz="2700" dirty="0">
                <a:solidFill>
                  <a:srgbClr val="FF0000"/>
                </a:solidFill>
              </a:rPr>
              <a:t> </a:t>
            </a:r>
            <a:r>
              <a:rPr lang="fr-FR" altLang="fr-FR" sz="2700" dirty="0"/>
              <a:t>qui marque le début de l’adolescence sous l’action de modifications hormonales (LH-RH par l’hypothalamus </a:t>
            </a:r>
            <a:r>
              <a:rPr lang="fr-FR" altLang="fr-FR" sz="2600" dirty="0">
                <a:sym typeface="Wingdings" panose="05000000000000000000" pitchFamily="2" charset="2"/>
              </a:rPr>
              <a:t> FSH-LH par l’hypophyse  hormones  génitales féminines (œstrogènes + 800%) et masculines (testostérone + 18%) par les glandes sexuelles (ovaires et testicules). </a:t>
            </a:r>
            <a:endParaRPr lang="fr-FR" altLang="fr-FR" sz="2600" dirty="0"/>
          </a:p>
        </p:txBody>
      </p:sp>
      <p:pic>
        <p:nvPicPr>
          <p:cNvPr id="9" name="Picture 2" descr="http://www.e-monsite.com/s/2011/01/15/tpeadolescence/29289641inventiondesados-jpg.jpg">
            <a:extLst>
              <a:ext uri="{FF2B5EF4-FFF2-40B4-BE49-F238E27FC236}">
                <a16:creationId xmlns:a16="http://schemas.microsoft.com/office/drawing/2014/main" id="{37F00DDB-4996-4F46-84B2-97F9AD32CC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5841" y="3285091"/>
            <a:ext cx="4148138" cy="2803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36FF89BF-950C-4859-BD68-94854A694BBF}"/>
              </a:ext>
            </a:extLst>
          </p:cNvPr>
          <p:cNvSpPr txBox="1"/>
          <p:nvPr/>
        </p:nvSpPr>
        <p:spPr>
          <a:xfrm>
            <a:off x="3076686" y="4579282"/>
            <a:ext cx="4148137" cy="1200329"/>
          </a:xfrm>
          <a:prstGeom prst="rect">
            <a:avLst/>
          </a:prstGeom>
          <a:noFill/>
        </p:spPr>
        <p:txBody>
          <a:bodyPr wrap="square" rtlCol="0">
            <a:spAutoFit/>
          </a:bodyPr>
          <a:lstStyle/>
          <a:p>
            <a:pPr algn="r"/>
            <a:r>
              <a:rPr lang="fr-FR" altLang="fr-FR" dirty="0"/>
              <a:t>La croissance ne suit pas une évolution linéaire avec l’âge, elle procède plutôt par bonds successifs sur un rythme à 4 temps (</a:t>
            </a:r>
            <a:r>
              <a:rPr lang="fr-FR" altLang="fr-FR" dirty="0" err="1"/>
              <a:t>Assaiante</a:t>
            </a:r>
            <a:r>
              <a:rPr lang="fr-FR" altLang="fr-FR" dirty="0"/>
              <a:t>, 2000) </a:t>
            </a:r>
            <a:endParaRPr lang="fr-FR" dirty="0"/>
          </a:p>
        </p:txBody>
      </p:sp>
    </p:spTree>
    <p:extLst>
      <p:ext uri="{BB962C8B-B14F-4D97-AF65-F5344CB8AC3E}">
        <p14:creationId xmlns:p14="http://schemas.microsoft.com/office/powerpoint/2010/main" val="254697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par>
                          <p:cTn id="7" fill="hold">
                            <p:stCondLst>
                              <p:cond delay="0"/>
                            </p:stCondLst>
                            <p:childTnLst>
                              <p:par>
                                <p:cTn id="8" presetID="4" presetClass="entr" presetSubtype="16"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35925" y="1738332"/>
            <a:ext cx="3569288" cy="3970318"/>
          </a:xfrm>
          <a:prstGeom prst="rect">
            <a:avLst/>
          </a:prstGeom>
          <a:noFill/>
        </p:spPr>
        <p:txBody>
          <a:bodyPr wrap="square" rtlCol="0">
            <a:spAutoFit/>
          </a:bodyPr>
          <a:lstStyle/>
          <a:p>
            <a:pPr algn="ctr"/>
            <a:r>
              <a:rPr lang="fr-FR" sz="3600" dirty="0"/>
              <a:t>Les transformations physiques : </a:t>
            </a:r>
            <a:r>
              <a:rPr lang="fr-FR" sz="3600" dirty="0">
                <a:solidFill>
                  <a:schemeClr val="accent2">
                    <a:lumMod val="75000"/>
                  </a:schemeClr>
                </a:solidFill>
              </a:rPr>
              <a:t>courbes de croissance de l’enfance à l’âge adulte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pic>
        <p:nvPicPr>
          <p:cNvPr id="19" name="Picture 2" descr="courbe%20gars">
            <a:extLst>
              <a:ext uri="{FF2B5EF4-FFF2-40B4-BE49-F238E27FC236}">
                <a16:creationId xmlns:a16="http://schemas.microsoft.com/office/drawing/2014/main" id="{B5878670-4893-40AD-8C67-B3D884FE81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6413" y="306388"/>
            <a:ext cx="3876675" cy="54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 descr="courbe%20fille">
            <a:extLst>
              <a:ext uri="{FF2B5EF4-FFF2-40B4-BE49-F238E27FC236}">
                <a16:creationId xmlns:a16="http://schemas.microsoft.com/office/drawing/2014/main" id="{E6B28A98-84B7-4814-A402-ECD106198F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2188" y="306388"/>
            <a:ext cx="3822700" cy="540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6">
            <a:extLst>
              <a:ext uri="{FF2B5EF4-FFF2-40B4-BE49-F238E27FC236}">
                <a16:creationId xmlns:a16="http://schemas.microsoft.com/office/drawing/2014/main" id="{E10E7DAF-9124-4224-8B52-BD4D739BE5CC}"/>
              </a:ext>
            </a:extLst>
          </p:cNvPr>
          <p:cNvSpPr txBox="1">
            <a:spLocks noChangeArrowheads="1"/>
          </p:cNvSpPr>
          <p:nvPr/>
        </p:nvSpPr>
        <p:spPr bwMode="auto">
          <a:xfrm>
            <a:off x="7050088" y="839788"/>
            <a:ext cx="1143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50000"/>
              </a:spcBef>
              <a:buClrTx/>
              <a:buSzTx/>
              <a:buFontTx/>
              <a:buNone/>
            </a:pPr>
            <a:r>
              <a:rPr lang="fr-FR" altLang="fr-FR" sz="1800">
                <a:latin typeface="Arial" panose="020B0604020202020204" pitchFamily="34" charset="0"/>
              </a:rPr>
              <a:t>+2DS</a:t>
            </a:r>
          </a:p>
        </p:txBody>
      </p:sp>
      <p:sp>
        <p:nvSpPr>
          <p:cNvPr id="22" name="Text Box 7">
            <a:extLst>
              <a:ext uri="{FF2B5EF4-FFF2-40B4-BE49-F238E27FC236}">
                <a16:creationId xmlns:a16="http://schemas.microsoft.com/office/drawing/2014/main" id="{9A930EBC-80AB-4B62-A69F-22A4A872F181}"/>
              </a:ext>
            </a:extLst>
          </p:cNvPr>
          <p:cNvSpPr txBox="1">
            <a:spLocks noChangeArrowheads="1"/>
          </p:cNvSpPr>
          <p:nvPr/>
        </p:nvSpPr>
        <p:spPr bwMode="auto">
          <a:xfrm>
            <a:off x="7050088" y="1601788"/>
            <a:ext cx="914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50000"/>
              </a:spcBef>
              <a:buClrTx/>
              <a:buSzTx/>
              <a:buFontTx/>
              <a:buNone/>
            </a:pPr>
            <a:r>
              <a:rPr lang="fr-FR" altLang="fr-FR" sz="1800">
                <a:latin typeface="Arial" panose="020B0604020202020204" pitchFamily="34" charset="0"/>
              </a:rPr>
              <a:t>- 2DS</a:t>
            </a:r>
          </a:p>
        </p:txBody>
      </p:sp>
      <p:sp>
        <p:nvSpPr>
          <p:cNvPr id="23" name="Text Box 8">
            <a:extLst>
              <a:ext uri="{FF2B5EF4-FFF2-40B4-BE49-F238E27FC236}">
                <a16:creationId xmlns:a16="http://schemas.microsoft.com/office/drawing/2014/main" id="{0E2923DB-9062-4596-AE5B-953AE3004E5A}"/>
              </a:ext>
            </a:extLst>
          </p:cNvPr>
          <p:cNvSpPr txBox="1">
            <a:spLocks noChangeArrowheads="1"/>
          </p:cNvSpPr>
          <p:nvPr/>
        </p:nvSpPr>
        <p:spPr bwMode="auto">
          <a:xfrm>
            <a:off x="7202488" y="1220788"/>
            <a:ext cx="838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50000"/>
              </a:spcBef>
              <a:buClrTx/>
              <a:buSzTx/>
              <a:buFontTx/>
              <a:buNone/>
            </a:pPr>
            <a:r>
              <a:rPr lang="fr-FR" altLang="fr-FR" sz="1800">
                <a:latin typeface="Arial" panose="020B0604020202020204" pitchFamily="34" charset="0"/>
              </a:rPr>
              <a:t>Moy</a:t>
            </a:r>
          </a:p>
        </p:txBody>
      </p:sp>
      <p:sp>
        <p:nvSpPr>
          <p:cNvPr id="24" name="Text Box 9">
            <a:extLst>
              <a:ext uri="{FF2B5EF4-FFF2-40B4-BE49-F238E27FC236}">
                <a16:creationId xmlns:a16="http://schemas.microsoft.com/office/drawing/2014/main" id="{0B2F4F7B-74E0-450A-B9C0-1DF0D04B7635}"/>
              </a:ext>
            </a:extLst>
          </p:cNvPr>
          <p:cNvSpPr txBox="1">
            <a:spLocks noChangeArrowheads="1"/>
          </p:cNvSpPr>
          <p:nvPr/>
        </p:nvSpPr>
        <p:spPr bwMode="auto">
          <a:xfrm>
            <a:off x="5907088" y="4605338"/>
            <a:ext cx="1905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50000"/>
              </a:spcBef>
              <a:buClrTx/>
              <a:buSzTx/>
              <a:buFontTx/>
              <a:buNone/>
            </a:pPr>
            <a:r>
              <a:rPr lang="fr-FR" altLang="fr-FR" sz="1800">
                <a:latin typeface="Arial" panose="020B0604020202020204" pitchFamily="34" charset="0"/>
              </a:rPr>
              <a:t>POIDS (kg)</a:t>
            </a:r>
          </a:p>
        </p:txBody>
      </p:sp>
      <p:sp>
        <p:nvSpPr>
          <p:cNvPr id="25" name="Text Box 10">
            <a:extLst>
              <a:ext uri="{FF2B5EF4-FFF2-40B4-BE49-F238E27FC236}">
                <a16:creationId xmlns:a16="http://schemas.microsoft.com/office/drawing/2014/main" id="{F03CDE98-1002-4EEF-9555-CE10F3C70634}"/>
              </a:ext>
            </a:extLst>
          </p:cNvPr>
          <p:cNvSpPr txBox="1">
            <a:spLocks noChangeArrowheads="1"/>
          </p:cNvSpPr>
          <p:nvPr/>
        </p:nvSpPr>
        <p:spPr bwMode="auto">
          <a:xfrm>
            <a:off x="4535488" y="1938338"/>
            <a:ext cx="1066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50000"/>
              </a:spcBef>
              <a:buClrTx/>
              <a:buSzTx/>
              <a:buFontTx/>
              <a:buNone/>
            </a:pPr>
            <a:r>
              <a:rPr lang="fr-FR" altLang="fr-FR" sz="1800">
                <a:latin typeface="Arial" panose="020B0604020202020204" pitchFamily="34" charset="0"/>
              </a:rPr>
              <a:t>TAILLE (cm)</a:t>
            </a:r>
          </a:p>
        </p:txBody>
      </p:sp>
      <p:sp>
        <p:nvSpPr>
          <p:cNvPr id="26" name="Text Box 12">
            <a:extLst>
              <a:ext uri="{FF2B5EF4-FFF2-40B4-BE49-F238E27FC236}">
                <a16:creationId xmlns:a16="http://schemas.microsoft.com/office/drawing/2014/main" id="{27C02DA1-D36C-461B-A26A-0CB1D2BFC373}"/>
              </a:ext>
            </a:extLst>
          </p:cNvPr>
          <p:cNvSpPr txBox="1">
            <a:spLocks noChangeArrowheads="1"/>
          </p:cNvSpPr>
          <p:nvPr/>
        </p:nvSpPr>
        <p:spPr bwMode="auto">
          <a:xfrm>
            <a:off x="5364163" y="2763838"/>
            <a:ext cx="1695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r>
              <a:rPr lang="fr-FR" altLang="fr-FR" sz="1800">
                <a:latin typeface="Arial" panose="020B0604020202020204" pitchFamily="34" charset="0"/>
              </a:rPr>
              <a:t>Début puberté:</a:t>
            </a:r>
          </a:p>
          <a:p>
            <a:pPr eaLnBrk="1" hangingPunct="1">
              <a:spcBef>
                <a:spcPct val="0"/>
              </a:spcBef>
              <a:buClrTx/>
              <a:buSzTx/>
              <a:buFontTx/>
              <a:buNone/>
            </a:pPr>
            <a:r>
              <a:rPr lang="fr-FR" altLang="fr-FR" sz="1800">
                <a:latin typeface="Arial" panose="020B0604020202020204" pitchFamily="34" charset="0"/>
              </a:rPr>
              <a:t>11 ans</a:t>
            </a:r>
          </a:p>
        </p:txBody>
      </p:sp>
      <p:sp>
        <p:nvSpPr>
          <p:cNvPr id="27" name="Text Box 13">
            <a:extLst>
              <a:ext uri="{FF2B5EF4-FFF2-40B4-BE49-F238E27FC236}">
                <a16:creationId xmlns:a16="http://schemas.microsoft.com/office/drawing/2014/main" id="{0276DD2F-08A1-4442-A6D4-C4C762A0E44B}"/>
              </a:ext>
            </a:extLst>
          </p:cNvPr>
          <p:cNvSpPr txBox="1">
            <a:spLocks noChangeArrowheads="1"/>
          </p:cNvSpPr>
          <p:nvPr/>
        </p:nvSpPr>
        <p:spPr bwMode="auto">
          <a:xfrm>
            <a:off x="10117138" y="2835275"/>
            <a:ext cx="1695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r>
              <a:rPr lang="fr-FR" altLang="fr-FR" sz="1800">
                <a:latin typeface="Arial" panose="020B0604020202020204" pitchFamily="34" charset="0"/>
              </a:rPr>
              <a:t>Début puberté:</a:t>
            </a:r>
          </a:p>
          <a:p>
            <a:pPr eaLnBrk="1" hangingPunct="1">
              <a:spcBef>
                <a:spcPct val="0"/>
              </a:spcBef>
              <a:buClrTx/>
              <a:buSzTx/>
              <a:buFontTx/>
              <a:buNone/>
            </a:pPr>
            <a:r>
              <a:rPr lang="fr-FR" altLang="fr-FR" sz="1800">
                <a:latin typeface="Arial" panose="020B0604020202020204" pitchFamily="34" charset="0"/>
              </a:rPr>
              <a:t>13 ans</a:t>
            </a:r>
          </a:p>
        </p:txBody>
      </p:sp>
      <p:sp>
        <p:nvSpPr>
          <p:cNvPr id="28" name="ZoneTexte 2">
            <a:extLst>
              <a:ext uri="{FF2B5EF4-FFF2-40B4-BE49-F238E27FC236}">
                <a16:creationId xmlns:a16="http://schemas.microsoft.com/office/drawing/2014/main" id="{AC32CA62-A10A-4D72-ACF9-5BE5251A395D}"/>
              </a:ext>
            </a:extLst>
          </p:cNvPr>
          <p:cNvSpPr txBox="1">
            <a:spLocks noChangeArrowheads="1"/>
          </p:cNvSpPr>
          <p:nvPr/>
        </p:nvSpPr>
        <p:spPr bwMode="auto">
          <a:xfrm>
            <a:off x="3821113" y="879475"/>
            <a:ext cx="1366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r>
              <a:rPr lang="fr-FR" altLang="fr-FR" sz="1800">
                <a:latin typeface="Arial" panose="020B0604020202020204" pitchFamily="34" charset="0"/>
              </a:rPr>
              <a:t>FILLES</a:t>
            </a:r>
          </a:p>
        </p:txBody>
      </p:sp>
      <p:sp>
        <p:nvSpPr>
          <p:cNvPr id="29" name="ZoneTexte 15">
            <a:extLst>
              <a:ext uri="{FF2B5EF4-FFF2-40B4-BE49-F238E27FC236}">
                <a16:creationId xmlns:a16="http://schemas.microsoft.com/office/drawing/2014/main" id="{B63DCCBE-A9B7-4F4E-A5D1-56A446443253}"/>
              </a:ext>
            </a:extLst>
          </p:cNvPr>
          <p:cNvSpPr txBox="1">
            <a:spLocks noChangeArrowheads="1"/>
          </p:cNvSpPr>
          <p:nvPr/>
        </p:nvSpPr>
        <p:spPr bwMode="auto">
          <a:xfrm>
            <a:off x="8429625" y="879475"/>
            <a:ext cx="1366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r>
              <a:rPr lang="fr-FR" altLang="fr-FR" sz="1800">
                <a:latin typeface="Arial" panose="020B0604020202020204" pitchFamily="34" charset="0"/>
              </a:rPr>
              <a:t>GARCONS</a:t>
            </a:r>
          </a:p>
        </p:txBody>
      </p:sp>
    </p:spTree>
    <p:extLst>
      <p:ext uri="{BB962C8B-B14F-4D97-AF65-F5344CB8AC3E}">
        <p14:creationId xmlns:p14="http://schemas.microsoft.com/office/powerpoint/2010/main" val="572207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4E12095-4E97-B46C-F51D-39E309AEDE57}"/>
              </a:ext>
            </a:extLst>
          </p:cNvPr>
          <p:cNvPicPr>
            <a:picLocks noChangeAspect="1"/>
          </p:cNvPicPr>
          <p:nvPr/>
        </p:nvPicPr>
        <p:blipFill>
          <a:blip r:embed="rId3"/>
          <a:stretch>
            <a:fillRect/>
          </a:stretch>
        </p:blipFill>
        <p:spPr>
          <a:xfrm>
            <a:off x="7459748" y="1314014"/>
            <a:ext cx="4557255" cy="4479354"/>
          </a:xfrm>
          <a:prstGeom prst="rect">
            <a:avLst/>
          </a:prstGeom>
        </p:spPr>
      </p:pic>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la puberté</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5"/>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301336" y="1760568"/>
            <a:ext cx="6846682" cy="4470455"/>
          </a:xfrm>
          <a:prstGeom prst="rect">
            <a:avLst/>
          </a:prstGeom>
          <a:noFill/>
        </p:spPr>
        <p:txBody>
          <a:bodyPr wrap="square" rtlCol="0">
            <a:spAutoFit/>
          </a:bodyPr>
          <a:lstStyle/>
          <a:p>
            <a:pPr algn="just"/>
            <a:r>
              <a:rPr lang="fr-FR" altLang="fr-FR" sz="2400" b="1" dirty="0">
                <a:solidFill>
                  <a:schemeClr val="accent1">
                    <a:lumMod val="75000"/>
                  </a:schemeClr>
                </a:solidFill>
              </a:rPr>
              <a:t>Début de la puberté </a:t>
            </a:r>
            <a:r>
              <a:rPr lang="fr-FR" altLang="fr-FR" sz="2400" dirty="0"/>
              <a:t>: </a:t>
            </a:r>
            <a:r>
              <a:rPr lang="fr-FR" altLang="fr-FR" sz="2200" b="1" dirty="0"/>
              <a:t>vers 11ans chez les filles et 12/13 ans chez les garçons </a:t>
            </a:r>
            <a:r>
              <a:rPr lang="fr-FR" altLang="fr-FR" sz="2200" dirty="0"/>
              <a:t>(sous la dépendance de facteurs héréditaires) ; les jeunes filles sont plus précoces que les garçons d’une vingtaine de mois (INED, 1994).</a:t>
            </a:r>
          </a:p>
          <a:p>
            <a:pPr algn="just"/>
            <a:endParaRPr lang="fr-FR" altLang="fr-FR" sz="1200" u="sng" dirty="0"/>
          </a:p>
          <a:p>
            <a:pPr algn="just"/>
            <a:r>
              <a:rPr lang="fr-FR" altLang="fr-FR" sz="2400" b="1" dirty="0">
                <a:solidFill>
                  <a:schemeClr val="accent1">
                    <a:lumMod val="75000"/>
                  </a:schemeClr>
                </a:solidFill>
              </a:rPr>
              <a:t>Accélération de la croissance staturale </a:t>
            </a:r>
            <a:r>
              <a:rPr lang="fr-FR" altLang="fr-FR" sz="2400" dirty="0"/>
              <a:t>: pic de vélocité de croissance (+ 7 à 12 cm/an) vers 12 ans chez les filles, et 14 ans chez les garçons (INSERM, 2017).</a:t>
            </a:r>
          </a:p>
          <a:p>
            <a:pPr algn="just"/>
            <a:endParaRPr lang="fr-FR" altLang="fr-FR" sz="1600" dirty="0"/>
          </a:p>
          <a:p>
            <a:pPr algn="just"/>
            <a:r>
              <a:rPr lang="fr-FR" altLang="fr-FR" sz="2000" u="sng" dirty="0"/>
              <a:t>Source (avec podcast)</a:t>
            </a:r>
            <a:r>
              <a:rPr lang="fr-FR" altLang="fr-FR" sz="2000" dirty="0"/>
              <a:t> :</a:t>
            </a:r>
          </a:p>
          <a:p>
            <a:pPr algn="just"/>
            <a:r>
              <a:rPr lang="fr-FR" altLang="fr-FR" sz="2000" dirty="0"/>
              <a:t> </a:t>
            </a:r>
            <a:r>
              <a:rPr lang="fr-FR" altLang="fr-FR" sz="2000" dirty="0">
                <a:hlinkClick r:id="rId6"/>
              </a:rPr>
              <a:t>https://secretsdentraineurs.com/episodes/sebastien-ratel-lenfant-ce-sportif-a-part/</a:t>
            </a:r>
            <a:endParaRPr lang="fr-FR" altLang="fr-FR" sz="2000" dirty="0"/>
          </a:p>
        </p:txBody>
      </p:sp>
    </p:spTree>
    <p:extLst>
      <p:ext uri="{BB962C8B-B14F-4D97-AF65-F5344CB8AC3E}">
        <p14:creationId xmlns:p14="http://schemas.microsoft.com/office/powerpoint/2010/main" val="1276545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a:t>
            </a:r>
          </a:p>
          <a:p>
            <a:pPr algn="ctr"/>
            <a:r>
              <a:rPr lang="fr-FR" sz="4600" dirty="0">
                <a:solidFill>
                  <a:schemeClr val="accent2">
                    <a:lumMod val="75000"/>
                  </a:schemeClr>
                </a:solidFill>
              </a:rPr>
              <a:t>filles et garçons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486727" y="1698222"/>
            <a:ext cx="6533833" cy="4678204"/>
          </a:xfrm>
          <a:prstGeom prst="rect">
            <a:avLst/>
          </a:prstGeom>
          <a:noFill/>
        </p:spPr>
        <p:txBody>
          <a:bodyPr wrap="square" rtlCol="0">
            <a:spAutoFit/>
          </a:bodyPr>
          <a:lstStyle/>
          <a:p>
            <a:pPr marL="342900" lvl="1" indent="-342900" algn="just">
              <a:buFont typeface="Arial" panose="020B0604020202020204" pitchFamily="34" charset="0"/>
              <a:buChar char="•"/>
            </a:pPr>
            <a:r>
              <a:rPr lang="fr-FR" altLang="fr-FR" sz="2400" b="1" dirty="0">
                <a:solidFill>
                  <a:schemeClr val="accent1">
                    <a:lumMod val="75000"/>
                  </a:schemeClr>
                </a:solidFill>
              </a:rPr>
              <a:t>Avec la puberté le dimorphisme sexuel s’accroit entre les filles et les garçons</a:t>
            </a:r>
          </a:p>
          <a:p>
            <a:pPr marL="342900" lvl="1" indent="-342900" algn="just">
              <a:buFont typeface="Arial" panose="020B0604020202020204" pitchFamily="34" charset="0"/>
              <a:buChar char="•"/>
            </a:pPr>
            <a:endParaRPr lang="fr-FR" altLang="fr-FR" sz="2400" b="1" dirty="0">
              <a:solidFill>
                <a:schemeClr val="accent1">
                  <a:lumMod val="75000"/>
                </a:schemeClr>
              </a:solidFill>
            </a:endParaRPr>
          </a:p>
          <a:p>
            <a:pPr marL="342900" lvl="1" indent="-342900" algn="just">
              <a:buFont typeface="Arial" panose="020B0604020202020204" pitchFamily="34" charset="0"/>
              <a:buChar char="•"/>
            </a:pPr>
            <a:r>
              <a:rPr lang="fr-FR" altLang="fr-FR" sz="2400" b="1" dirty="0">
                <a:solidFill>
                  <a:schemeClr val="accent1">
                    <a:lumMod val="75000"/>
                  </a:schemeClr>
                </a:solidFill>
              </a:rPr>
              <a:t>Modifications morphologiques </a:t>
            </a:r>
            <a:r>
              <a:rPr lang="fr-FR" altLang="fr-FR" sz="2400" dirty="0"/>
              <a:t>: chez les  garçons croissance musculaire surtout (testostérone) ; chez les filles, le bassin s’élargit, et le % de masse grasse (cellulite) augmente.</a:t>
            </a:r>
          </a:p>
          <a:p>
            <a:pPr marL="342900" lvl="1" indent="-342900" algn="just">
              <a:buFont typeface="Arial" panose="020B0604020202020204" pitchFamily="34" charset="0"/>
              <a:buChar char="•"/>
            </a:pPr>
            <a:endParaRPr lang="fr-FR" altLang="fr-FR" sz="1200" dirty="0"/>
          </a:p>
          <a:p>
            <a:pPr marL="342900" lvl="1" indent="-342900" algn="just">
              <a:buFont typeface="Arial" panose="020B0604020202020204" pitchFamily="34" charset="0"/>
              <a:buChar char="•"/>
            </a:pPr>
            <a:r>
              <a:rPr lang="fr-FR" altLang="fr-FR" sz="2400" b="1" dirty="0">
                <a:solidFill>
                  <a:schemeClr val="accent1">
                    <a:lumMod val="75000"/>
                  </a:schemeClr>
                </a:solidFill>
                <a:sym typeface="Wingdings" pitchFamily="2" charset="2"/>
              </a:rPr>
              <a:t>La force </a:t>
            </a:r>
            <a:r>
              <a:rPr lang="fr-FR" altLang="fr-FR" sz="2400" dirty="0">
                <a:sym typeface="Wingdings" pitchFamily="2" charset="2"/>
              </a:rPr>
              <a:t>: les hormones androgènes associées à la puberté optimisent les effets de la force sur la perf. de courte durée chez les garçons à travers une hypertrophie musculaire plus marquée. </a:t>
            </a:r>
            <a:endParaRPr lang="fr-FR" altLang="fr-FR" sz="2400" dirty="0"/>
          </a:p>
          <a:p>
            <a:pPr marL="0" lvl="1" algn="just"/>
            <a:endParaRPr lang="fr-FR" altLang="fr-FR" sz="2200" dirty="0"/>
          </a:p>
        </p:txBody>
      </p:sp>
      <p:pic>
        <p:nvPicPr>
          <p:cNvPr id="9" name="Picture 4">
            <a:extLst>
              <a:ext uri="{FF2B5EF4-FFF2-40B4-BE49-F238E27FC236}">
                <a16:creationId xmlns:a16="http://schemas.microsoft.com/office/drawing/2014/main" id="{779F5385-7186-4B66-A843-95888F1AB3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1993" y="1696780"/>
            <a:ext cx="4729520" cy="3840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9232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un développement physique asynchrone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595120" y="1698222"/>
            <a:ext cx="9966960" cy="4216539"/>
          </a:xfrm>
          <a:prstGeom prst="rect">
            <a:avLst/>
          </a:prstGeom>
          <a:noFill/>
        </p:spPr>
        <p:txBody>
          <a:bodyPr wrap="square" rtlCol="0">
            <a:spAutoFit/>
          </a:bodyPr>
          <a:lstStyle/>
          <a:p>
            <a:pPr marL="342900" lvl="1" indent="-342900" algn="just">
              <a:buFont typeface="Arial" panose="020B0604020202020204" pitchFamily="34" charset="0"/>
              <a:buChar char="•"/>
            </a:pPr>
            <a:endParaRPr lang="fr-FR" altLang="fr-FR" sz="1200" dirty="0"/>
          </a:p>
          <a:p>
            <a:pPr marL="342900" lvl="1" indent="-342900" algn="just">
              <a:buFont typeface="Arial" panose="020B0604020202020204" pitchFamily="34" charset="0"/>
              <a:buChar char="•"/>
            </a:pPr>
            <a:r>
              <a:rPr lang="fr-FR" altLang="fr-FR" sz="2400" dirty="0"/>
              <a:t>Le développement corporel ne se fait pas de façon harmonieuse, </a:t>
            </a:r>
            <a:r>
              <a:rPr lang="fr-FR" altLang="fr-FR" sz="2400" b="1" dirty="0">
                <a:solidFill>
                  <a:schemeClr val="accent1">
                    <a:lumMod val="75000"/>
                  </a:schemeClr>
                </a:solidFill>
              </a:rPr>
              <a:t>il existe souvent des disproportions passagères</a:t>
            </a:r>
            <a:r>
              <a:rPr lang="fr-FR" altLang="fr-FR" sz="2400" dirty="0"/>
              <a:t> : d’abord les membres, puis le tronc, les épaules en dernier </a:t>
            </a:r>
            <a:r>
              <a:rPr lang="fr-FR" altLang="fr-FR" sz="2400" dirty="0">
                <a:sym typeface="Wingdings" panose="05000000000000000000" pitchFamily="2" charset="2"/>
              </a:rPr>
              <a:t> c</a:t>
            </a:r>
            <a:r>
              <a:rPr lang="fr-FR" altLang="fr-FR" sz="2400" dirty="0"/>
              <a:t>ertains adolescents ont un </a:t>
            </a:r>
            <a:r>
              <a:rPr lang="fr-FR" altLang="fr-FR" sz="2400" dirty="0">
                <a:sym typeface="Wingdings" pitchFamily="2" charset="2"/>
              </a:rPr>
              <a:t>aspect </a:t>
            </a:r>
            <a:r>
              <a:rPr lang="fr-FR" altLang="fr-FR" sz="2400" dirty="0" err="1">
                <a:sym typeface="Wingdings" pitchFamily="2" charset="2"/>
              </a:rPr>
              <a:t>macroskèle</a:t>
            </a:r>
            <a:r>
              <a:rPr lang="fr-FR" altLang="fr-FR" sz="2400" dirty="0">
                <a:sym typeface="Wingdings" pitchFamily="2" charset="2"/>
              </a:rPr>
              <a:t> (grandes jambes), avec une </a:t>
            </a:r>
            <a:r>
              <a:rPr lang="fr-FR" altLang="fr-FR" sz="2400" dirty="0"/>
              <a:t>allure « dégingandée ».</a:t>
            </a:r>
          </a:p>
          <a:p>
            <a:pPr marL="342900" lvl="1" indent="-342900" algn="just">
              <a:buFont typeface="Arial" panose="020B0604020202020204" pitchFamily="34" charset="0"/>
              <a:buChar char="•"/>
            </a:pPr>
            <a:endParaRPr lang="fr-FR" altLang="fr-FR" sz="1600" dirty="0"/>
          </a:p>
          <a:p>
            <a:pPr marL="342900" lvl="1" indent="-342900" algn="just">
              <a:buFont typeface="Arial" panose="020B0604020202020204" pitchFamily="34" charset="0"/>
              <a:buChar char="•"/>
            </a:pPr>
            <a:r>
              <a:rPr lang="fr-FR" altLang="fr-FR" sz="2400" dirty="0"/>
              <a:t>« </a:t>
            </a:r>
            <a:r>
              <a:rPr lang="fr-FR" altLang="fr-FR" sz="2400" b="1" i="1" dirty="0">
                <a:solidFill>
                  <a:schemeClr val="accent1">
                    <a:lumMod val="75000"/>
                  </a:schemeClr>
                </a:solidFill>
              </a:rPr>
              <a:t>La croissance se traduit par une augmentation asynchrone des différentes parties du corps</a:t>
            </a:r>
            <a:r>
              <a:rPr lang="fr-FR" altLang="fr-FR" sz="2400" i="1" dirty="0"/>
              <a:t> avec notamment un allongement plus précoce des membres inférieurs par rapport à celui du tronc </a:t>
            </a:r>
            <a:r>
              <a:rPr lang="fr-FR" altLang="fr-FR" sz="2400" dirty="0"/>
              <a:t>(…) </a:t>
            </a:r>
            <a:r>
              <a:rPr lang="fr-FR" altLang="fr-FR" sz="2400" i="1" dirty="0"/>
              <a:t>La période de croissance se traduit aussi par un déséquilibre constant entre l’allongement musculaire et l’allongement osseux</a:t>
            </a:r>
            <a:r>
              <a:rPr lang="fr-FR" altLang="fr-FR" sz="2400" dirty="0"/>
              <a:t> » (</a:t>
            </a:r>
            <a:r>
              <a:rPr lang="fr-FR" altLang="fr-FR" sz="2400" dirty="0" err="1"/>
              <a:t>S.Ratel</a:t>
            </a:r>
            <a:r>
              <a:rPr lang="fr-FR" altLang="fr-FR" sz="2400" dirty="0"/>
              <a:t>, 2018) = l’allongement de l’os précède toujours l’allongement musculaire. </a:t>
            </a:r>
            <a:endParaRPr lang="fr-FR" altLang="fr-FR" sz="2200" dirty="0"/>
          </a:p>
        </p:txBody>
      </p:sp>
    </p:spTree>
    <p:extLst>
      <p:ext uri="{BB962C8B-B14F-4D97-AF65-F5344CB8AC3E}">
        <p14:creationId xmlns:p14="http://schemas.microsoft.com/office/powerpoint/2010/main" val="148159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une maladresse passagère possible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595120" y="1698222"/>
            <a:ext cx="10099040" cy="4524315"/>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dirty="0"/>
              <a:t>C. </a:t>
            </a:r>
            <a:r>
              <a:rPr lang="fr-FR" altLang="fr-FR" sz="2400" dirty="0" err="1"/>
              <a:t>Assaiante</a:t>
            </a:r>
            <a:r>
              <a:rPr lang="fr-FR" altLang="fr-FR" sz="2400" dirty="0"/>
              <a:t> (2011) : « </a:t>
            </a:r>
            <a:r>
              <a:rPr lang="fr-FR" altLang="fr-FR" sz="2400" i="1" dirty="0"/>
              <a:t>L’adolescence est une période particulière dans l’</a:t>
            </a:r>
            <a:r>
              <a:rPr lang="fr-FR" altLang="fr-FR" sz="2400" i="1" dirty="0" err="1"/>
              <a:t>ontogénese</a:t>
            </a:r>
            <a:r>
              <a:rPr lang="fr-FR" altLang="fr-FR" sz="2400" i="1" dirty="0"/>
              <a:t> qui est caractérisée par des changements morphologiques rapides et massifs. Les disproportions temporaires, souvent disharmonieuses, du développement morphologique </a:t>
            </a:r>
            <a:r>
              <a:rPr lang="fr-FR" altLang="fr-FR" sz="2400" b="1" i="1" dirty="0">
                <a:solidFill>
                  <a:schemeClr val="accent1">
                    <a:lumMod val="75000"/>
                  </a:schemeClr>
                </a:solidFill>
              </a:rPr>
              <a:t>peuvent entraîner une maladresse passagère</a:t>
            </a:r>
            <a:r>
              <a:rPr lang="fr-FR" altLang="fr-FR" sz="2400" i="1" dirty="0"/>
              <a:t> assortie d’un  affaissement  dans les attitudes posturales</a:t>
            </a:r>
            <a:r>
              <a:rPr lang="fr-FR" altLang="fr-FR" sz="2400" dirty="0"/>
              <a:t> ».</a:t>
            </a:r>
          </a:p>
          <a:p>
            <a:pPr marL="342900" indent="-342900" algn="just">
              <a:buFont typeface="Arial" panose="020B0604020202020204" pitchFamily="34" charset="0"/>
              <a:buChar char="•"/>
              <a:defRPr/>
            </a:pPr>
            <a:endParaRPr lang="fr-FR" altLang="fr-FR" sz="400" dirty="0"/>
          </a:p>
          <a:p>
            <a:pPr marL="171450" indent="-171450" algn="just">
              <a:buFont typeface="Arial" panose="020B0604020202020204" pitchFamily="34" charset="0"/>
              <a:buChar char="•"/>
              <a:defRPr/>
            </a:pPr>
            <a:endParaRPr lang="fr-FR" altLang="fr-FR" sz="200" dirty="0"/>
          </a:p>
          <a:p>
            <a:pPr marL="1200150" lvl="2" indent="-285750" algn="just">
              <a:buFont typeface="Courier New" panose="02070309020205020404" pitchFamily="49" charset="0"/>
              <a:buChar char="o"/>
              <a:defRPr/>
            </a:pPr>
            <a:r>
              <a:rPr lang="fr-FR" altLang="fr-FR" sz="2000" dirty="0">
                <a:sym typeface="Wingdings" panose="05000000000000000000" pitchFamily="2" charset="2"/>
              </a:rPr>
              <a:t>difficultés d</a:t>
            </a:r>
            <a:r>
              <a:rPr lang="fr-FR" altLang="fr-FR" sz="2000" dirty="0"/>
              <a:t>ans les conditions d’´équilibre les plus difficiles (comme la marche sur un support étroit) ;</a:t>
            </a:r>
          </a:p>
          <a:p>
            <a:pPr marL="1200150" lvl="2" indent="-285750" algn="just">
              <a:buFont typeface="Courier New" panose="02070309020205020404" pitchFamily="49" charset="0"/>
              <a:buChar char="o"/>
              <a:defRPr/>
            </a:pPr>
            <a:r>
              <a:rPr lang="fr-FR" altLang="fr-FR" sz="2000" dirty="0"/>
              <a:t>les pertes de contrôle latéral ne sont compensées par une stratégie de stabilisation de la tête sur l’espace plus efficace (stabilisation pourtant déjà présente chez les enfants de 7 ans) </a:t>
            </a:r>
            <a:r>
              <a:rPr lang="fr-FR" altLang="fr-FR" sz="2000" dirty="0">
                <a:sym typeface="Wingdings" panose="05000000000000000000" pitchFamily="2" charset="2"/>
              </a:rPr>
              <a:t>;</a:t>
            </a:r>
            <a:endParaRPr lang="fr-FR" altLang="fr-FR" sz="2000" dirty="0"/>
          </a:p>
          <a:p>
            <a:pPr marL="1200150" lvl="2" indent="-285750" algn="just">
              <a:buFont typeface="Courier New" panose="02070309020205020404" pitchFamily="49" charset="0"/>
              <a:buChar char="o"/>
              <a:defRPr/>
            </a:pPr>
            <a:r>
              <a:rPr lang="fr-FR" altLang="fr-FR" sz="2000" dirty="0"/>
              <a:t>utilisation prioritaire des informations visuelles pour assurer l’équilibre dans des situations oscillatoires (au détriment des informations proprioceptives). </a:t>
            </a:r>
          </a:p>
          <a:p>
            <a:pPr marL="342900" lvl="1" indent="-342900" algn="just">
              <a:buFont typeface="Arial" panose="020B0604020202020204" pitchFamily="34" charset="0"/>
              <a:buChar char="•"/>
            </a:pPr>
            <a:endParaRPr lang="fr-FR" altLang="fr-FR" sz="2200" dirty="0"/>
          </a:p>
        </p:txBody>
      </p:sp>
    </p:spTree>
    <p:extLst>
      <p:ext uri="{BB962C8B-B14F-4D97-AF65-F5344CB8AC3E}">
        <p14:creationId xmlns:p14="http://schemas.microsoft.com/office/powerpoint/2010/main" val="109241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une maladresse passagère possible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3423920" y="1895651"/>
            <a:ext cx="8141162" cy="4031873"/>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dirty="0"/>
              <a:t>Dans son livre « </a:t>
            </a:r>
            <a:r>
              <a:rPr lang="fr-FR" altLang="fr-FR" sz="2400" b="1" dirty="0">
                <a:solidFill>
                  <a:schemeClr val="accent1">
                    <a:lumMod val="75000"/>
                  </a:schemeClr>
                </a:solidFill>
              </a:rPr>
              <a:t>Préparation physique du jeune sportif</a:t>
            </a:r>
            <a:r>
              <a:rPr lang="fr-FR" altLang="fr-FR" sz="2400" dirty="0"/>
              <a:t> », Sébastien Ratel souligne les « </a:t>
            </a:r>
            <a:r>
              <a:rPr lang="fr-FR" altLang="fr-FR" sz="2400" i="1" dirty="0"/>
              <a:t>effets délétères de la poussée de croissance sur la coordination motrice et l’efficacité du cycle étirement-détente </a:t>
            </a:r>
            <a:r>
              <a:rPr lang="fr-FR" altLang="fr-FR" sz="2400" dirty="0"/>
              <a:t>». </a:t>
            </a:r>
          </a:p>
          <a:p>
            <a:pPr marL="342900" indent="-342900" algn="just">
              <a:buFont typeface="Arial" panose="020B0604020202020204" pitchFamily="34" charset="0"/>
              <a:buChar char="•"/>
              <a:defRPr/>
            </a:pPr>
            <a:endParaRPr lang="fr-FR" altLang="fr-FR" sz="1600" dirty="0"/>
          </a:p>
          <a:p>
            <a:pPr marL="342900" indent="-342900" algn="just">
              <a:buFont typeface="Arial" panose="020B0604020202020204" pitchFamily="34" charset="0"/>
              <a:buChar char="•"/>
              <a:defRPr/>
            </a:pPr>
            <a:r>
              <a:rPr lang="fr-FR" altLang="fr-FR" sz="2400" dirty="0"/>
              <a:t>C’est pourquoi « </a:t>
            </a:r>
            <a:r>
              <a:rPr lang="fr-FR" altLang="fr-FR" sz="2400" b="1" i="1" dirty="0">
                <a:solidFill>
                  <a:schemeClr val="accent2">
                    <a:lumMod val="75000"/>
                  </a:schemeClr>
                </a:solidFill>
              </a:rPr>
              <a:t>une attention particulière doit être portée sur le travail de coordination motrice au moment du pic de vélocité de croissance</a:t>
            </a:r>
            <a:r>
              <a:rPr lang="fr-FR" altLang="fr-FR" sz="2400" b="1" dirty="0">
                <a:solidFill>
                  <a:schemeClr val="accent2">
                    <a:lumMod val="75000"/>
                  </a:schemeClr>
                </a:solidFill>
              </a:rPr>
              <a:t> </a:t>
            </a:r>
            <a:r>
              <a:rPr lang="fr-FR" altLang="fr-FR" sz="2400" dirty="0"/>
              <a:t>»</a:t>
            </a:r>
          </a:p>
          <a:p>
            <a:pPr marL="342900" indent="-342900" algn="just">
              <a:buFont typeface="Arial" panose="020B0604020202020204" pitchFamily="34" charset="0"/>
              <a:buChar char="•"/>
              <a:defRPr/>
            </a:pPr>
            <a:endParaRPr lang="fr-FR" altLang="fr-FR" sz="1600" dirty="0"/>
          </a:p>
          <a:p>
            <a:pPr algn="just">
              <a:defRPr/>
            </a:pPr>
            <a:r>
              <a:rPr lang="fr-FR" altLang="fr-FR" sz="2400" u="sng" dirty="0"/>
              <a:t>Source</a:t>
            </a:r>
            <a:r>
              <a:rPr lang="fr-FR" altLang="fr-FR" sz="2400" dirty="0"/>
              <a:t> : </a:t>
            </a:r>
            <a:r>
              <a:rPr lang="fr-FR" altLang="fr-FR" sz="2400" dirty="0" err="1"/>
              <a:t>S.Ratel</a:t>
            </a:r>
            <a:r>
              <a:rPr lang="fr-FR" altLang="fr-FR" sz="2400" dirty="0"/>
              <a:t>, </a:t>
            </a:r>
            <a:r>
              <a:rPr lang="fr-FR" altLang="fr-FR" sz="2400" i="1" dirty="0"/>
              <a:t>Préparation physique du jeune sportif</a:t>
            </a:r>
            <a:r>
              <a:rPr lang="fr-FR" altLang="fr-FR" sz="2400" dirty="0"/>
              <a:t>, </a:t>
            </a:r>
            <a:r>
              <a:rPr lang="fr-FR" altLang="fr-FR" sz="2400" dirty="0" err="1"/>
              <a:t>Amphora</a:t>
            </a:r>
            <a:r>
              <a:rPr lang="fr-FR" altLang="fr-FR" sz="2400" dirty="0"/>
              <a:t>, Paris, 2018). </a:t>
            </a:r>
            <a:endParaRPr lang="fr-FR" altLang="fr-FR" sz="2000" dirty="0"/>
          </a:p>
        </p:txBody>
      </p:sp>
      <p:pic>
        <p:nvPicPr>
          <p:cNvPr id="1026" name="Picture 2" descr="https://fr.shopping.rakuten.com/photo/4958249430.jpg">
            <a:extLst>
              <a:ext uri="{FF2B5EF4-FFF2-40B4-BE49-F238E27FC236}">
                <a16:creationId xmlns:a16="http://schemas.microsoft.com/office/drawing/2014/main" id="{E1CF6A4A-D581-4B01-8C59-2C16A5F0D0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840" y="2005446"/>
            <a:ext cx="2627504" cy="3721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36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a:t>
            </a:r>
          </a:p>
          <a:p>
            <a:pPr algn="ctr"/>
            <a:r>
              <a:rPr lang="fr-FR" sz="4600" dirty="0">
                <a:solidFill>
                  <a:schemeClr val="accent2">
                    <a:lumMod val="75000"/>
                  </a:schemeClr>
                </a:solidFill>
              </a:rPr>
              <a:t>les qualités physiques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88160" y="1647422"/>
            <a:ext cx="9814560" cy="4616648"/>
          </a:xfrm>
          <a:prstGeom prst="rect">
            <a:avLst/>
          </a:prstGeom>
          <a:noFill/>
        </p:spPr>
        <p:txBody>
          <a:bodyPr wrap="square" rtlCol="0">
            <a:spAutoFit/>
          </a:bodyPr>
          <a:lstStyle/>
          <a:p>
            <a:pPr algn="just">
              <a:defRPr/>
            </a:pPr>
            <a:r>
              <a:rPr lang="fr-FR" altLang="fr-FR" sz="2400" dirty="0"/>
              <a:t>Pour certains scientifiques, l’adolescence correspondrait à une </a:t>
            </a:r>
            <a:r>
              <a:rPr lang="fr-FR" altLang="fr-FR" sz="2400" b="1" dirty="0">
                <a:solidFill>
                  <a:schemeClr val="accent1">
                    <a:lumMod val="75000"/>
                  </a:schemeClr>
                </a:solidFill>
              </a:rPr>
              <a:t>période sensible de développement de certaines qualités physiques </a:t>
            </a:r>
            <a:r>
              <a:rPr lang="fr-FR" altLang="fr-FR" sz="2400" dirty="0"/>
              <a:t>(</a:t>
            </a:r>
            <a:r>
              <a:rPr lang="fr-FR" altLang="fr-FR" sz="2400" dirty="0" err="1"/>
              <a:t>J.Weineck</a:t>
            </a:r>
            <a:r>
              <a:rPr lang="fr-FR" altLang="fr-FR" sz="2400" dirty="0"/>
              <a:t>, 1992) = fenêtres temporelles au cours desquelles l’individu développe certaines de ses capacités de façon particulièrement efficace :</a:t>
            </a:r>
          </a:p>
          <a:p>
            <a:pPr marL="742950" lvl="1" indent="-285750" algn="just">
              <a:buFont typeface="Arial" panose="020B0604020202020204" pitchFamily="34" charset="0"/>
              <a:buChar char="•"/>
              <a:defRPr/>
            </a:pPr>
            <a:r>
              <a:rPr lang="fr-FR" altLang="fr-FR" sz="2100" b="1" dirty="0">
                <a:solidFill>
                  <a:schemeClr val="accent2">
                    <a:lumMod val="75000"/>
                  </a:schemeClr>
                </a:solidFill>
              </a:rPr>
              <a:t>La consommation maximale d’oxygène </a:t>
            </a:r>
            <a:r>
              <a:rPr lang="fr-FR" altLang="fr-FR" sz="2100" dirty="0"/>
              <a:t>profiterait surtout de la première phase de la puberté (période du collège).</a:t>
            </a:r>
          </a:p>
          <a:p>
            <a:pPr marL="742950" lvl="1" indent="-285750" algn="just">
              <a:buFont typeface="Arial" panose="020B0604020202020204" pitchFamily="34" charset="0"/>
              <a:buChar char="•"/>
              <a:defRPr/>
            </a:pPr>
            <a:r>
              <a:rPr lang="fr-FR" altLang="fr-FR" sz="2100" b="1" dirty="0">
                <a:solidFill>
                  <a:schemeClr val="accent2">
                    <a:lumMod val="75000"/>
                  </a:schemeClr>
                </a:solidFill>
              </a:rPr>
              <a:t>La filière anaérobie lactique </a:t>
            </a:r>
            <a:r>
              <a:rPr lang="fr-FR" altLang="fr-FR" sz="2100" dirty="0"/>
              <a:t>parviendrait à maturité progressivement avec la puberté (</a:t>
            </a:r>
            <a:r>
              <a:rPr lang="fr-FR" altLang="fr-FR" sz="2100" dirty="0" err="1"/>
              <a:t>G.Cazorla</a:t>
            </a:r>
            <a:r>
              <a:rPr lang="fr-FR" altLang="fr-FR" sz="2100" dirty="0"/>
              <a:t>, 2011).</a:t>
            </a:r>
          </a:p>
          <a:p>
            <a:pPr marL="742950" lvl="1" indent="-285750" algn="just">
              <a:buFont typeface="Arial" panose="020B0604020202020204" pitchFamily="34" charset="0"/>
              <a:buChar char="•"/>
              <a:defRPr/>
            </a:pPr>
            <a:r>
              <a:rPr lang="fr-FR" altLang="fr-FR" sz="2100" b="1" dirty="0">
                <a:solidFill>
                  <a:schemeClr val="accent2">
                    <a:lumMod val="75000"/>
                  </a:schemeClr>
                </a:solidFill>
              </a:rPr>
              <a:t>La force </a:t>
            </a:r>
            <a:r>
              <a:rPr lang="fr-FR" altLang="fr-FR" sz="2100" dirty="0"/>
              <a:t>profiterait surtout de la seconde phase de la puberté (période du lycée).</a:t>
            </a:r>
          </a:p>
          <a:p>
            <a:pPr marL="742950" lvl="1" indent="-285750" algn="just">
              <a:buFont typeface="Arial" panose="020B0604020202020204" pitchFamily="34" charset="0"/>
              <a:buChar char="•"/>
              <a:defRPr/>
            </a:pPr>
            <a:r>
              <a:rPr lang="fr-FR" altLang="fr-FR" sz="2100" dirty="0"/>
              <a:t>En revanche </a:t>
            </a:r>
            <a:r>
              <a:rPr lang="fr-FR" altLang="fr-FR" sz="2100" b="1" dirty="0">
                <a:solidFill>
                  <a:schemeClr val="accent2">
                    <a:lumMod val="75000"/>
                  </a:schemeClr>
                </a:solidFill>
              </a:rPr>
              <a:t>la capacité de coordination </a:t>
            </a:r>
            <a:r>
              <a:rPr lang="fr-FR" altLang="fr-FR" sz="2100" dirty="0"/>
              <a:t>connaitrait parfois un déficit transitoire, notamment au moment du pic de croissance (maladresse car nécessité de réorganiser son schéma corporel </a:t>
            </a:r>
            <a:r>
              <a:rPr lang="fr-FR" altLang="fr-FR" sz="2100" dirty="0">
                <a:sym typeface="Wingdings" panose="05000000000000000000" pitchFamily="2" charset="2"/>
              </a:rPr>
              <a:t> </a:t>
            </a:r>
            <a:r>
              <a:rPr lang="fr-FR" altLang="fr-FR" sz="2100" dirty="0"/>
              <a:t>difficulté à construire de nouveaux mouvements impliquant une coordination segmentaire complexe). </a:t>
            </a:r>
          </a:p>
        </p:txBody>
      </p:sp>
    </p:spTree>
    <p:extLst>
      <p:ext uri="{BB962C8B-B14F-4D97-AF65-F5344CB8AC3E}">
        <p14:creationId xmlns:p14="http://schemas.microsoft.com/office/powerpoint/2010/main" val="414565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a:t>
            </a:r>
          </a:p>
          <a:p>
            <a:pPr algn="ctr"/>
            <a:r>
              <a:rPr lang="fr-FR" sz="4600" dirty="0">
                <a:solidFill>
                  <a:schemeClr val="accent2">
                    <a:lumMod val="75000"/>
                  </a:schemeClr>
                </a:solidFill>
              </a:rPr>
              <a:t>les qualités physiques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88160" y="1647422"/>
            <a:ext cx="9814560" cy="4524315"/>
          </a:xfrm>
          <a:prstGeom prst="rect">
            <a:avLst/>
          </a:prstGeom>
          <a:noFill/>
        </p:spPr>
        <p:txBody>
          <a:bodyPr wrap="square" rtlCol="0">
            <a:spAutoFit/>
          </a:bodyPr>
          <a:lstStyle/>
          <a:p>
            <a:pPr algn="just">
              <a:defRPr/>
            </a:pPr>
            <a:r>
              <a:rPr lang="fr-FR" altLang="fr-FR" sz="2400" dirty="0"/>
              <a:t>Mais pour Sébastien Ratel, « </a:t>
            </a:r>
            <a:r>
              <a:rPr lang="fr-FR" altLang="fr-FR" sz="2400" i="1" dirty="0"/>
              <a:t>au regard des dernières études, il ne semble pas exister « un âge d’or » pour optimiser les effets de l’entrainement sur la performance de longue durée au cours de la croissance chez les filles et les garçons. Cela suggère que l’entrainement peut être tout aussi bénéfique avant, pendant et après la puberté sur la performance en endurance, quel que soit le sexe. En revanche, concernant la performance de courte durée, la maturation semble optimiser les effets de l'entrainement de la force uniquement chez les garçons</a:t>
            </a:r>
            <a:r>
              <a:rPr lang="fr-FR" altLang="fr-FR" sz="2400" dirty="0"/>
              <a:t> » (La préparation physique du jeune sportif, </a:t>
            </a:r>
            <a:r>
              <a:rPr lang="fr-FR" altLang="fr-FR" sz="2400" dirty="0" err="1"/>
              <a:t>Amphora</a:t>
            </a:r>
            <a:r>
              <a:rPr lang="fr-FR" altLang="fr-FR" sz="2400" dirty="0"/>
              <a:t>, Paris, 2018).</a:t>
            </a:r>
          </a:p>
          <a:p>
            <a:pPr algn="just">
              <a:defRPr/>
            </a:pPr>
            <a:endParaRPr lang="fr-FR" altLang="fr-FR" sz="1600" dirty="0"/>
          </a:p>
          <a:p>
            <a:pPr algn="just">
              <a:defRPr/>
            </a:pPr>
            <a:r>
              <a:rPr lang="fr-FR" altLang="fr-FR" sz="2400" dirty="0">
                <a:sym typeface="Wingdings" panose="05000000000000000000" pitchFamily="2" charset="2"/>
              </a:rPr>
              <a:t> d’autres sources </a:t>
            </a:r>
            <a:r>
              <a:rPr lang="fr-FR" altLang="fr-FR" sz="2400" dirty="0"/>
              <a:t> postulent l’existence d’</a:t>
            </a:r>
            <a:r>
              <a:rPr lang="fr-FR" altLang="fr-FR" sz="2400" b="1" dirty="0">
                <a:solidFill>
                  <a:schemeClr val="accent2">
                    <a:lumMod val="75000"/>
                  </a:schemeClr>
                </a:solidFill>
              </a:rPr>
              <a:t>une seule période sensible pendant l’adolescence : la force pour les garçons</a:t>
            </a:r>
            <a:r>
              <a:rPr lang="fr-FR" altLang="fr-FR" sz="2400" dirty="0"/>
              <a:t>. </a:t>
            </a:r>
            <a:endParaRPr lang="fr-FR" altLang="fr-FR" sz="2100" dirty="0"/>
          </a:p>
        </p:txBody>
      </p:sp>
    </p:spTree>
    <p:extLst>
      <p:ext uri="{BB962C8B-B14F-4D97-AF65-F5344CB8AC3E}">
        <p14:creationId xmlns:p14="http://schemas.microsoft.com/office/powerpoint/2010/main" val="1474948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qualités physiques:</a:t>
            </a:r>
            <a:r>
              <a:rPr lang="fr-FR" sz="4600" dirty="0">
                <a:solidFill>
                  <a:schemeClr val="accent2">
                    <a:lumMod val="75000"/>
                  </a:schemeClr>
                </a:solidFill>
              </a:rPr>
              <a:t> zoom sur VO</a:t>
            </a:r>
            <a:r>
              <a:rPr lang="fr-FR" sz="4600" baseline="-25000" dirty="0">
                <a:solidFill>
                  <a:schemeClr val="accent2">
                    <a:lumMod val="75000"/>
                  </a:schemeClr>
                </a:solidFill>
              </a:rPr>
              <a:t>2</a:t>
            </a:r>
            <a:r>
              <a:rPr lang="fr-FR" sz="4600" dirty="0">
                <a:solidFill>
                  <a:schemeClr val="accent2">
                    <a:lumMod val="75000"/>
                  </a:schemeClr>
                </a:solidFill>
              </a:rPr>
              <a:t>max</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pic>
        <p:nvPicPr>
          <p:cNvPr id="9" name="Image 2">
            <a:extLst>
              <a:ext uri="{FF2B5EF4-FFF2-40B4-BE49-F238E27FC236}">
                <a16:creationId xmlns:a16="http://schemas.microsoft.com/office/drawing/2014/main" id="{0CD05A17-50C4-4053-A256-3AEFB02F66F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62447" y="1633219"/>
            <a:ext cx="8278813"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a:extLst>
              <a:ext uri="{FF2B5EF4-FFF2-40B4-BE49-F238E27FC236}">
                <a16:creationId xmlns:a16="http://schemas.microsoft.com/office/drawing/2014/main" id="{F7959B16-7C34-40E1-84C7-F145FB9388F0}"/>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57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des fragilités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355600" y="1805781"/>
            <a:ext cx="6604000" cy="4278094"/>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dirty="0"/>
              <a:t>L’adolescence est aussi marquée par des </a:t>
            </a:r>
            <a:r>
              <a:rPr lang="fr-FR" altLang="fr-FR" sz="2400" b="1" dirty="0">
                <a:solidFill>
                  <a:schemeClr val="accent1">
                    <a:lumMod val="75000"/>
                  </a:schemeClr>
                </a:solidFill>
              </a:rPr>
              <a:t>fragilités </a:t>
            </a:r>
            <a:r>
              <a:rPr lang="fr-FR" altLang="fr-FR" sz="2400" b="1" dirty="0" err="1">
                <a:solidFill>
                  <a:schemeClr val="accent1">
                    <a:lumMod val="75000"/>
                  </a:schemeClr>
                </a:solidFill>
              </a:rPr>
              <a:t>ostéo-articulaires</a:t>
            </a:r>
            <a:r>
              <a:rPr lang="fr-FR" altLang="fr-FR" sz="2400" dirty="0">
                <a:solidFill>
                  <a:srgbClr val="FF0000"/>
                </a:solidFill>
              </a:rPr>
              <a:t> </a:t>
            </a:r>
            <a:r>
              <a:rPr lang="fr-FR" altLang="fr-FR" sz="2400" dirty="0"/>
              <a:t>: il existe une fragilité accrue du cartilage de conjugaison au moment de la poussée de croissance (pic de croissance), avant la fermeture des cartilages de conjugaison (</a:t>
            </a:r>
            <a:r>
              <a:rPr lang="fr-FR" altLang="fr-FR" sz="2400" dirty="0" err="1"/>
              <a:t>P.Prévost</a:t>
            </a:r>
            <a:r>
              <a:rPr lang="fr-FR" altLang="fr-FR" sz="2400" dirty="0"/>
              <a:t>, 2003). </a:t>
            </a:r>
          </a:p>
          <a:p>
            <a:pPr marL="342900" indent="-342900" algn="just">
              <a:buFont typeface="Arial" panose="020B0604020202020204" pitchFamily="34" charset="0"/>
              <a:buChar char="•"/>
              <a:defRPr/>
            </a:pPr>
            <a:endParaRPr lang="fr-FR" altLang="fr-FR" sz="400" dirty="0"/>
          </a:p>
          <a:p>
            <a:pPr marL="342900" indent="-342900" algn="just">
              <a:buFont typeface="Arial" panose="020B0604020202020204" pitchFamily="34" charset="0"/>
              <a:buChar char="•"/>
              <a:defRPr/>
            </a:pPr>
            <a:r>
              <a:rPr lang="fr-FR" altLang="fr-FR" sz="2400" dirty="0">
                <a:cs typeface="Arial" charset="0"/>
              </a:rPr>
              <a:t>La soudu</a:t>
            </a:r>
            <a:r>
              <a:rPr lang="fr-FR" sz="2400" dirty="0">
                <a:cs typeface="Arial" charset="0"/>
              </a:rPr>
              <a:t>re des cartilages de conjugaison est à situer vers 15 ans pour les filles et 17 ans pour les garçons (période du lycée). </a:t>
            </a:r>
          </a:p>
          <a:p>
            <a:pPr marL="342900" indent="-342900" algn="just">
              <a:buFont typeface="Arial" panose="020B0604020202020204" pitchFamily="34" charset="0"/>
              <a:buChar char="•"/>
              <a:defRPr/>
            </a:pPr>
            <a:endParaRPr lang="fr-FR" sz="400" dirty="0">
              <a:cs typeface="Arial" charset="0"/>
            </a:endParaRPr>
          </a:p>
          <a:p>
            <a:pPr marL="355600" indent="-355600" algn="just">
              <a:defRPr/>
            </a:pPr>
            <a:r>
              <a:rPr lang="fr-FR" sz="2400" dirty="0">
                <a:cs typeface="Arial" charset="0"/>
                <a:sym typeface="Wingdings" panose="05000000000000000000" pitchFamily="2" charset="2"/>
              </a:rPr>
              <a:t> les excès de charge sont plus mal supportés au moment du pic de croissance. </a:t>
            </a:r>
            <a:endParaRPr lang="fr-FR" sz="2400" dirty="0">
              <a:cs typeface="Arial" charset="0"/>
            </a:endParaRPr>
          </a:p>
        </p:txBody>
      </p:sp>
      <p:pic>
        <p:nvPicPr>
          <p:cNvPr id="9" name="Picture 2" descr="http://www.bio-top.net/Schemas/ossification_enchondrale.gif">
            <a:extLst>
              <a:ext uri="{FF2B5EF4-FFF2-40B4-BE49-F238E27FC236}">
                <a16:creationId xmlns:a16="http://schemas.microsoft.com/office/drawing/2014/main" id="{D4389B18-F413-4540-8AA9-2381AA011D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2975" y="1805781"/>
            <a:ext cx="4594225"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04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a:t>
            </a:r>
          </a:p>
          <a:p>
            <a:pPr algn="ctr"/>
            <a:r>
              <a:rPr lang="fr-FR" sz="4600" dirty="0">
                <a:solidFill>
                  <a:schemeClr val="accent2">
                    <a:lumMod val="75000"/>
                  </a:schemeClr>
                </a:solidFill>
              </a:rPr>
              <a:t>des fragilités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0" y="1623758"/>
            <a:ext cx="9631680" cy="4570482"/>
          </a:xfrm>
          <a:prstGeom prst="rect">
            <a:avLst/>
          </a:prstGeom>
          <a:noFill/>
        </p:spPr>
        <p:txBody>
          <a:bodyPr wrap="square" rtlCol="0">
            <a:spAutoFit/>
          </a:bodyPr>
          <a:lstStyle/>
          <a:p>
            <a:pPr marL="342900" indent="-342900" algn="just">
              <a:buFont typeface="Arial" panose="020B0604020202020204" pitchFamily="34" charset="0"/>
              <a:buChar char="•"/>
            </a:pPr>
            <a:r>
              <a:rPr lang="fr-FR" altLang="fr-FR" sz="2400" dirty="0"/>
              <a:t>Lorsque le squelette s’allonge rapidement au moment du pic de croissance (surtout par les membres), le système musculo-tendineux se met en tension ce qui crée des fragilités d’autant que le cartilage n’est pas encore ossifié (par exemple maladie d’</a:t>
            </a:r>
            <a:r>
              <a:rPr lang="fr-FR" sz="2400" dirty="0"/>
              <a:t>Osgood-Schlatter</a:t>
            </a:r>
            <a:r>
              <a:rPr lang="fr-FR" altLang="fr-FR" sz="2400" dirty="0"/>
              <a:t> au niveau du tibia ou maladie de Scheuermann au niveau du dos).</a:t>
            </a:r>
          </a:p>
          <a:p>
            <a:pPr marL="342900" indent="-342900" algn="just">
              <a:buFont typeface="Arial" panose="020B0604020202020204" pitchFamily="34" charset="0"/>
              <a:buChar char="•"/>
            </a:pPr>
            <a:endParaRPr lang="fr-FR" altLang="fr-FR" sz="1600" dirty="0"/>
          </a:p>
          <a:p>
            <a:pPr marL="342900" indent="-342900" algn="just">
              <a:buFont typeface="Arial" panose="020B0604020202020204" pitchFamily="34" charset="0"/>
              <a:buChar char="•"/>
            </a:pPr>
            <a:r>
              <a:rPr lang="fr-FR" altLang="fr-FR" sz="2400" dirty="0"/>
              <a:t>La période de croissance rapide au début de la puberté provoque un déséquilibre car </a:t>
            </a:r>
            <a:r>
              <a:rPr lang="fr-FR" altLang="fr-FR" sz="2400" b="1" dirty="0"/>
              <a:t>l’allongement de l’os précède toujours l’allongement musculaire </a:t>
            </a:r>
            <a:r>
              <a:rPr lang="fr-FR" altLang="fr-FR" sz="2400" dirty="0"/>
              <a:t>:</a:t>
            </a:r>
          </a:p>
          <a:p>
            <a:pPr marL="1168400" lvl="1" indent="-457200" algn="just">
              <a:buFont typeface="Wingdings" panose="05000000000000000000" pitchFamily="2" charset="2"/>
              <a:buChar char="à"/>
            </a:pPr>
            <a:r>
              <a:rPr lang="fr-FR" altLang="fr-FR" sz="2400" dirty="0">
                <a:sym typeface="Wingdings" panose="05000000000000000000" pitchFamily="2" charset="2"/>
              </a:rPr>
              <a:t>augmentation de la raideur musculo-tendineuse,</a:t>
            </a:r>
          </a:p>
          <a:p>
            <a:pPr marL="1168400" lvl="1" indent="-457200" algn="just">
              <a:buFont typeface="Wingdings" panose="05000000000000000000" pitchFamily="2" charset="2"/>
              <a:buChar char="à"/>
            </a:pPr>
            <a:r>
              <a:rPr lang="fr-FR" altLang="fr-FR" sz="2400" dirty="0">
                <a:sym typeface="Wingdings" panose="05000000000000000000" pitchFamily="2" charset="2"/>
              </a:rPr>
              <a:t>augmentation des forces de traction au niveau des insertions des tendons sur les os. </a:t>
            </a:r>
            <a:endParaRPr lang="fr-FR" altLang="fr-FR" sz="2400" dirty="0"/>
          </a:p>
        </p:txBody>
      </p:sp>
    </p:spTree>
    <p:extLst>
      <p:ext uri="{BB962C8B-B14F-4D97-AF65-F5344CB8AC3E}">
        <p14:creationId xmlns:p14="http://schemas.microsoft.com/office/powerpoint/2010/main" val="174180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a:t>
            </a:r>
          </a:p>
          <a:p>
            <a:pPr algn="ctr"/>
            <a:r>
              <a:rPr lang="fr-FR" sz="4600" dirty="0">
                <a:solidFill>
                  <a:schemeClr val="accent2">
                    <a:lumMod val="75000"/>
                  </a:schemeClr>
                </a:solidFill>
              </a:rPr>
              <a:t>des fragilités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47520" y="1580214"/>
            <a:ext cx="9631680" cy="4524315"/>
          </a:xfrm>
          <a:prstGeom prst="rect">
            <a:avLst/>
          </a:prstGeom>
          <a:noFill/>
        </p:spPr>
        <p:txBody>
          <a:bodyPr wrap="square" rtlCol="0">
            <a:spAutoFit/>
          </a:bodyPr>
          <a:lstStyle/>
          <a:p>
            <a:pPr marL="342900" indent="-342900" algn="just">
              <a:buFont typeface="Arial" panose="020B0604020202020204" pitchFamily="34" charset="0"/>
              <a:buChar char="•"/>
            </a:pPr>
            <a:endParaRPr lang="fr-FR" altLang="fr-FR" sz="400" dirty="0"/>
          </a:p>
          <a:p>
            <a:pPr marL="342900" indent="-342900" algn="just">
              <a:buFont typeface="Arial" panose="020B0604020202020204" pitchFamily="34" charset="0"/>
              <a:buChar char="•"/>
            </a:pPr>
            <a:r>
              <a:rPr lang="fr-FR" altLang="fr-FR" sz="2400" dirty="0"/>
              <a:t>Il est donc essentiel d’</a:t>
            </a:r>
            <a:r>
              <a:rPr lang="fr-FR" altLang="fr-FR" sz="2400" b="1" dirty="0">
                <a:solidFill>
                  <a:schemeClr val="accent2">
                    <a:lumMod val="75000"/>
                  </a:schemeClr>
                </a:solidFill>
              </a:rPr>
              <a:t>assouplir la musculature </a:t>
            </a:r>
            <a:r>
              <a:rPr lang="fr-FR" altLang="fr-FR" sz="2400" dirty="0"/>
              <a:t>pendant la puberté pour éviter de trop fortes tensions au niveau des points d’attache des tendons sur les os (tendon d’Achille et tendon rotulien notamment).</a:t>
            </a:r>
          </a:p>
          <a:p>
            <a:pPr marL="342900" indent="-342900" algn="just">
              <a:buFont typeface="Arial" panose="020B0604020202020204" pitchFamily="34" charset="0"/>
              <a:buChar char="•"/>
            </a:pPr>
            <a:endParaRPr lang="fr-FR" altLang="fr-FR" sz="1400" dirty="0"/>
          </a:p>
          <a:p>
            <a:pPr marL="342900" indent="-342900" algn="just">
              <a:buFont typeface="Arial" panose="020B0604020202020204" pitchFamily="34" charset="0"/>
              <a:buChar char="•"/>
            </a:pPr>
            <a:endParaRPr lang="fr-FR" altLang="fr-FR" sz="400" dirty="0"/>
          </a:p>
          <a:p>
            <a:pPr marL="342900" indent="-342900" algn="just">
              <a:buFont typeface="Arial" panose="020B0604020202020204" pitchFamily="34" charset="0"/>
              <a:buChar char="•"/>
            </a:pPr>
            <a:r>
              <a:rPr lang="fr-FR" altLang="fr-FR" sz="2400" b="1" dirty="0">
                <a:solidFill>
                  <a:schemeClr val="accent2">
                    <a:lumMod val="75000"/>
                  </a:schemeClr>
                </a:solidFill>
              </a:rPr>
              <a:t>Le renforcement musculaire </a:t>
            </a:r>
            <a:r>
              <a:rPr lang="fr-FR" altLang="fr-FR" sz="2400" dirty="0"/>
              <a:t>n’est pas dangereux pendant l’adolescence, mais utile au contraire pour protéger l’organisme et notamment renforcer la colonne vertébrale et soutenir la posture « </a:t>
            </a:r>
            <a:r>
              <a:rPr lang="fr-FR" altLang="fr-FR" sz="2400" i="1" dirty="0"/>
              <a:t>le renforcement musculaire et le gainage sont des méthodes efficaces pour parvenir à réajuster les décompensations musculaires tendineuses et ligamentaires induites par la croissance</a:t>
            </a:r>
            <a:r>
              <a:rPr lang="fr-FR" altLang="fr-FR" sz="2400" dirty="0"/>
              <a:t> » (</a:t>
            </a:r>
            <a:r>
              <a:rPr lang="fr-FR" altLang="fr-FR" sz="2400" dirty="0" err="1"/>
              <a:t>S.Ratel</a:t>
            </a:r>
            <a:r>
              <a:rPr lang="fr-FR" altLang="fr-FR" sz="2400" dirty="0"/>
              <a:t>, 2018). </a:t>
            </a:r>
          </a:p>
          <a:p>
            <a:pPr algn="just"/>
            <a:endParaRPr lang="fr-FR" altLang="fr-FR" sz="1000" u="sng" dirty="0"/>
          </a:p>
          <a:p>
            <a:pPr algn="just"/>
            <a:r>
              <a:rPr lang="fr-FR" altLang="fr-FR" sz="2000" u="sng" dirty="0"/>
              <a:t>Pour en savoir plus</a:t>
            </a:r>
            <a:r>
              <a:rPr lang="fr-FR" altLang="fr-FR" sz="2000" dirty="0"/>
              <a:t> : c</a:t>
            </a:r>
            <a:r>
              <a:rPr lang="fr-FR" sz="2000" dirty="0"/>
              <a:t>onférence de Sébastien Ratel sur le </a:t>
            </a:r>
            <a:r>
              <a:rPr lang="fr-FR" sz="2000" dirty="0" err="1"/>
              <a:t>dév</a:t>
            </a:r>
            <a:r>
              <a:rPr lang="fr-FR" sz="2000" dirty="0"/>
              <a:t>. des qualités physiques : </a:t>
            </a:r>
            <a:r>
              <a:rPr lang="fr-FR" sz="2000" dirty="0">
                <a:hlinkClick r:id="rId5"/>
              </a:rPr>
              <a:t>https://www.youtube.com/watch?v=68F26lgT_ec</a:t>
            </a:r>
            <a:endParaRPr lang="fr-FR" altLang="fr-FR" sz="2600" dirty="0"/>
          </a:p>
        </p:txBody>
      </p:sp>
    </p:spTree>
    <p:extLst>
      <p:ext uri="{BB962C8B-B14F-4D97-AF65-F5344CB8AC3E}">
        <p14:creationId xmlns:p14="http://schemas.microsoft.com/office/powerpoint/2010/main" val="221144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transformations physiques :</a:t>
            </a:r>
            <a:r>
              <a:rPr lang="fr-FR" sz="4600" dirty="0">
                <a:solidFill>
                  <a:schemeClr val="accent2">
                    <a:lumMod val="75000"/>
                  </a:schemeClr>
                </a:solidFill>
              </a:rPr>
              <a:t> attention aux restrictions caloriques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96720" y="1704181"/>
            <a:ext cx="10190480" cy="4401205"/>
          </a:xfrm>
          <a:prstGeom prst="rect">
            <a:avLst/>
          </a:prstGeom>
          <a:noFill/>
        </p:spPr>
        <p:txBody>
          <a:bodyPr wrap="square" rtlCol="0">
            <a:spAutoFit/>
          </a:bodyPr>
          <a:lstStyle/>
          <a:p>
            <a:pPr marL="342900" indent="-342900" algn="just">
              <a:spcBef>
                <a:spcPct val="0"/>
              </a:spcBef>
              <a:buClr>
                <a:srgbClr val="FF9933"/>
              </a:buClr>
              <a:buSzTx/>
              <a:buFont typeface="Arial" panose="020B0604020202020204" pitchFamily="34" charset="0"/>
              <a:buChar char="•"/>
              <a:defRPr/>
            </a:pPr>
            <a:r>
              <a:rPr lang="fr-FR" altLang="fr-FR" sz="2000" dirty="0">
                <a:cs typeface="Arial" panose="020B0604020202020204" pitchFamily="34" charset="0"/>
              </a:rPr>
              <a:t>Carole Maître, médecin du sport et gynécologue à l’INSEP  : «</a:t>
            </a:r>
            <a:r>
              <a:rPr lang="fr-FR" altLang="fr-FR" sz="2000" i="1" dirty="0">
                <a:cs typeface="Arial" panose="020B0604020202020204" pitchFamily="34" charset="0"/>
              </a:rPr>
              <a:t> Le déclenchement de la puberté et des premières menstruations dépend de facteurs génétiques et de facteurs pouvant être influencés par la pratique sportive. Un retard du développement pubertaire et de la maturation sexuelle a été observé au cours de la pratique de nombreux sports, en particulier en gymnastique, en danse et en course longue distance. Le retard pubertaire dépend du type d’exercice, de son intensité, de sa fréquence, de sa durée et est d’autant plus prononcé dans les sports requérant une restriction calorique que l’on nomme “sports minceur”</a:t>
            </a:r>
            <a:r>
              <a:rPr lang="fr-FR" altLang="fr-FR" sz="2000" dirty="0">
                <a:cs typeface="Arial" panose="020B0604020202020204" pitchFamily="34" charset="0"/>
              </a:rPr>
              <a:t> » (La lettre du gynécologue n°358, 2011). </a:t>
            </a:r>
          </a:p>
          <a:p>
            <a:pPr marL="342900" indent="-342900" algn="just">
              <a:spcBef>
                <a:spcPct val="0"/>
              </a:spcBef>
              <a:buClr>
                <a:srgbClr val="FF9933"/>
              </a:buClr>
              <a:buSzTx/>
              <a:buFont typeface="Arial" panose="020B0604020202020204" pitchFamily="34" charset="0"/>
              <a:buChar char="•"/>
              <a:defRPr/>
            </a:pPr>
            <a:r>
              <a:rPr lang="fr-FR" altLang="fr-FR" sz="2000" dirty="0">
                <a:cs typeface="Arial" panose="020B0604020202020204" pitchFamily="34" charset="0"/>
              </a:rPr>
              <a:t>Il faut donc être vigilant au retard de la puberté, surtout chez les filles : surveiller notamment la restriction calorique, un faible taux de masse grasse, ainsi que les troubles alimentaires.</a:t>
            </a:r>
          </a:p>
          <a:p>
            <a:pPr marL="342900" indent="-342900" algn="just">
              <a:spcBef>
                <a:spcPct val="0"/>
              </a:spcBef>
              <a:buClr>
                <a:srgbClr val="FF9933"/>
              </a:buClr>
              <a:buSzTx/>
              <a:buFont typeface="Arial" panose="020B0604020202020204" pitchFamily="34" charset="0"/>
              <a:buChar char="•"/>
              <a:defRPr/>
            </a:pPr>
            <a:r>
              <a:rPr lang="fr-FR" altLang="fr-FR" sz="2000" dirty="0">
                <a:cs typeface="Arial" panose="020B0604020202020204" pitchFamily="34" charset="0"/>
              </a:rPr>
              <a:t>Certaines carences peuvent être irréversibles, notamment au niveau de l’acquisition de la masse osseuse, avec des conséquences à court terme (douleurs, micro-fractures et fractures, tassements vertébraux, retard statural, déformations osseuses sévères comme la scoliose), mais aussi à long terme (ostéoporose). </a:t>
            </a:r>
          </a:p>
        </p:txBody>
      </p:sp>
      <p:sp>
        <p:nvSpPr>
          <p:cNvPr id="10" name="ZoneTexte 9">
            <a:extLst>
              <a:ext uri="{FF2B5EF4-FFF2-40B4-BE49-F238E27FC236}">
                <a16:creationId xmlns:a16="http://schemas.microsoft.com/office/drawing/2014/main" id="{A98CB21D-4086-406B-9EC0-10F0EEB29B18}"/>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1410025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Les transformations cérébrales</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92421"/>
            <a:ext cx="9875520" cy="4447371"/>
          </a:xfrm>
          <a:prstGeom prst="rect">
            <a:avLst/>
          </a:prstGeom>
          <a:noFill/>
        </p:spPr>
        <p:txBody>
          <a:bodyPr wrap="square" rtlCol="0">
            <a:spAutoFit/>
          </a:bodyPr>
          <a:lstStyle/>
          <a:p>
            <a:pPr marL="285750" indent="-285750" algn="just">
              <a:buFont typeface="Arial" panose="020B0604020202020204" pitchFamily="34" charset="0"/>
              <a:buChar char="•"/>
              <a:defRPr/>
            </a:pPr>
            <a:r>
              <a:rPr lang="fr-FR" sz="2500" dirty="0"/>
              <a:t>Les transformations cérébrales reposent à la fois sur des </a:t>
            </a:r>
            <a:r>
              <a:rPr lang="fr-FR" sz="2500" b="1" dirty="0">
                <a:solidFill>
                  <a:schemeClr val="accent1">
                    <a:lumMod val="75000"/>
                  </a:schemeClr>
                </a:solidFill>
              </a:rPr>
              <a:t>changements structurels et fonctionnels du cerveau</a:t>
            </a:r>
            <a:r>
              <a:rPr lang="fr-FR" sz="2500" dirty="0"/>
              <a:t>. </a:t>
            </a:r>
          </a:p>
          <a:p>
            <a:pPr marL="285750" indent="-285750" algn="just">
              <a:buFont typeface="Arial" panose="020B0604020202020204" pitchFamily="34" charset="0"/>
              <a:buChar char="•"/>
              <a:defRPr/>
            </a:pPr>
            <a:endParaRPr lang="fr-FR" sz="1000" dirty="0"/>
          </a:p>
          <a:p>
            <a:pPr marL="285750" indent="-285750" algn="just">
              <a:buFont typeface="Arial" panose="020B0604020202020204" pitchFamily="34" charset="0"/>
              <a:buChar char="•"/>
              <a:defRPr/>
            </a:pPr>
            <a:r>
              <a:rPr lang="fr-FR" sz="2500" u="sng" dirty="0"/>
              <a:t>Changements structurels importants</a:t>
            </a:r>
            <a:r>
              <a:rPr lang="fr-FR" sz="2500" dirty="0"/>
              <a:t> (études par IRM) :</a:t>
            </a:r>
          </a:p>
          <a:p>
            <a:pPr marL="1257300" lvl="2" indent="-342900" algn="just">
              <a:buFont typeface="Courier New" panose="02070309020205020404" pitchFamily="49" charset="0"/>
              <a:buChar char="o"/>
              <a:defRPr/>
            </a:pPr>
            <a:r>
              <a:rPr lang="fr-FR" sz="2200" dirty="0"/>
              <a:t>diminution de la matière grise et augmentation de la matière blanche (myélinisation, connexion entre neurones),</a:t>
            </a:r>
          </a:p>
          <a:p>
            <a:pPr marL="1257300" lvl="2" indent="-342900" algn="just">
              <a:buFont typeface="Courier New" panose="02070309020205020404" pitchFamily="49" charset="0"/>
              <a:buChar char="o"/>
              <a:defRPr/>
            </a:pPr>
            <a:r>
              <a:rPr lang="fr-FR" sz="2200" dirty="0"/>
              <a:t>maturation du corps calleux, du cortex préfrontal et de l’amygdale, </a:t>
            </a:r>
          </a:p>
          <a:p>
            <a:pPr marL="1257300" lvl="2" indent="-342900" algn="just">
              <a:buFont typeface="Courier New" panose="02070309020205020404" pitchFamily="49" charset="0"/>
              <a:buChar char="o"/>
              <a:defRPr/>
            </a:pPr>
            <a:r>
              <a:rPr lang="fr-FR" sz="2200" dirty="0"/>
              <a:t>la maturation du système limbique (siège des émotions) est plus précoce que celle du cortex préfrontal (siège des décisions et du raisonnement =  maturation plus tardive vers 20 ans). </a:t>
            </a:r>
            <a:r>
              <a:rPr lang="fr-FR" altLang="fr-FR" sz="2200" dirty="0"/>
              <a:t>Cette « frontalisation » intervient en fin d’adolescence, c’est pourquoi on observe une </a:t>
            </a:r>
            <a:r>
              <a:rPr lang="fr-FR" altLang="fr-FR" sz="2200" dirty="0">
                <a:solidFill>
                  <a:schemeClr val="accent1">
                    <a:lumMod val="75000"/>
                  </a:schemeClr>
                </a:solidFill>
              </a:rPr>
              <a:t>difficulté chez les adolescents à contrôler leurs émotions </a:t>
            </a:r>
            <a:r>
              <a:rPr lang="fr-FR" altLang="fr-FR" sz="2200" dirty="0"/>
              <a:t>(</a:t>
            </a:r>
            <a:r>
              <a:rPr lang="fr-FR" altLang="fr-FR" sz="2200" dirty="0" err="1"/>
              <a:t>E.Sender</a:t>
            </a:r>
            <a:r>
              <a:rPr lang="fr-FR" altLang="fr-FR" sz="2200" dirty="0"/>
              <a:t>, </a:t>
            </a:r>
            <a:r>
              <a:rPr lang="fr-FR" altLang="fr-FR" sz="2200" i="1" dirty="0"/>
              <a:t>Le cerveau des ados décrypté</a:t>
            </a:r>
            <a:r>
              <a:rPr lang="fr-FR" altLang="fr-FR" sz="2200" dirty="0"/>
              <a:t>, Sciences &amp; Avenir n°739, 2008).</a:t>
            </a:r>
            <a:endParaRPr lang="fr-FR" sz="2200" dirty="0"/>
          </a:p>
        </p:txBody>
      </p:sp>
    </p:spTree>
    <p:extLst>
      <p:ext uri="{BB962C8B-B14F-4D97-AF65-F5344CB8AC3E}">
        <p14:creationId xmlns:p14="http://schemas.microsoft.com/office/powerpoint/2010/main" val="241015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chemeClr val="accent2">
                    <a:lumMod val="75000"/>
                  </a:schemeClr>
                </a:solidFill>
              </a:rPr>
              <a:t>une quête identitaire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850579"/>
            <a:ext cx="9875520" cy="4001095"/>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600" dirty="0"/>
              <a:t>« </a:t>
            </a:r>
            <a:r>
              <a:rPr lang="fr-FR" altLang="fr-FR" sz="2600" b="1" i="1" dirty="0">
                <a:solidFill>
                  <a:schemeClr val="accent1">
                    <a:lumMod val="75000"/>
                  </a:schemeClr>
                </a:solidFill>
              </a:rPr>
              <a:t>Quête identitaire</a:t>
            </a:r>
            <a:r>
              <a:rPr lang="fr-FR" altLang="fr-FR" sz="2600" dirty="0"/>
              <a:t> » (</a:t>
            </a:r>
            <a:r>
              <a:rPr lang="fr-FR" altLang="fr-FR" sz="2600" dirty="0" err="1"/>
              <a:t>P.G.Coslin</a:t>
            </a:r>
            <a:r>
              <a:rPr lang="fr-FR" altLang="fr-FR" sz="2600" dirty="0"/>
              <a:t>, 2003) : l’adolescent cherche qui il est. Pour s’identifier et se définir, il est souvent nécessaire pour lui de </a:t>
            </a:r>
            <a:r>
              <a:rPr lang="fr-FR" altLang="fr-FR" sz="2600" b="1" dirty="0"/>
              <a:t>s’opposer</a:t>
            </a:r>
            <a:r>
              <a:rPr lang="fr-FR" altLang="fr-FR" sz="2600" dirty="0"/>
              <a:t>. </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r>
              <a:rPr lang="fr-FR" altLang="fr-FR" sz="2600" dirty="0"/>
              <a:t>Travail de </a:t>
            </a:r>
            <a:r>
              <a:rPr lang="fr-FR" altLang="fr-FR" sz="2600" b="1" dirty="0" err="1">
                <a:solidFill>
                  <a:schemeClr val="accent1">
                    <a:lumMod val="75000"/>
                  </a:schemeClr>
                </a:solidFill>
              </a:rPr>
              <a:t>désidéalisation</a:t>
            </a:r>
            <a:r>
              <a:rPr lang="fr-FR" altLang="fr-FR" sz="2600" b="1" dirty="0">
                <a:solidFill>
                  <a:schemeClr val="accent1">
                    <a:lumMod val="75000"/>
                  </a:schemeClr>
                </a:solidFill>
              </a:rPr>
              <a:t> parentale </a:t>
            </a:r>
            <a:r>
              <a:rPr lang="fr-FR" altLang="fr-FR" sz="2600" dirty="0"/>
              <a:t>= les parents ne sont plus les seuls modèles (désinvestissement des objets parentaux). Les identifications successives de l’adolescent expriment la recherche de son identité.</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r>
              <a:rPr lang="fr-FR" altLang="fr-FR" sz="2600" dirty="0"/>
              <a:t>« </a:t>
            </a:r>
            <a:r>
              <a:rPr lang="fr-FR" altLang="fr-FR" sz="2600" i="1" dirty="0"/>
              <a:t>Du fait de cette restructuration totale du Moi, l’adolescent est un </a:t>
            </a:r>
            <a:r>
              <a:rPr lang="fr-FR" altLang="fr-FR" sz="2600" b="1" i="1" dirty="0">
                <a:solidFill>
                  <a:schemeClr val="accent1">
                    <a:lumMod val="75000"/>
                  </a:schemeClr>
                </a:solidFill>
              </a:rPr>
              <a:t>être vulnérable et paradoxal</a:t>
            </a:r>
            <a:r>
              <a:rPr lang="fr-FR" altLang="fr-FR" sz="2600" dirty="0"/>
              <a:t> » (</a:t>
            </a:r>
            <a:r>
              <a:rPr lang="fr-FR" altLang="fr-FR" sz="2600" dirty="0" err="1"/>
              <a:t>C.Cannard</a:t>
            </a:r>
            <a:r>
              <a:rPr lang="fr-FR" altLang="fr-FR" sz="2600" dirty="0"/>
              <a:t>, 2015). </a:t>
            </a:r>
          </a:p>
        </p:txBody>
      </p:sp>
    </p:spTree>
    <p:extLst>
      <p:ext uri="{BB962C8B-B14F-4D97-AF65-F5344CB8AC3E}">
        <p14:creationId xmlns:p14="http://schemas.microsoft.com/office/powerpoint/2010/main" val="399976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chemeClr val="accent2">
                    <a:lumMod val="75000"/>
                  </a:schemeClr>
                </a:solidFill>
              </a:rPr>
              <a:t>une fragilité narcissique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230" y="6210481"/>
            <a:ext cx="863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861432"/>
            <a:ext cx="9875520" cy="3447098"/>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600" dirty="0"/>
              <a:t>Les doutes sur soi alimentent une </a:t>
            </a:r>
            <a:r>
              <a:rPr lang="fr-FR" altLang="fr-FR" sz="2600" b="1" dirty="0">
                <a:solidFill>
                  <a:schemeClr val="accent1">
                    <a:lumMod val="75000"/>
                  </a:schemeClr>
                </a:solidFill>
              </a:rPr>
              <a:t>fragilité narcissique </a:t>
            </a:r>
            <a:r>
              <a:rPr lang="fr-FR" altLang="fr-FR" sz="2600" dirty="0"/>
              <a:t>et une </a:t>
            </a:r>
            <a:r>
              <a:rPr lang="fr-FR" altLang="fr-FR" sz="2600" b="1" dirty="0">
                <a:solidFill>
                  <a:schemeClr val="accent1">
                    <a:lumMod val="75000"/>
                  </a:schemeClr>
                </a:solidFill>
              </a:rPr>
              <a:t>hypersensibilité à la moquerie</a:t>
            </a:r>
            <a:r>
              <a:rPr lang="fr-FR" altLang="fr-FR" sz="2600" dirty="0">
                <a:solidFill>
                  <a:schemeClr val="accent1">
                    <a:lumMod val="75000"/>
                  </a:schemeClr>
                </a:solidFill>
              </a:rPr>
              <a:t> </a:t>
            </a:r>
            <a:r>
              <a:rPr lang="fr-FR" altLang="fr-FR" sz="2600" dirty="0"/>
              <a:t>(risque de perdre la face devant les pairs) qui peuvent déclencher des comportements violents (verbale, physique, contre soi…) ou de repli sur soi (anorexie, boulimie, dépression…).</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r>
              <a:rPr lang="fr-FR" altLang="fr-FR" sz="2600" dirty="0"/>
              <a:t>« </a:t>
            </a:r>
            <a:r>
              <a:rPr lang="fr-FR" altLang="fr-FR" sz="2600" i="1" dirty="0"/>
              <a:t>La pression du groupe de pairs est impitoyable. Perdre sa réputation c’est perdre sa place dans le groupe, et donc sa place dans le monde</a:t>
            </a:r>
            <a:r>
              <a:rPr lang="fr-FR" altLang="fr-FR" sz="2600" dirty="0"/>
              <a:t> » (</a:t>
            </a:r>
            <a:r>
              <a:rPr lang="fr-FR" altLang="fr-FR" sz="2600" dirty="0" err="1"/>
              <a:t>D.Le</a:t>
            </a:r>
            <a:r>
              <a:rPr lang="fr-FR" altLang="fr-FR" sz="2600" dirty="0"/>
              <a:t> Breton, 2014).</a:t>
            </a:r>
          </a:p>
        </p:txBody>
      </p:sp>
    </p:spTree>
    <p:extLst>
      <p:ext uri="{BB962C8B-B14F-4D97-AF65-F5344CB8AC3E}">
        <p14:creationId xmlns:p14="http://schemas.microsoft.com/office/powerpoint/2010/main" val="282223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rgbClr val="C00000"/>
                </a:solidFill>
              </a:rPr>
              <a:t>le rapport au corps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33061"/>
            <a:ext cx="9936480" cy="4508927"/>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500" dirty="0"/>
              <a:t>La rapidité des transformations somatiques </a:t>
            </a:r>
            <a:r>
              <a:rPr lang="fr-FR" altLang="fr-FR" sz="2500" dirty="0">
                <a:sym typeface="Wingdings" panose="05000000000000000000" pitchFamily="2" charset="2"/>
              </a:rPr>
              <a:t>entraine une modification de l’image corporelle avec parfois des </a:t>
            </a:r>
            <a:r>
              <a:rPr lang="fr-FR" altLang="fr-FR" sz="2500" b="1" dirty="0">
                <a:solidFill>
                  <a:schemeClr val="accent1">
                    <a:lumMod val="75000"/>
                  </a:schemeClr>
                </a:solidFill>
                <a:sym typeface="Wingdings" panose="05000000000000000000" pitchFamily="2" charset="2"/>
              </a:rPr>
              <a:t>dysmorphophobies et des points de fixation </a:t>
            </a:r>
            <a:r>
              <a:rPr lang="fr-FR" altLang="fr-FR" sz="2500" dirty="0">
                <a:sym typeface="Wingdings" panose="05000000000000000000" pitchFamily="2" charset="2"/>
              </a:rPr>
              <a:t>sur une partie du corps </a:t>
            </a:r>
            <a:r>
              <a:rPr lang="fr-FR" altLang="fr-FR" sz="2400" dirty="0">
                <a:sym typeface="Wingdings" panose="05000000000000000000" pitchFamily="2" charset="2"/>
              </a:rPr>
              <a:t>(accentués par la pression sociale !).</a:t>
            </a:r>
          </a:p>
          <a:p>
            <a:pPr marL="457200" indent="-457200" algn="just">
              <a:buFont typeface="Arial" panose="020B0604020202020204" pitchFamily="34" charset="0"/>
              <a:buChar char="•"/>
              <a:defRPr/>
            </a:pPr>
            <a:endParaRPr lang="fr-FR" altLang="fr-FR" sz="400" dirty="0">
              <a:sym typeface="Wingdings" panose="05000000000000000000" pitchFamily="2" charset="2"/>
            </a:endParaRPr>
          </a:p>
          <a:p>
            <a:pPr marL="457200" indent="-457200" algn="just">
              <a:buFont typeface="Arial" panose="020B0604020202020204" pitchFamily="34" charset="0"/>
              <a:buChar char="•"/>
              <a:defRPr/>
            </a:pPr>
            <a:r>
              <a:rPr lang="fr-FR" altLang="fr-FR" sz="2500" dirty="0">
                <a:sym typeface="Wingdings" panose="05000000000000000000" pitchFamily="2" charset="2"/>
              </a:rPr>
              <a:t>La dévalorisation de l’image physique de soi diffuse à l’ensemble de l’estime de soi (</a:t>
            </a:r>
            <a:r>
              <a:rPr lang="fr-FR" altLang="fr-FR" sz="2500" dirty="0" err="1">
                <a:sym typeface="Wingdings" panose="05000000000000000000" pitchFamily="2" charset="2"/>
              </a:rPr>
              <a:t>A.Birraux</a:t>
            </a:r>
            <a:r>
              <a:rPr lang="fr-FR" altLang="fr-FR" sz="2500" dirty="0">
                <a:sym typeface="Wingdings" panose="05000000000000000000" pitchFamily="2" charset="2"/>
              </a:rPr>
              <a:t>, 1994) car l’image du corps se confond souvent chez les ados avec l’image de la personnalité toute entière.</a:t>
            </a:r>
          </a:p>
          <a:p>
            <a:pPr marL="457200" indent="-457200" algn="just">
              <a:buFont typeface="Arial" panose="020B0604020202020204" pitchFamily="34" charset="0"/>
              <a:buChar char="•"/>
              <a:defRPr/>
            </a:pPr>
            <a:endParaRPr lang="fr-FR" altLang="fr-FR" sz="400" dirty="0">
              <a:sym typeface="Wingdings" panose="05000000000000000000" pitchFamily="2" charset="2"/>
            </a:endParaRPr>
          </a:p>
          <a:p>
            <a:pPr marL="457200" indent="-457200" algn="just">
              <a:buFont typeface="Arial" panose="020B0604020202020204" pitchFamily="34" charset="0"/>
              <a:buChar char="•"/>
              <a:defRPr/>
            </a:pPr>
            <a:r>
              <a:rPr lang="fr-FR" altLang="fr-FR" sz="2500" dirty="0"/>
              <a:t>Selon l’image que l’adolescent a de lui-même, il peut refuser, accepter ou encore valoriser les changements corporels qui s’imposent à lui.</a:t>
            </a:r>
          </a:p>
          <a:p>
            <a:pPr marL="457200" indent="-457200" algn="just">
              <a:buFont typeface="Arial" panose="020B0604020202020204" pitchFamily="34" charset="0"/>
              <a:buChar char="•"/>
              <a:defRPr/>
            </a:pPr>
            <a:endParaRPr lang="fr-FR" altLang="fr-FR" sz="400" dirty="0"/>
          </a:p>
          <a:p>
            <a:pPr marL="457200" indent="-457200" algn="just">
              <a:buFont typeface="Arial" panose="020B0604020202020204" pitchFamily="34" charset="0"/>
              <a:buChar char="•"/>
              <a:defRPr/>
            </a:pPr>
            <a:r>
              <a:rPr lang="fr-FR" altLang="fr-FR" sz="2500" dirty="0"/>
              <a:t>Cette image est influencée par des codes sociaux, (canons de la beauté, diktats de la silhouette), codes qui sont particulièrement forts chez les jeunes filles. </a:t>
            </a:r>
          </a:p>
        </p:txBody>
      </p:sp>
      <p:sp>
        <p:nvSpPr>
          <p:cNvPr id="2" name="ZoneTexte 1">
            <a:extLst>
              <a:ext uri="{FF2B5EF4-FFF2-40B4-BE49-F238E27FC236}">
                <a16:creationId xmlns:a16="http://schemas.microsoft.com/office/drawing/2014/main" id="{86DE8346-3A96-9D5F-0266-2EC3B1D1D67D}"/>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7606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rgbClr val="C00000"/>
                </a:solidFill>
              </a:rPr>
              <a:t>le rapport au corps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33061"/>
            <a:ext cx="9865360" cy="4493538"/>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Globalement, </a:t>
            </a:r>
            <a:r>
              <a:rPr lang="fr-FR" altLang="fr-FR" sz="2600" dirty="0">
                <a:solidFill>
                  <a:schemeClr val="accent1">
                    <a:lumMod val="75000"/>
                  </a:schemeClr>
                </a:solidFill>
              </a:rPr>
              <a:t>les garçons rapportent une estime de soi générale plus élevée que les filles</a:t>
            </a:r>
            <a:r>
              <a:rPr lang="fr-FR" altLang="fr-FR" sz="2600" dirty="0"/>
              <a:t>, de même que des perceptions de compétence plus élevées dans les domaines scolaire, athlétique, et physique (</a:t>
            </a:r>
            <a:r>
              <a:rPr lang="fr-FR" altLang="fr-FR" sz="2600" dirty="0" err="1"/>
              <a:t>Alsaker</a:t>
            </a:r>
            <a:r>
              <a:rPr lang="fr-FR" altLang="fr-FR" sz="2600" dirty="0"/>
              <a:t> &amp; </a:t>
            </a:r>
            <a:r>
              <a:rPr lang="fr-FR" altLang="fr-FR" sz="2600" dirty="0" err="1"/>
              <a:t>Olwens</a:t>
            </a:r>
            <a:r>
              <a:rPr lang="fr-FR" altLang="fr-FR" sz="2600" dirty="0"/>
              <a:t>, 1993). </a:t>
            </a:r>
          </a:p>
          <a:p>
            <a:pPr marL="457200" indent="-457200" algn="just">
              <a:buFont typeface="Arial" panose="020B0604020202020204" pitchFamily="34" charset="0"/>
              <a:buChar char="•"/>
              <a:defRPr/>
            </a:pPr>
            <a:r>
              <a:rPr lang="fr-FR" altLang="fr-FR" sz="2600" dirty="0" err="1"/>
              <a:t>Bolognini</a:t>
            </a:r>
            <a:r>
              <a:rPr lang="fr-FR" altLang="fr-FR" sz="2600" dirty="0"/>
              <a:t> </a:t>
            </a:r>
            <a:r>
              <a:rPr lang="fr-FR" altLang="fr-FR" sz="2600" i="1" dirty="0"/>
              <a:t>et al. </a:t>
            </a:r>
            <a:r>
              <a:rPr lang="fr-FR" altLang="fr-FR" sz="2600" dirty="0"/>
              <a:t>(1996) soulignent que généralement, les filles sont plus sévères et critiques que les garçons dans leur évaluation d’elles-mêmes.</a:t>
            </a:r>
          </a:p>
          <a:p>
            <a:pPr marL="457200" indent="-457200" algn="just">
              <a:buFont typeface="Arial" panose="020B0604020202020204" pitchFamily="34" charset="0"/>
              <a:buChar char="•"/>
              <a:defRPr/>
            </a:pPr>
            <a:r>
              <a:rPr lang="fr-FR" altLang="fr-FR" sz="2600" dirty="0"/>
              <a:t>Les perceptions de soi dans les domaines de l’apparence physique et de la compétence scolaire paraissent avoir la contribution la plus importante dans l’estime de soi des jeunes à l’adolescence (</a:t>
            </a:r>
            <a:r>
              <a:rPr lang="fr-FR" altLang="fr-FR" sz="2600" dirty="0" err="1"/>
              <a:t>A.Seidha</a:t>
            </a:r>
            <a:r>
              <a:rPr lang="fr-FR" altLang="fr-FR" sz="2600" dirty="0"/>
              <a:t>, </a:t>
            </a:r>
            <a:r>
              <a:rPr lang="fr-FR" altLang="fr-FR" sz="2600" dirty="0" err="1"/>
              <a:t>T.Bouffard</a:t>
            </a:r>
            <a:r>
              <a:rPr lang="fr-FR" altLang="fr-FR" sz="2600" dirty="0"/>
              <a:t>, </a:t>
            </a:r>
            <a:r>
              <a:rPr lang="fr-FR" altLang="fr-FR" sz="2600" dirty="0" err="1"/>
              <a:t>C.Vezeau</a:t>
            </a:r>
            <a:r>
              <a:rPr lang="fr-FR" altLang="fr-FR" sz="2600" dirty="0"/>
              <a:t>, 2004). </a:t>
            </a:r>
          </a:p>
        </p:txBody>
      </p:sp>
      <p:sp>
        <p:nvSpPr>
          <p:cNvPr id="2" name="ZoneTexte 1">
            <a:extLst>
              <a:ext uri="{FF2B5EF4-FFF2-40B4-BE49-F238E27FC236}">
                <a16:creationId xmlns:a16="http://schemas.microsoft.com/office/drawing/2014/main" id="{2E9C29F6-E898-4CF1-C5ED-BF3DD5E73C64}"/>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406673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rgbClr val="C00000"/>
                </a:solidFill>
              </a:rPr>
              <a:t>le rapport au corps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666240" y="1633061"/>
            <a:ext cx="10007600" cy="4570482"/>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400" dirty="0"/>
              <a:t>Le domaine de l’apparence physique est lié aussi fortement à l’estime de soi des filles que des garçons, </a:t>
            </a:r>
            <a:r>
              <a:rPr lang="fr-FR" sz="2400" dirty="0">
                <a:solidFill>
                  <a:schemeClr val="accent1">
                    <a:lumMod val="75000"/>
                  </a:schemeClr>
                </a:solidFill>
              </a:rPr>
              <a:t>mais que les premières rapportent à l’adolescence une estime de soi plus faible que les seconds</a:t>
            </a:r>
            <a:r>
              <a:rPr lang="fr-FR" sz="2400" dirty="0"/>
              <a:t>.</a:t>
            </a:r>
          </a:p>
          <a:p>
            <a:pPr marL="1065213" lvl="1" indent="-342900" algn="just">
              <a:buFont typeface="Wingdings" panose="05000000000000000000" pitchFamily="2" charset="2"/>
              <a:buChar char="Ø"/>
              <a:defRPr/>
            </a:pPr>
            <a:r>
              <a:rPr lang="fr-FR" sz="2000" dirty="0"/>
              <a:t>Selon </a:t>
            </a:r>
            <a:r>
              <a:rPr lang="fr-FR" sz="2000" dirty="0" err="1"/>
              <a:t>Harter</a:t>
            </a:r>
            <a:r>
              <a:rPr lang="fr-FR" sz="2000" dirty="0"/>
              <a:t> (1999), la puberté aurait pour effet d’éloigner le </a:t>
            </a:r>
            <a:r>
              <a:rPr lang="fr-FR" sz="2000" i="1" dirty="0"/>
              <a:t>soi réel </a:t>
            </a:r>
            <a:r>
              <a:rPr lang="fr-FR" sz="2000" dirty="0"/>
              <a:t>des filles de leur </a:t>
            </a:r>
            <a:r>
              <a:rPr lang="fr-FR" sz="2000" i="1" dirty="0"/>
              <a:t>soi idéal</a:t>
            </a:r>
            <a:r>
              <a:rPr lang="fr-FR" sz="2000" dirty="0"/>
              <a:t>, alors qu’elle permettrait aux garçons de rapprocher leur </a:t>
            </a:r>
            <a:r>
              <a:rPr lang="fr-FR" sz="2000" i="1" dirty="0"/>
              <a:t>soi réel </a:t>
            </a:r>
            <a:r>
              <a:rPr lang="fr-FR" sz="2000" dirty="0"/>
              <a:t>de leur </a:t>
            </a:r>
            <a:r>
              <a:rPr lang="fr-FR" sz="2000" i="1" dirty="0"/>
              <a:t>soi idéal</a:t>
            </a:r>
            <a:r>
              <a:rPr lang="fr-FR" sz="2000" dirty="0"/>
              <a:t>. A la puberté les changements corporels des garçons consistent en un gain de leur masse musculaire et squelettique, alors que chez les filles, ces changements s’expriment par une prise de poids comme conséquence d’un gain adipeux. Or les standards et les stéréotypes sociaux valorisent la minceur chez les filles et le tonus musculaire chez les garçons. </a:t>
            </a:r>
          </a:p>
          <a:p>
            <a:pPr marL="265113" indent="0" algn="just">
              <a:buFont typeface="Wingdings" panose="05000000000000000000" pitchFamily="2" charset="2"/>
              <a:buNone/>
              <a:defRPr/>
            </a:pPr>
            <a:endParaRPr lang="fr-FR" sz="600" dirty="0"/>
          </a:p>
          <a:p>
            <a:pPr marL="342900" indent="-342900" algn="just">
              <a:buFont typeface="Arial" panose="020B0604020202020204" pitchFamily="34" charset="0"/>
              <a:buChar char="•"/>
              <a:defRPr/>
            </a:pPr>
            <a:r>
              <a:rPr lang="fr-FR" sz="2300" dirty="0"/>
              <a:t>« </a:t>
            </a:r>
            <a:r>
              <a:rPr lang="fr-FR" sz="2300" i="1" dirty="0"/>
              <a:t>L’exposition répétitive via les médias et les magazines à des standards et des idéaux de beauté, la plupart du temps irréalistes, contribuerait à rendre les filles moins satisfaites de leur apparence</a:t>
            </a:r>
            <a:r>
              <a:rPr lang="fr-FR" sz="2300" dirty="0"/>
              <a:t> » (</a:t>
            </a:r>
            <a:r>
              <a:rPr lang="fr-FR" sz="2300" dirty="0" err="1"/>
              <a:t>A.Seidha</a:t>
            </a:r>
            <a:r>
              <a:rPr lang="fr-FR" sz="2300" dirty="0"/>
              <a:t>, </a:t>
            </a:r>
            <a:r>
              <a:rPr lang="fr-FR" sz="2300" dirty="0" err="1"/>
              <a:t>T.Bouffard</a:t>
            </a:r>
            <a:r>
              <a:rPr lang="fr-FR" sz="2300" dirty="0"/>
              <a:t>, </a:t>
            </a:r>
            <a:r>
              <a:rPr lang="fr-FR" sz="2300" dirty="0" err="1"/>
              <a:t>C.Vezeau</a:t>
            </a:r>
            <a:r>
              <a:rPr lang="fr-FR" sz="2300" dirty="0"/>
              <a:t>, 2004). </a:t>
            </a:r>
          </a:p>
        </p:txBody>
      </p:sp>
      <p:sp>
        <p:nvSpPr>
          <p:cNvPr id="2" name="ZoneTexte 1">
            <a:extLst>
              <a:ext uri="{FF2B5EF4-FFF2-40B4-BE49-F238E27FC236}">
                <a16:creationId xmlns:a16="http://schemas.microsoft.com/office/drawing/2014/main" id="{91787208-C1E2-15C2-3111-B565506CF82B}"/>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427552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pic>
        <p:nvPicPr>
          <p:cNvPr id="10" name="Picture 6">
            <a:extLst>
              <a:ext uri="{FF2B5EF4-FFF2-40B4-BE49-F238E27FC236}">
                <a16:creationId xmlns:a16="http://schemas.microsoft.com/office/drawing/2014/main" id="{EED7EDDD-C8D0-4470-BC9F-E56D2A18F9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256" y="619125"/>
            <a:ext cx="4284663"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a:extLst>
              <a:ext uri="{FF2B5EF4-FFF2-40B4-BE49-F238E27FC236}">
                <a16:creationId xmlns:a16="http://schemas.microsoft.com/office/drawing/2014/main" id="{EAE1A4D5-A37F-4A5B-8BA4-B4ED4FAC75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1319" y="1222375"/>
            <a:ext cx="4598987" cy="361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ZoneTexte 11">
            <a:extLst>
              <a:ext uri="{FF2B5EF4-FFF2-40B4-BE49-F238E27FC236}">
                <a16:creationId xmlns:a16="http://schemas.microsoft.com/office/drawing/2014/main" id="{07B00172-B010-4AC0-BCB7-657C299341CE}"/>
              </a:ext>
            </a:extLst>
          </p:cNvPr>
          <p:cNvSpPr txBox="1">
            <a:spLocks noChangeArrowheads="1"/>
          </p:cNvSpPr>
          <p:nvPr/>
        </p:nvSpPr>
        <p:spPr bwMode="auto">
          <a:xfrm>
            <a:off x="2304255" y="5849937"/>
            <a:ext cx="4284663" cy="922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r>
              <a:rPr lang="fr-FR" altLang="fr-FR" sz="1800" dirty="0">
                <a:latin typeface="Arial" panose="020B0604020202020204" pitchFamily="34" charset="0"/>
              </a:rPr>
              <a:t>Visuel d’une campagne de publicité intitulé </a:t>
            </a:r>
            <a:r>
              <a:rPr lang="fr-FR" altLang="fr-FR" sz="1800" i="1" dirty="0">
                <a:latin typeface="Arial" panose="020B0604020202020204" pitchFamily="34" charset="0"/>
              </a:rPr>
              <a:t>Mirror</a:t>
            </a:r>
            <a:r>
              <a:rPr lang="fr-FR" altLang="fr-FR" sz="1800" dirty="0">
                <a:latin typeface="Arial" panose="020B0604020202020204" pitchFamily="34" charset="0"/>
              </a:rPr>
              <a:t> pour l’association </a:t>
            </a:r>
            <a:r>
              <a:rPr lang="fr-FR" altLang="fr-FR" sz="1800" dirty="0" err="1">
                <a:latin typeface="Arial" panose="020B0604020202020204" pitchFamily="34" charset="0"/>
              </a:rPr>
              <a:t>Anorexia</a:t>
            </a:r>
            <a:r>
              <a:rPr lang="fr-FR" altLang="fr-FR" sz="1800" dirty="0">
                <a:latin typeface="Arial" panose="020B0604020202020204" pitchFamily="34" charset="0"/>
              </a:rPr>
              <a:t> </a:t>
            </a:r>
            <a:r>
              <a:rPr lang="fr-FR" altLang="fr-FR" sz="1800" dirty="0" err="1">
                <a:latin typeface="Arial" panose="020B0604020202020204" pitchFamily="34" charset="0"/>
              </a:rPr>
              <a:t>Bulimia</a:t>
            </a:r>
            <a:r>
              <a:rPr lang="fr-FR" altLang="fr-FR" sz="1800" dirty="0">
                <a:latin typeface="Arial" panose="020B0604020202020204" pitchFamily="34" charset="0"/>
              </a:rPr>
              <a:t> Kontakt8</a:t>
            </a:r>
          </a:p>
        </p:txBody>
      </p:sp>
      <p:sp>
        <p:nvSpPr>
          <p:cNvPr id="13" name="ZoneTexte 12">
            <a:extLst>
              <a:ext uri="{FF2B5EF4-FFF2-40B4-BE49-F238E27FC236}">
                <a16:creationId xmlns:a16="http://schemas.microsoft.com/office/drawing/2014/main" id="{2B7A4EC1-A6D2-42E4-AC30-9C08DB31AC15}"/>
              </a:ext>
            </a:extLst>
          </p:cNvPr>
          <p:cNvSpPr txBox="1">
            <a:spLocks noChangeArrowheads="1"/>
          </p:cNvSpPr>
          <p:nvPr/>
        </p:nvSpPr>
        <p:spPr bwMode="auto">
          <a:xfrm>
            <a:off x="6750844" y="4841875"/>
            <a:ext cx="4589462" cy="738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endParaRPr lang="fr-FR" altLang="fr-FR" sz="600">
              <a:latin typeface="Arial" panose="020B0604020202020204" pitchFamily="34" charset="0"/>
            </a:endParaRPr>
          </a:p>
          <a:p>
            <a:pPr algn="ctr" eaLnBrk="1" hangingPunct="1">
              <a:spcBef>
                <a:spcPct val="0"/>
              </a:spcBef>
              <a:buClrTx/>
              <a:buSzTx/>
              <a:buFontTx/>
              <a:buNone/>
            </a:pPr>
            <a:r>
              <a:rPr lang="fr-FR" altLang="fr-FR" sz="1800">
                <a:latin typeface="Arial" panose="020B0604020202020204" pitchFamily="34" charset="0"/>
              </a:rPr>
              <a:t>Julia Fullerton-Batten, </a:t>
            </a:r>
            <a:r>
              <a:rPr lang="fr-FR" altLang="fr-FR" sz="1800" i="1">
                <a:latin typeface="Arial" panose="020B0604020202020204" pitchFamily="34" charset="0"/>
              </a:rPr>
              <a:t>Changing room</a:t>
            </a:r>
            <a:r>
              <a:rPr lang="fr-FR" altLang="fr-FR" sz="1800">
                <a:latin typeface="Arial" panose="020B0604020202020204" pitchFamily="34" charset="0"/>
              </a:rPr>
              <a:t>, Library Girl, New-York, 2007</a:t>
            </a: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solidFill>
                  <a:srgbClr val="C00000"/>
                </a:solidFill>
              </a:rPr>
              <a:t>Le rapport au corps</a:t>
            </a:r>
          </a:p>
        </p:txBody>
      </p:sp>
      <p:sp>
        <p:nvSpPr>
          <p:cNvPr id="2" name="ZoneTexte 1">
            <a:extLst>
              <a:ext uri="{FF2B5EF4-FFF2-40B4-BE49-F238E27FC236}">
                <a16:creationId xmlns:a16="http://schemas.microsoft.com/office/drawing/2014/main" id="{9456183F-F57D-882D-6B81-1E586282CFA4}"/>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14202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rgbClr val="C00000"/>
                </a:solidFill>
              </a:rPr>
              <a:t>le rapport au corps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98320" y="1955182"/>
            <a:ext cx="9753600" cy="2769989"/>
          </a:xfrm>
          <a:prstGeom prst="rect">
            <a:avLst/>
          </a:prstGeom>
          <a:noFill/>
        </p:spPr>
        <p:txBody>
          <a:bodyPr wrap="square" rtlCol="0">
            <a:spAutoFit/>
          </a:bodyPr>
          <a:lstStyle/>
          <a:p>
            <a:pPr marL="342900" indent="-342900" algn="just">
              <a:buFont typeface="Arial" panose="020B0604020202020204" pitchFamily="34" charset="0"/>
              <a:buChar char="•"/>
            </a:pPr>
            <a:r>
              <a:rPr lang="fr-FR" altLang="fr-FR" sz="2700" dirty="0"/>
              <a:t>Le corps à l’adolescence est souvent l’écran sur lequel se projettent les souffrances et les conflits.</a:t>
            </a:r>
          </a:p>
          <a:p>
            <a:pPr marL="342900" indent="-342900" algn="just">
              <a:buFont typeface="Arial" panose="020B0604020202020204" pitchFamily="34" charset="0"/>
              <a:buChar char="•"/>
            </a:pPr>
            <a:endParaRPr lang="fr-FR" altLang="fr-FR" sz="1200" dirty="0"/>
          </a:p>
          <a:p>
            <a:pPr marL="342900" indent="-342900" algn="just">
              <a:buFont typeface="Arial" panose="020B0604020202020204" pitchFamily="34" charset="0"/>
              <a:buChar char="•"/>
            </a:pPr>
            <a:r>
              <a:rPr lang="fr-FR" altLang="fr-FR" sz="2700" dirty="0"/>
              <a:t>Une façon de faire taire le corps, selon </a:t>
            </a:r>
            <a:r>
              <a:rPr lang="fr-FR" altLang="fr-FR" sz="2700" dirty="0" err="1"/>
              <a:t>A.Birraux</a:t>
            </a:r>
            <a:r>
              <a:rPr lang="fr-FR" altLang="fr-FR" sz="2700" dirty="0"/>
              <a:t> (1994) « </a:t>
            </a:r>
            <a:r>
              <a:rPr lang="fr-FR" altLang="fr-FR" sz="2700" i="1" dirty="0"/>
              <a:t>c’est de ne pas penser, c’est de se dépenser</a:t>
            </a:r>
            <a:r>
              <a:rPr lang="fr-FR" altLang="fr-FR" sz="2700" dirty="0"/>
              <a:t> ». L’exercice physique serait un moyen de faire dériver l’excitation sexuelle de la puberté, et de calmer les angoisses. </a:t>
            </a:r>
          </a:p>
        </p:txBody>
      </p:sp>
      <p:sp>
        <p:nvSpPr>
          <p:cNvPr id="2" name="ZoneTexte 1">
            <a:extLst>
              <a:ext uri="{FF2B5EF4-FFF2-40B4-BE49-F238E27FC236}">
                <a16:creationId xmlns:a16="http://schemas.microsoft.com/office/drawing/2014/main" id="{5F837539-D318-48FA-CCD4-8F90FC5C709C}"/>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404321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26036"/>
            <a:ext cx="9324753" cy="1323439"/>
          </a:xfrm>
          <a:prstGeom prst="rect">
            <a:avLst/>
          </a:prstGeom>
          <a:noFill/>
        </p:spPr>
        <p:txBody>
          <a:bodyPr wrap="square" rtlCol="0">
            <a:spAutoFit/>
          </a:bodyPr>
          <a:lstStyle/>
          <a:p>
            <a:pPr algn="ctr"/>
            <a:r>
              <a:rPr lang="fr-FR" sz="4000" dirty="0">
                <a:solidFill>
                  <a:srgbClr val="C00000"/>
                </a:solidFill>
              </a:rPr>
              <a:t>Les trois corps adolescents et </a:t>
            </a:r>
          </a:p>
          <a:p>
            <a:pPr algn="ctr"/>
            <a:r>
              <a:rPr lang="fr-FR" sz="4000" dirty="0">
                <a:solidFill>
                  <a:srgbClr val="C00000"/>
                </a:solidFill>
              </a:rPr>
              <a:t>les points de fixation</a:t>
            </a:r>
          </a:p>
        </p:txBody>
      </p:sp>
      <p:sp>
        <p:nvSpPr>
          <p:cNvPr id="14" name="Ellipse 13">
            <a:extLst>
              <a:ext uri="{FF2B5EF4-FFF2-40B4-BE49-F238E27FC236}">
                <a16:creationId xmlns:a16="http://schemas.microsoft.com/office/drawing/2014/main" id="{258E2138-A84D-40D4-8A9A-9B379EEC76E4}"/>
              </a:ext>
            </a:extLst>
          </p:cNvPr>
          <p:cNvSpPr/>
          <p:nvPr/>
        </p:nvSpPr>
        <p:spPr>
          <a:xfrm>
            <a:off x="6054407" y="4559126"/>
            <a:ext cx="2859088" cy="1420812"/>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5" name="Ellipse 14">
            <a:extLst>
              <a:ext uri="{FF2B5EF4-FFF2-40B4-BE49-F238E27FC236}">
                <a16:creationId xmlns:a16="http://schemas.microsoft.com/office/drawing/2014/main" id="{ABB60AE0-FDD3-40A2-842A-96B684DFEA83}"/>
              </a:ext>
            </a:extLst>
          </p:cNvPr>
          <p:cNvSpPr/>
          <p:nvPr/>
        </p:nvSpPr>
        <p:spPr>
          <a:xfrm>
            <a:off x="8572182" y="1587326"/>
            <a:ext cx="2573338" cy="136842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6" name="Ellipse 15">
            <a:extLst>
              <a:ext uri="{FF2B5EF4-FFF2-40B4-BE49-F238E27FC236}">
                <a16:creationId xmlns:a16="http://schemas.microsoft.com/office/drawing/2014/main" id="{7D680402-A465-4228-80EF-5C11EB0CAB4F}"/>
              </a:ext>
            </a:extLst>
          </p:cNvPr>
          <p:cNvSpPr/>
          <p:nvPr/>
        </p:nvSpPr>
        <p:spPr>
          <a:xfrm>
            <a:off x="6537007" y="2695401"/>
            <a:ext cx="1800225" cy="1366837"/>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7" name="Ellipse 16">
            <a:extLst>
              <a:ext uri="{FF2B5EF4-FFF2-40B4-BE49-F238E27FC236}">
                <a16:creationId xmlns:a16="http://schemas.microsoft.com/office/drawing/2014/main" id="{F187B7C8-7E3F-4B12-8003-E3672D11D84D}"/>
              </a:ext>
            </a:extLst>
          </p:cNvPr>
          <p:cNvSpPr/>
          <p:nvPr/>
        </p:nvSpPr>
        <p:spPr>
          <a:xfrm>
            <a:off x="3595370" y="1595263"/>
            <a:ext cx="2574925" cy="136842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18" name="Rectangle 4">
            <a:extLst>
              <a:ext uri="{FF2B5EF4-FFF2-40B4-BE49-F238E27FC236}">
                <a16:creationId xmlns:a16="http://schemas.microsoft.com/office/drawing/2014/main" id="{9BD934EB-EDC7-4C0C-81B4-041D48D20561}"/>
              </a:ext>
            </a:extLst>
          </p:cNvPr>
          <p:cNvSpPr>
            <a:spLocks noChangeArrowheads="1"/>
          </p:cNvSpPr>
          <p:nvPr/>
        </p:nvSpPr>
        <p:spPr bwMode="auto">
          <a:xfrm>
            <a:off x="3695382" y="1896888"/>
            <a:ext cx="23749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r>
              <a:rPr lang="fr-FR" altLang="fr-FR" sz="1800" dirty="0">
                <a:solidFill>
                  <a:schemeClr val="accent2">
                    <a:lumMod val="75000"/>
                  </a:schemeClr>
                </a:solidFill>
                <a:latin typeface="Arial" panose="020B0604020202020204" pitchFamily="34" charset="0"/>
              </a:rPr>
              <a:t>« </a:t>
            </a:r>
            <a:r>
              <a:rPr lang="fr-FR" altLang="fr-FR" sz="1800" b="1" dirty="0">
                <a:solidFill>
                  <a:schemeClr val="accent2">
                    <a:lumMod val="75000"/>
                  </a:schemeClr>
                </a:solidFill>
                <a:latin typeface="Arial" panose="020B0604020202020204" pitchFamily="34" charset="0"/>
              </a:rPr>
              <a:t>Le corps mutant</a:t>
            </a:r>
            <a:r>
              <a:rPr lang="fr-FR" altLang="fr-FR" sz="1800" dirty="0">
                <a:solidFill>
                  <a:schemeClr val="accent2">
                    <a:lumMod val="75000"/>
                  </a:schemeClr>
                </a:solidFill>
                <a:latin typeface="Arial" panose="020B0604020202020204" pitchFamily="34" charset="0"/>
              </a:rPr>
              <a:t> »</a:t>
            </a:r>
          </a:p>
          <a:p>
            <a:pPr algn="ctr" eaLnBrk="1" hangingPunct="1">
              <a:spcBef>
                <a:spcPct val="0"/>
              </a:spcBef>
              <a:buClrTx/>
              <a:buSzTx/>
              <a:buFontTx/>
              <a:buNone/>
            </a:pPr>
            <a:r>
              <a:rPr lang="fr-FR" altLang="fr-FR" sz="1400" dirty="0">
                <a:solidFill>
                  <a:schemeClr val="accent2">
                    <a:lumMod val="75000"/>
                  </a:schemeClr>
                </a:solidFill>
                <a:latin typeface="Arial" panose="020B0604020202020204" pitchFamily="34" charset="0"/>
              </a:rPr>
              <a:t>Puberté, changement et normalité</a:t>
            </a:r>
          </a:p>
        </p:txBody>
      </p:sp>
      <p:sp>
        <p:nvSpPr>
          <p:cNvPr id="19" name="Rectangle 5">
            <a:extLst>
              <a:ext uri="{FF2B5EF4-FFF2-40B4-BE49-F238E27FC236}">
                <a16:creationId xmlns:a16="http://schemas.microsoft.com/office/drawing/2014/main" id="{C763D54D-F7EC-43C3-A8AF-ACF921C38853}"/>
              </a:ext>
            </a:extLst>
          </p:cNvPr>
          <p:cNvSpPr>
            <a:spLocks noChangeArrowheads="1"/>
          </p:cNvSpPr>
          <p:nvPr/>
        </p:nvSpPr>
        <p:spPr bwMode="auto">
          <a:xfrm>
            <a:off x="8697595" y="1912763"/>
            <a:ext cx="237648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r>
              <a:rPr lang="fr-FR" altLang="fr-FR" sz="1800" dirty="0">
                <a:solidFill>
                  <a:schemeClr val="accent2">
                    <a:lumMod val="75000"/>
                  </a:schemeClr>
                </a:solidFill>
                <a:latin typeface="Arial" panose="020B0604020202020204" pitchFamily="34" charset="0"/>
              </a:rPr>
              <a:t>« </a:t>
            </a:r>
            <a:r>
              <a:rPr lang="fr-FR" altLang="fr-FR" sz="1800" b="1" dirty="0">
                <a:solidFill>
                  <a:schemeClr val="accent2">
                    <a:lumMod val="75000"/>
                  </a:schemeClr>
                </a:solidFill>
                <a:latin typeface="Arial" panose="020B0604020202020204" pitchFamily="34" charset="0"/>
              </a:rPr>
              <a:t>Le corps sexué</a:t>
            </a:r>
            <a:r>
              <a:rPr lang="fr-FR" altLang="fr-FR" sz="1800" dirty="0">
                <a:solidFill>
                  <a:schemeClr val="accent2">
                    <a:lumMod val="75000"/>
                  </a:schemeClr>
                </a:solidFill>
                <a:latin typeface="Arial" panose="020B0604020202020204" pitchFamily="34" charset="0"/>
              </a:rPr>
              <a:t> »</a:t>
            </a:r>
          </a:p>
          <a:p>
            <a:pPr algn="ctr" eaLnBrk="1" hangingPunct="1">
              <a:spcBef>
                <a:spcPct val="0"/>
              </a:spcBef>
              <a:buClrTx/>
              <a:buSzTx/>
              <a:buFontTx/>
              <a:buNone/>
            </a:pPr>
            <a:r>
              <a:rPr lang="fr-FR" altLang="fr-FR" sz="1400" dirty="0">
                <a:solidFill>
                  <a:schemeClr val="accent2">
                    <a:lumMod val="75000"/>
                  </a:schemeClr>
                </a:solidFill>
                <a:latin typeface="Arial" panose="020B0604020202020204" pitchFamily="34" charset="0"/>
              </a:rPr>
              <a:t>Séduction, sexualité et amour</a:t>
            </a:r>
          </a:p>
        </p:txBody>
      </p:sp>
      <p:sp>
        <p:nvSpPr>
          <p:cNvPr id="20" name="Rectangle 6">
            <a:extLst>
              <a:ext uri="{FF2B5EF4-FFF2-40B4-BE49-F238E27FC236}">
                <a16:creationId xmlns:a16="http://schemas.microsoft.com/office/drawing/2014/main" id="{24B0AB85-0AA3-4E2C-985E-F46CA8672292}"/>
              </a:ext>
            </a:extLst>
          </p:cNvPr>
          <p:cNvSpPr>
            <a:spLocks noChangeArrowheads="1"/>
          </p:cNvSpPr>
          <p:nvPr/>
        </p:nvSpPr>
        <p:spPr bwMode="auto">
          <a:xfrm>
            <a:off x="6109970" y="4827413"/>
            <a:ext cx="28035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r>
              <a:rPr lang="fr-FR" altLang="fr-FR" sz="1800" dirty="0">
                <a:solidFill>
                  <a:schemeClr val="accent2">
                    <a:lumMod val="75000"/>
                  </a:schemeClr>
                </a:solidFill>
                <a:latin typeface="Arial" panose="020B0604020202020204" pitchFamily="34" charset="0"/>
              </a:rPr>
              <a:t>«</a:t>
            </a:r>
            <a:r>
              <a:rPr lang="fr-FR" altLang="fr-FR" sz="1800" b="1" dirty="0">
                <a:solidFill>
                  <a:schemeClr val="accent2">
                    <a:lumMod val="75000"/>
                  </a:schemeClr>
                </a:solidFill>
                <a:latin typeface="Arial" panose="020B0604020202020204" pitchFamily="34" charset="0"/>
              </a:rPr>
              <a:t> Le corps souffrance</a:t>
            </a:r>
            <a:r>
              <a:rPr lang="fr-FR" altLang="fr-FR" sz="1800" dirty="0">
                <a:solidFill>
                  <a:schemeClr val="accent2">
                    <a:lumMod val="75000"/>
                  </a:schemeClr>
                </a:solidFill>
                <a:latin typeface="Arial" panose="020B0604020202020204" pitchFamily="34" charset="0"/>
              </a:rPr>
              <a:t> »</a:t>
            </a:r>
          </a:p>
          <a:p>
            <a:pPr algn="ctr" eaLnBrk="1" hangingPunct="1">
              <a:spcBef>
                <a:spcPct val="0"/>
              </a:spcBef>
              <a:buClrTx/>
              <a:buSzTx/>
              <a:buFontTx/>
              <a:buNone/>
            </a:pPr>
            <a:r>
              <a:rPr lang="fr-FR" altLang="fr-FR" sz="1400" dirty="0">
                <a:solidFill>
                  <a:schemeClr val="accent2">
                    <a:lumMod val="75000"/>
                  </a:schemeClr>
                </a:solidFill>
                <a:latin typeface="Arial" panose="020B0604020202020204" pitchFamily="34" charset="0"/>
              </a:rPr>
              <a:t>Anorexie, boulimie, dépression, scarification, tentative de suicide</a:t>
            </a:r>
          </a:p>
        </p:txBody>
      </p:sp>
      <p:sp>
        <p:nvSpPr>
          <p:cNvPr id="21" name="Rectangle 7">
            <a:extLst>
              <a:ext uri="{FF2B5EF4-FFF2-40B4-BE49-F238E27FC236}">
                <a16:creationId xmlns:a16="http://schemas.microsoft.com/office/drawing/2014/main" id="{D556EB72-F387-4721-A316-B60B1865C314}"/>
              </a:ext>
            </a:extLst>
          </p:cNvPr>
          <p:cNvSpPr>
            <a:spLocks noChangeArrowheads="1"/>
          </p:cNvSpPr>
          <p:nvPr/>
        </p:nvSpPr>
        <p:spPr bwMode="auto">
          <a:xfrm>
            <a:off x="6249670" y="3028776"/>
            <a:ext cx="23764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algn="ctr" eaLnBrk="1" hangingPunct="1">
              <a:spcBef>
                <a:spcPct val="0"/>
              </a:spcBef>
              <a:buClrTx/>
              <a:buSzTx/>
              <a:buFontTx/>
              <a:buNone/>
            </a:pPr>
            <a:r>
              <a:rPr lang="fr-FR" altLang="fr-FR" sz="1800" b="1" dirty="0">
                <a:solidFill>
                  <a:schemeClr val="accent2">
                    <a:lumMod val="75000"/>
                  </a:schemeClr>
                </a:solidFill>
                <a:latin typeface="Arial" panose="020B0604020202020204" pitchFamily="34" charset="0"/>
              </a:rPr>
              <a:t>Les 3 corps adolescents</a:t>
            </a:r>
          </a:p>
        </p:txBody>
      </p:sp>
      <p:cxnSp>
        <p:nvCxnSpPr>
          <p:cNvPr id="22" name="Connecteur droit avec flèche 21">
            <a:extLst>
              <a:ext uri="{FF2B5EF4-FFF2-40B4-BE49-F238E27FC236}">
                <a16:creationId xmlns:a16="http://schemas.microsoft.com/office/drawing/2014/main" id="{F5503F4A-BBB0-4FBB-A6E2-F591CA08AA75}"/>
              </a:ext>
            </a:extLst>
          </p:cNvPr>
          <p:cNvCxnSpPr/>
          <p:nvPr/>
        </p:nvCxnSpPr>
        <p:spPr>
          <a:xfrm flipH="1" flipV="1">
            <a:off x="6070282" y="2712863"/>
            <a:ext cx="466725" cy="3159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Connecteur droit avec flèche 22">
            <a:extLst>
              <a:ext uri="{FF2B5EF4-FFF2-40B4-BE49-F238E27FC236}">
                <a16:creationId xmlns:a16="http://schemas.microsoft.com/office/drawing/2014/main" id="{82EE2887-8F95-4213-B19C-60CB3B9A1B30}"/>
              </a:ext>
            </a:extLst>
          </p:cNvPr>
          <p:cNvCxnSpPr/>
          <p:nvPr/>
        </p:nvCxnSpPr>
        <p:spPr>
          <a:xfrm flipV="1">
            <a:off x="8265795" y="2728738"/>
            <a:ext cx="503237" cy="3000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04944B2C-024C-4EBF-8011-EE412AEF7610}"/>
              </a:ext>
            </a:extLst>
          </p:cNvPr>
          <p:cNvCxnSpPr>
            <a:stCxn id="16" idx="4"/>
          </p:cNvCxnSpPr>
          <p:nvPr/>
        </p:nvCxnSpPr>
        <p:spPr>
          <a:xfrm>
            <a:off x="7437120" y="4062238"/>
            <a:ext cx="0" cy="4254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Flèche courbée vers le bas 18">
            <a:extLst>
              <a:ext uri="{FF2B5EF4-FFF2-40B4-BE49-F238E27FC236}">
                <a16:creationId xmlns:a16="http://schemas.microsoft.com/office/drawing/2014/main" id="{B95CDEC1-CFED-4456-B4F2-5507CC0B6FB0}"/>
              </a:ext>
            </a:extLst>
          </p:cNvPr>
          <p:cNvSpPr/>
          <p:nvPr/>
        </p:nvSpPr>
        <p:spPr>
          <a:xfrm>
            <a:off x="6278245" y="1371426"/>
            <a:ext cx="2347912" cy="79216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endParaRPr>
          </a:p>
        </p:txBody>
      </p:sp>
      <p:sp>
        <p:nvSpPr>
          <p:cNvPr id="26" name="Flèche courbée vers la droite 19">
            <a:extLst>
              <a:ext uri="{FF2B5EF4-FFF2-40B4-BE49-F238E27FC236}">
                <a16:creationId xmlns:a16="http://schemas.microsoft.com/office/drawing/2014/main" id="{292A4ACA-BD03-484E-967B-EA6B97EA200C}"/>
              </a:ext>
            </a:extLst>
          </p:cNvPr>
          <p:cNvSpPr/>
          <p:nvPr/>
        </p:nvSpPr>
        <p:spPr>
          <a:xfrm rot="20365693">
            <a:off x="4654232" y="3268488"/>
            <a:ext cx="935038" cy="228758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endParaRPr>
          </a:p>
        </p:txBody>
      </p:sp>
      <p:sp>
        <p:nvSpPr>
          <p:cNvPr id="27" name="Flèche courbée vers la gauche 20">
            <a:extLst>
              <a:ext uri="{FF2B5EF4-FFF2-40B4-BE49-F238E27FC236}">
                <a16:creationId xmlns:a16="http://schemas.microsoft.com/office/drawing/2014/main" id="{038C5820-2D73-48A6-B671-8BD5778E9B72}"/>
              </a:ext>
            </a:extLst>
          </p:cNvPr>
          <p:cNvSpPr/>
          <p:nvPr/>
        </p:nvSpPr>
        <p:spPr>
          <a:xfrm rot="903392">
            <a:off x="9278620" y="3278013"/>
            <a:ext cx="863600" cy="236537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solidFill>
                <a:schemeClr val="tx1"/>
              </a:solidFill>
            </a:endParaRPr>
          </a:p>
        </p:txBody>
      </p:sp>
      <p:sp>
        <p:nvSpPr>
          <p:cNvPr id="28" name="Rectangle 27">
            <a:extLst>
              <a:ext uri="{FF2B5EF4-FFF2-40B4-BE49-F238E27FC236}">
                <a16:creationId xmlns:a16="http://schemas.microsoft.com/office/drawing/2014/main" id="{835FA3CC-4630-41F2-A9FA-BBF82348E5FD}"/>
              </a:ext>
            </a:extLst>
          </p:cNvPr>
          <p:cNvSpPr/>
          <p:nvPr/>
        </p:nvSpPr>
        <p:spPr>
          <a:xfrm>
            <a:off x="1907591" y="5416491"/>
            <a:ext cx="3597808" cy="584775"/>
          </a:xfrm>
          <a:prstGeom prst="rect">
            <a:avLst/>
          </a:prstGeom>
        </p:spPr>
        <p:txBody>
          <a:bodyPr wrap="square">
            <a:spAutoFit/>
          </a:bodyPr>
          <a:lstStyle/>
          <a:p>
            <a:pPr algn="r">
              <a:defRPr/>
            </a:pPr>
            <a:r>
              <a:rPr lang="fr-FR" sz="1600" u="sng" dirty="0">
                <a:cs typeface="Arial" charset="0"/>
              </a:rPr>
              <a:t>Source</a:t>
            </a:r>
            <a:r>
              <a:rPr lang="fr-FR" sz="1600" b="1" dirty="0">
                <a:cs typeface="Arial" charset="0"/>
              </a:rPr>
              <a:t> : </a:t>
            </a:r>
            <a:r>
              <a:rPr lang="fr-FR" sz="1600" dirty="0" err="1">
                <a:cs typeface="Arial" charset="0"/>
              </a:rPr>
              <a:t>C.Gouttas</a:t>
            </a:r>
            <a:r>
              <a:rPr lang="fr-FR" sz="1600" dirty="0">
                <a:cs typeface="Arial" charset="0"/>
              </a:rPr>
              <a:t>, J.-</a:t>
            </a:r>
            <a:r>
              <a:rPr lang="fr-FR" sz="1600" dirty="0" err="1">
                <a:cs typeface="Arial" charset="0"/>
              </a:rPr>
              <a:t>F.Granier</a:t>
            </a:r>
            <a:r>
              <a:rPr lang="fr-FR" sz="1600" dirty="0">
                <a:cs typeface="Arial" charset="0"/>
              </a:rPr>
              <a:t>, </a:t>
            </a:r>
            <a:r>
              <a:rPr lang="fr-FR" sz="1600" dirty="0" err="1">
                <a:cs typeface="Arial" charset="0"/>
              </a:rPr>
              <a:t>A.Mathé</a:t>
            </a:r>
            <a:r>
              <a:rPr lang="fr-FR" sz="1600" i="1" dirty="0">
                <a:cs typeface="Arial" charset="0"/>
              </a:rPr>
              <a:t>, Les trois corps adolescents, </a:t>
            </a:r>
            <a:r>
              <a:rPr lang="fr-FR" sz="1600" dirty="0">
                <a:cs typeface="Arial" charset="0"/>
              </a:rPr>
              <a:t>2012) </a:t>
            </a:r>
          </a:p>
        </p:txBody>
      </p:sp>
      <p:sp>
        <p:nvSpPr>
          <p:cNvPr id="2" name="ZoneTexte 1">
            <a:extLst>
              <a:ext uri="{FF2B5EF4-FFF2-40B4-BE49-F238E27FC236}">
                <a16:creationId xmlns:a16="http://schemas.microsoft.com/office/drawing/2014/main" id="{3619A40B-A127-532F-0C07-34CB7F55CF75}"/>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7131964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chemeClr val="accent2">
                    <a:lumMod val="75000"/>
                  </a:schemeClr>
                </a:solidFill>
              </a:rPr>
              <a:t>un désir d’indépendance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43221"/>
            <a:ext cx="9875520" cy="1692771"/>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b="1" dirty="0">
                <a:solidFill>
                  <a:schemeClr val="accent2">
                    <a:lumMod val="75000"/>
                  </a:schemeClr>
                </a:solidFill>
              </a:rPr>
              <a:t>Souhait d’autonomie et désir d’indépendance </a:t>
            </a:r>
            <a:r>
              <a:rPr lang="fr-FR" altLang="fr-FR" sz="2600" dirty="0"/>
              <a:t>: « </a:t>
            </a:r>
            <a:r>
              <a:rPr lang="fr-FR" altLang="fr-FR" sz="2600" i="1" dirty="0"/>
              <a:t>Je veux être libre, je ne veux dépendre de personne… » leitmotiv commun à la plupart des adolescents</a:t>
            </a:r>
            <a:r>
              <a:rPr lang="fr-FR" altLang="fr-FR" sz="2600" dirty="0"/>
              <a:t> (…) </a:t>
            </a:r>
            <a:r>
              <a:rPr lang="fr-FR" altLang="fr-FR" sz="2600" i="1" dirty="0"/>
              <a:t>Plus le « doute narcissique » est important, plus le besoin d’affirmer son indépendance est forte </a:t>
            </a:r>
            <a:r>
              <a:rPr lang="fr-FR" altLang="fr-FR" sz="2600" dirty="0"/>
              <a:t>» (</a:t>
            </a:r>
            <a:r>
              <a:rPr lang="fr-FR" altLang="fr-FR" sz="2600" dirty="0" err="1"/>
              <a:t>D.Marcelli</a:t>
            </a:r>
            <a:r>
              <a:rPr lang="fr-FR" altLang="fr-FR" sz="2600" dirty="0"/>
              <a:t>, 1994).</a:t>
            </a:r>
          </a:p>
        </p:txBody>
      </p:sp>
      <p:pic>
        <p:nvPicPr>
          <p:cNvPr id="10" name="Picture 4">
            <a:extLst>
              <a:ext uri="{FF2B5EF4-FFF2-40B4-BE49-F238E27FC236}">
                <a16:creationId xmlns:a16="http://schemas.microsoft.com/office/drawing/2014/main" id="{2E39E264-163C-4C25-A7F6-CD7064E6B0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7622" y="3345229"/>
            <a:ext cx="3358572" cy="1346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a:extLst>
              <a:ext uri="{FF2B5EF4-FFF2-40B4-BE49-F238E27FC236}">
                <a16:creationId xmlns:a16="http://schemas.microsoft.com/office/drawing/2014/main" id="{016647DB-6E1B-445B-8BCD-B3AE1EFE40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3427" y="4687378"/>
            <a:ext cx="3358573" cy="1343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741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r>
              <a:rPr lang="fr-FR" sz="4600" dirty="0">
                <a:solidFill>
                  <a:schemeClr val="accent2">
                    <a:lumMod val="75000"/>
                  </a:schemeClr>
                </a:solidFill>
              </a:rPr>
              <a:t>mais aussi un besoin de limites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795621"/>
            <a:ext cx="9763760" cy="3724096"/>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700" dirty="0"/>
              <a:t>Mais l’adolescent a aussi </a:t>
            </a:r>
            <a:r>
              <a:rPr lang="fr-FR" altLang="fr-FR" sz="2700" b="1" dirty="0">
                <a:solidFill>
                  <a:schemeClr val="accent1">
                    <a:lumMod val="75000"/>
                  </a:schemeClr>
                </a:solidFill>
              </a:rPr>
              <a:t>besoin d’autorité </a:t>
            </a:r>
            <a:r>
              <a:rPr lang="fr-FR" altLang="fr-FR" sz="2700" dirty="0"/>
              <a:t>: l’absence d’ordre, de repères, de cadre peut le conduire vers l’anxiété, voire l’angoisse. L’adolescent s’épanouit dans un cadre structuré, organisé, où l'ordre le réconforte.</a:t>
            </a:r>
          </a:p>
          <a:p>
            <a:pPr marL="457200" indent="-457200" algn="just">
              <a:buFont typeface="Arial" panose="020B0604020202020204" pitchFamily="34" charset="0"/>
              <a:buChar char="•"/>
              <a:defRPr/>
            </a:pPr>
            <a:endParaRPr lang="fr-FR" altLang="fr-FR" sz="1000" dirty="0"/>
          </a:p>
          <a:p>
            <a:pPr marL="457200" indent="-457200" algn="just">
              <a:buFont typeface="Arial" panose="020B0604020202020204" pitchFamily="34" charset="0"/>
              <a:buChar char="•"/>
              <a:defRPr/>
            </a:pPr>
            <a:r>
              <a:rPr lang="fr-FR" altLang="fr-FR" sz="2700" dirty="0"/>
              <a:t>« </a:t>
            </a:r>
            <a:r>
              <a:rPr lang="fr-FR" altLang="fr-FR" sz="2700" i="1" dirty="0"/>
              <a:t>Les limites sont structurantes et contenantes</a:t>
            </a:r>
            <a:r>
              <a:rPr lang="fr-FR" altLang="fr-FR" sz="2700" dirty="0"/>
              <a:t> » (</a:t>
            </a:r>
            <a:r>
              <a:rPr lang="fr-FR" altLang="fr-FR" sz="2700" dirty="0" err="1"/>
              <a:t>C.Cannard</a:t>
            </a:r>
            <a:r>
              <a:rPr lang="fr-FR" altLang="fr-FR" sz="2700" dirty="0"/>
              <a:t>, 2015) </a:t>
            </a:r>
            <a:r>
              <a:rPr lang="fr-FR" altLang="fr-FR" sz="2700" dirty="0">
                <a:solidFill>
                  <a:srgbClr val="C00000"/>
                </a:solidFill>
                <a:sym typeface="Wingdings" panose="05000000000000000000" pitchFamily="2" charset="2"/>
              </a:rPr>
              <a:t> importance des </a:t>
            </a:r>
            <a:r>
              <a:rPr lang="fr-FR" altLang="fr-FR" sz="2700" u="sng" dirty="0">
                <a:solidFill>
                  <a:srgbClr val="C00000"/>
                </a:solidFill>
                <a:sym typeface="Wingdings" panose="05000000000000000000" pitchFamily="2" charset="2"/>
              </a:rPr>
              <a:t>REGLES</a:t>
            </a:r>
            <a:r>
              <a:rPr lang="fr-FR" altLang="fr-FR" sz="2700" dirty="0">
                <a:sym typeface="Wingdings" panose="05000000000000000000" pitchFamily="2" charset="2"/>
              </a:rPr>
              <a:t>. </a:t>
            </a:r>
            <a:endParaRPr lang="fr-FR" altLang="fr-FR" sz="2700" dirty="0"/>
          </a:p>
          <a:p>
            <a:pPr>
              <a:defRPr/>
            </a:pPr>
            <a:endParaRPr lang="fr-FR" altLang="fr-FR" sz="1000" dirty="0"/>
          </a:p>
          <a:p>
            <a:pPr marL="447675" indent="-447675" algn="just">
              <a:buFont typeface="Wingdings" panose="05000000000000000000" pitchFamily="2" charset="2"/>
              <a:buChar char="à"/>
              <a:defRPr/>
            </a:pPr>
            <a:r>
              <a:rPr lang="fr-FR" altLang="fr-FR" sz="2700" dirty="0"/>
              <a:t>D’où un principe : </a:t>
            </a:r>
            <a:r>
              <a:rPr lang="fr-FR" altLang="fr-FR" sz="2700" dirty="0">
                <a:solidFill>
                  <a:schemeClr val="accent2">
                    <a:lumMod val="75000"/>
                  </a:schemeClr>
                </a:solidFill>
              </a:rPr>
              <a:t>« </a:t>
            </a:r>
            <a:r>
              <a:rPr lang="fr-FR" altLang="fr-FR" sz="2700" b="1" i="1" dirty="0">
                <a:solidFill>
                  <a:schemeClr val="accent2">
                    <a:lumMod val="75000"/>
                  </a:schemeClr>
                </a:solidFill>
              </a:rPr>
              <a:t>être à bonne distance</a:t>
            </a:r>
            <a:r>
              <a:rPr lang="fr-FR" altLang="fr-FR" sz="2700" dirty="0">
                <a:solidFill>
                  <a:schemeClr val="accent2">
                    <a:lumMod val="75000"/>
                  </a:schemeClr>
                </a:solidFill>
              </a:rPr>
              <a:t> » </a:t>
            </a:r>
            <a:r>
              <a:rPr lang="fr-FR" altLang="fr-FR" sz="2700" dirty="0"/>
              <a:t>(voir diapos 69 &amp; 70). </a:t>
            </a:r>
          </a:p>
        </p:txBody>
      </p:sp>
      <p:sp>
        <p:nvSpPr>
          <p:cNvPr id="2" name="ZoneTexte 1">
            <a:extLst>
              <a:ext uri="{FF2B5EF4-FFF2-40B4-BE49-F238E27FC236}">
                <a16:creationId xmlns:a16="http://schemas.microsoft.com/office/drawing/2014/main" id="{8C71015F-D18E-BE3F-57EA-C6393EAB016B}"/>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316183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chemeClr val="accent2">
                    <a:lumMod val="75000"/>
                  </a:schemeClr>
                </a:solidFill>
              </a:rPr>
              <a:t>la période des </a:t>
            </a:r>
            <a:r>
              <a:rPr lang="fr-FR" sz="4600" dirty="0">
                <a:solidFill>
                  <a:srgbClr val="C00000"/>
                </a:solidFill>
              </a:rPr>
              <a:t>émotions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423691" y="1744820"/>
            <a:ext cx="6300153" cy="4308872"/>
          </a:xfrm>
          <a:prstGeom prst="rect">
            <a:avLst/>
          </a:prstGeom>
          <a:noFill/>
        </p:spPr>
        <p:txBody>
          <a:bodyPr wrap="square" rtlCol="0">
            <a:spAutoFit/>
          </a:bodyPr>
          <a:lstStyle/>
          <a:p>
            <a:pPr marL="800100" lvl="1" indent="-342900" algn="just">
              <a:buFont typeface="Arial" panose="020B0604020202020204" pitchFamily="34" charset="0"/>
              <a:buChar char="•"/>
            </a:pPr>
            <a:r>
              <a:rPr lang="fr-FR" altLang="fr-FR" sz="2400" dirty="0"/>
              <a:t>« </a:t>
            </a:r>
            <a:r>
              <a:rPr lang="fr-FR" altLang="fr-FR" sz="2400" i="1" dirty="0"/>
              <a:t>L’adolescence est la période où les émotions se manifestent facilement, fréquemment, et parfois même bruyamment </a:t>
            </a:r>
            <a:r>
              <a:rPr lang="fr-FR" altLang="fr-FR" sz="2400" dirty="0"/>
              <a:t>» : colère, joie, honte, dégout, tristesse…</a:t>
            </a:r>
          </a:p>
          <a:p>
            <a:pPr marL="628650" lvl="1" indent="-171450" algn="just">
              <a:buFont typeface="Arial" panose="020B0604020202020204" pitchFamily="34" charset="0"/>
              <a:buChar char="•"/>
            </a:pPr>
            <a:endParaRPr lang="fr-FR" altLang="fr-FR" sz="1000" dirty="0"/>
          </a:p>
          <a:p>
            <a:pPr marL="800100" lvl="1" indent="-342900" algn="just">
              <a:buFont typeface="Arial" panose="020B0604020202020204" pitchFamily="34" charset="0"/>
              <a:buChar char="•"/>
            </a:pPr>
            <a:r>
              <a:rPr lang="fr-FR" altLang="fr-FR" sz="2400" dirty="0"/>
              <a:t>« </a:t>
            </a:r>
            <a:r>
              <a:rPr lang="fr-FR" altLang="fr-FR" sz="2400" i="1" dirty="0"/>
              <a:t>Ce qui est sans doute le plus caractéristique de l’adolescence est la rapidité de l’apparition et de l’arrêt d’une émotion ainsi que la rapidité de la substitution d’une émotion à une autre</a:t>
            </a:r>
            <a:r>
              <a:rPr lang="fr-FR" altLang="fr-FR" sz="2400" dirty="0"/>
              <a:t> » (Braconnier, Marcelli, 1988).</a:t>
            </a:r>
          </a:p>
        </p:txBody>
      </p:sp>
      <p:pic>
        <p:nvPicPr>
          <p:cNvPr id="9" name="Picture 2" descr="https://mamaborg.files.wordpress.com/2014/01/adolescent-brain-for-web.jpg">
            <a:extLst>
              <a:ext uri="{FF2B5EF4-FFF2-40B4-BE49-F238E27FC236}">
                <a16:creationId xmlns:a16="http://schemas.microsoft.com/office/drawing/2014/main" id="{5DFB3D97-CE36-44E9-A341-C19BCB7E18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0102" y="1795620"/>
            <a:ext cx="5193561" cy="3893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FD3BE343-F90A-AD3A-BF82-816AD2D7CE81}"/>
              </a:ext>
            </a:extLst>
          </p:cNvPr>
          <p:cNvSpPr txBox="1"/>
          <p:nvPr/>
        </p:nvSpPr>
        <p:spPr>
          <a:xfrm>
            <a:off x="73798"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01552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chemeClr val="accent2">
                    <a:lumMod val="75000"/>
                  </a:schemeClr>
                </a:solidFill>
              </a:rPr>
              <a:t>la période des </a:t>
            </a:r>
            <a:r>
              <a:rPr lang="fr-FR" sz="4600" dirty="0">
                <a:solidFill>
                  <a:srgbClr val="C00000"/>
                </a:solidFill>
              </a:rPr>
              <a:t>émotions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60006" y="1663540"/>
            <a:ext cx="6300153" cy="4462760"/>
          </a:xfrm>
          <a:prstGeom prst="rect">
            <a:avLst/>
          </a:prstGeom>
          <a:noFill/>
        </p:spPr>
        <p:txBody>
          <a:bodyPr wrap="square" rtlCol="0">
            <a:spAutoFit/>
          </a:bodyPr>
          <a:lstStyle/>
          <a:p>
            <a:pPr lvl="1" indent="-457200" algn="just">
              <a:buFont typeface="Arial" panose="020B0604020202020204" pitchFamily="34" charset="0"/>
              <a:buChar char="•"/>
              <a:defRPr/>
            </a:pPr>
            <a:r>
              <a:rPr lang="fr-FR" altLang="fr-FR" sz="2400" b="1" dirty="0">
                <a:solidFill>
                  <a:schemeClr val="accent2">
                    <a:lumMod val="75000"/>
                  </a:schemeClr>
                </a:solidFill>
              </a:rPr>
              <a:t>Impulsivité et fluctuation de l’état affectif </a:t>
            </a:r>
            <a:r>
              <a:rPr lang="fr-FR" altLang="fr-FR" sz="2400" dirty="0"/>
              <a:t>(sautes d’humeur) : </a:t>
            </a:r>
            <a:r>
              <a:rPr lang="fr-FR" sz="2400" i="1" dirty="0"/>
              <a:t>« Il nous faut mieux comprendre l’adolescence : </a:t>
            </a:r>
            <a:r>
              <a:rPr lang="fr-FR" sz="2400" b="1" i="1" dirty="0"/>
              <a:t>la puissance est là, mais pas le contrôle </a:t>
            </a:r>
            <a:r>
              <a:rPr lang="fr-FR" sz="2400" i="1" dirty="0"/>
              <a:t>» (Comprendre le cerveau, OCDE, 2007). </a:t>
            </a:r>
          </a:p>
          <a:p>
            <a:pPr lvl="1" indent="-457200" algn="just">
              <a:buFont typeface="Arial" panose="020B0604020202020204" pitchFamily="34" charset="0"/>
              <a:buChar char="•"/>
              <a:defRPr/>
            </a:pPr>
            <a:endParaRPr lang="fr-FR" sz="400" dirty="0"/>
          </a:p>
          <a:p>
            <a:pPr lvl="1" indent="-457200" algn="just">
              <a:buFont typeface="Arial" panose="020B0604020202020204" pitchFamily="34" charset="0"/>
              <a:buChar char="•"/>
              <a:defRPr/>
            </a:pPr>
            <a:r>
              <a:rPr lang="fr-FR" altLang="fr-FR" sz="2000" dirty="0"/>
              <a:t>Les débordements émotionnels s’expliqueraient par la grande quantité d’hormones présentes dans le cerveau, mais aussi par la maturation du cerveau : les zones qui traitent les émotions (système limbique) sont matures avant celles qui interviennent dans le contrôle (cortex préfrontal) : « </a:t>
            </a:r>
            <a:r>
              <a:rPr lang="fr-FR" altLang="fr-FR" sz="2000" b="1" i="1" dirty="0"/>
              <a:t>L’immaturité du cortex préfrontal des adolescents joue un rôle crucial dans l’instabilité de leurs comportements</a:t>
            </a:r>
            <a:r>
              <a:rPr lang="fr-FR" altLang="fr-FR" sz="2000" dirty="0"/>
              <a:t> » (</a:t>
            </a:r>
            <a:r>
              <a:rPr lang="fr-FR" altLang="fr-FR" sz="2000" i="1" dirty="0"/>
              <a:t>ibid</a:t>
            </a:r>
            <a:r>
              <a:rPr lang="fr-FR" altLang="fr-FR" sz="2000" dirty="0"/>
              <a:t>.). </a:t>
            </a:r>
          </a:p>
        </p:txBody>
      </p:sp>
      <p:pic>
        <p:nvPicPr>
          <p:cNvPr id="10" name="Picture 2" descr="http://www.scienceshumaines.com/pics/maj/SH/ns_14/ns14-p18_891.jpg">
            <a:extLst>
              <a:ext uri="{FF2B5EF4-FFF2-40B4-BE49-F238E27FC236}">
                <a16:creationId xmlns:a16="http://schemas.microsoft.com/office/drawing/2014/main" id="{C7685EC5-98BB-4587-A97D-83FC5D40E2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5100" y="1744820"/>
            <a:ext cx="5421261" cy="400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44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6" presetClass="entr" presetSubtype="21"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barn(inVertical)">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Les implications psychoaffectives : </a:t>
            </a:r>
          </a:p>
          <a:p>
            <a:pPr algn="ctr"/>
            <a:r>
              <a:rPr lang="fr-FR" sz="4600" dirty="0">
                <a:solidFill>
                  <a:schemeClr val="accent2">
                    <a:lumMod val="75000"/>
                  </a:schemeClr>
                </a:solidFill>
              </a:rPr>
              <a:t>une fluctuation des intérêts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43221"/>
            <a:ext cx="9875520" cy="2092881"/>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L’adolescent</a:t>
            </a:r>
            <a:r>
              <a:rPr lang="fr-FR" altLang="fr-FR" sz="2600" b="1" dirty="0">
                <a:solidFill>
                  <a:schemeClr val="accent1">
                    <a:lumMod val="75000"/>
                  </a:schemeClr>
                </a:solidFill>
              </a:rPr>
              <a:t> </a:t>
            </a:r>
            <a:r>
              <a:rPr lang="fr-FR" altLang="fr-FR" sz="2600" dirty="0"/>
              <a:t>change souvent de sujets d’intérêt, d’occupations, de relations amicales, amoureuses… </a:t>
            </a:r>
          </a:p>
          <a:p>
            <a:pPr marL="457200" indent="-457200" algn="just">
              <a:buFont typeface="Arial" panose="020B0604020202020204" pitchFamily="34" charset="0"/>
              <a:buChar char="•"/>
              <a:defRPr/>
            </a:pPr>
            <a:r>
              <a:rPr lang="fr-FR" altLang="fr-FR" sz="2600" dirty="0">
                <a:sym typeface="Wingdings" panose="05000000000000000000" pitchFamily="2" charset="2"/>
              </a:rPr>
              <a:t>L’adolescence (« les jeunes ») a souvent fait peur aux pouvoirs en place ; on dénonce parfois ses « </a:t>
            </a:r>
            <a:r>
              <a:rPr lang="fr-FR" altLang="fr-FR" sz="2600" i="1" dirty="0">
                <a:sym typeface="Wingdings" panose="05000000000000000000" pitchFamily="2" charset="2"/>
              </a:rPr>
              <a:t>tendances antisociales</a:t>
            </a:r>
            <a:r>
              <a:rPr lang="fr-FR" altLang="fr-FR" sz="2600" dirty="0">
                <a:sym typeface="Wingdings" panose="05000000000000000000" pitchFamily="2" charset="2"/>
              </a:rPr>
              <a:t> » (</a:t>
            </a:r>
            <a:r>
              <a:rPr lang="fr-FR" altLang="fr-FR" sz="2600" dirty="0" err="1">
                <a:sym typeface="Wingdings" panose="05000000000000000000" pitchFamily="2" charset="2"/>
              </a:rPr>
              <a:t>P.Huerre</a:t>
            </a:r>
            <a:r>
              <a:rPr lang="fr-FR" altLang="fr-FR" sz="2600" dirty="0">
                <a:sym typeface="Wingdings" panose="05000000000000000000" pitchFamily="2" charset="2"/>
              </a:rPr>
              <a:t>, 2001). </a:t>
            </a:r>
            <a:endParaRPr lang="fr-FR" altLang="fr-FR" sz="2600" dirty="0"/>
          </a:p>
        </p:txBody>
      </p:sp>
      <p:pic>
        <p:nvPicPr>
          <p:cNvPr id="9" name="Picture 5" descr="http://www.projetleshalles.fr/wp-content/uploads/2010/04/SDC18929.jpg">
            <a:extLst>
              <a:ext uri="{FF2B5EF4-FFF2-40B4-BE49-F238E27FC236}">
                <a16:creationId xmlns:a16="http://schemas.microsoft.com/office/drawing/2014/main" id="{4F521C8C-4C50-40BE-B399-3EC0BEFB36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9040" y="3411520"/>
            <a:ext cx="3471703" cy="2604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6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La sexualité</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19470"/>
            <a:ext cx="9875520" cy="4678204"/>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sym typeface="Wingdings" panose="05000000000000000000" pitchFamily="2" charset="2"/>
              </a:rPr>
              <a:t>Puberté : changements physiques du corps sexué permettant d’</a:t>
            </a:r>
            <a:r>
              <a:rPr lang="fr-FR" altLang="fr-FR" sz="2600" b="1" dirty="0">
                <a:solidFill>
                  <a:schemeClr val="accent1">
                    <a:lumMod val="75000"/>
                  </a:schemeClr>
                </a:solidFill>
                <a:sym typeface="Wingdings" panose="05000000000000000000" pitchFamily="2" charset="2"/>
              </a:rPr>
              <a:t>accéder à la sexualité génitale adulte </a:t>
            </a:r>
            <a:r>
              <a:rPr lang="fr-FR" altLang="fr-FR" sz="2600" dirty="0">
                <a:sym typeface="Wingdings" panose="05000000000000000000" pitchFamily="2" charset="2"/>
              </a:rPr>
              <a:t>(1ères règles chez les filles et 1ères éjaculations chez les garçons).</a:t>
            </a:r>
          </a:p>
          <a:p>
            <a:pPr marL="457200" indent="-457200" algn="just">
              <a:buFont typeface="Arial" panose="020B0604020202020204" pitchFamily="34" charset="0"/>
              <a:buChar char="•"/>
              <a:defRPr/>
            </a:pPr>
            <a:endParaRPr lang="fr-FR" altLang="fr-FR" sz="600" dirty="0">
              <a:sym typeface="Wingdings" panose="05000000000000000000" pitchFamily="2" charset="2"/>
            </a:endParaRPr>
          </a:p>
          <a:p>
            <a:pPr marL="457200" indent="-457200" algn="just">
              <a:buFont typeface="Arial" panose="020B0604020202020204" pitchFamily="34" charset="0"/>
              <a:buChar char="•"/>
              <a:defRPr/>
            </a:pPr>
            <a:r>
              <a:rPr lang="fr-FR" altLang="fr-FR" sz="2600" dirty="0">
                <a:sym typeface="Wingdings" panose="05000000000000000000" pitchFamily="2" charset="2"/>
              </a:rPr>
              <a:t>Poussée libidinale : Anna Freud parle de « </a:t>
            </a:r>
            <a:r>
              <a:rPr lang="fr-FR" altLang="fr-FR" sz="2600" i="1" dirty="0">
                <a:sym typeface="Wingdings" panose="05000000000000000000" pitchFamily="2" charset="2"/>
              </a:rPr>
              <a:t>Ça relativement puissant qui s’oppose à un Moi relativement faible</a:t>
            </a:r>
            <a:r>
              <a:rPr lang="fr-FR" altLang="fr-FR" sz="2600" dirty="0">
                <a:sym typeface="Wingdings" panose="05000000000000000000" pitchFamily="2" charset="2"/>
              </a:rPr>
              <a:t> » (Le Moi et les mécanismes de défense, PUF, Paris, 1936). </a:t>
            </a:r>
          </a:p>
          <a:p>
            <a:pPr marL="457200" indent="-457200" algn="just">
              <a:buFont typeface="Arial" panose="020B0604020202020204" pitchFamily="34" charset="0"/>
              <a:buChar char="•"/>
              <a:defRPr/>
            </a:pPr>
            <a:endParaRPr lang="fr-FR" altLang="fr-FR" sz="600" dirty="0">
              <a:sym typeface="Wingdings" panose="05000000000000000000" pitchFamily="2" charset="2"/>
            </a:endParaRPr>
          </a:p>
          <a:p>
            <a:pPr marL="457200" indent="-457200" algn="just">
              <a:buFont typeface="Arial" panose="020B0604020202020204" pitchFamily="34" charset="0"/>
              <a:buChar char="•"/>
              <a:defRPr/>
            </a:pPr>
            <a:r>
              <a:rPr lang="fr-FR" altLang="fr-FR" sz="2600" dirty="0">
                <a:sym typeface="Wingdings" panose="05000000000000000000" pitchFamily="2" charset="2"/>
              </a:rPr>
              <a:t>Selon Freud, l’adolescence consiste en la mise en place de l’organisation sexuelle mature. Si le complexe d’Œdipe n’a pas été résolu, il reprend avec une plus grande intensité : l’adolescent se retrouve en plein conflit œdipien qui est générateur d’angoisse et le poussera à quitter sa famille pour y échapper.</a:t>
            </a:r>
          </a:p>
        </p:txBody>
      </p:sp>
    </p:spTree>
    <p:extLst>
      <p:ext uri="{BB962C8B-B14F-4D97-AF65-F5344CB8AC3E}">
        <p14:creationId xmlns:p14="http://schemas.microsoft.com/office/powerpoint/2010/main" val="2199451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La sexualité</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67515"/>
            <a:ext cx="5039360" cy="3600986"/>
          </a:xfrm>
          <a:prstGeom prst="rect">
            <a:avLst/>
          </a:prstGeom>
          <a:noFill/>
        </p:spPr>
        <p:txBody>
          <a:bodyPr wrap="square" rtlCol="0">
            <a:spAutoFit/>
          </a:bodyPr>
          <a:lstStyle/>
          <a:p>
            <a:pPr marL="457200" indent="-457200" algn="just">
              <a:buFont typeface="Arial" panose="020B0604020202020204" pitchFamily="34" charset="0"/>
              <a:buChar char="•"/>
            </a:pPr>
            <a:r>
              <a:rPr lang="fr-FR" altLang="fr-FR" sz="2400" b="1" dirty="0">
                <a:sym typeface="Wingdings" panose="05000000000000000000" pitchFamily="2" charset="2"/>
              </a:rPr>
              <a:t>1</a:t>
            </a:r>
            <a:r>
              <a:rPr lang="fr-FR" altLang="fr-FR" sz="2400" b="1" dirty="0"/>
              <a:t>7.6 pour les garçons, 17,8 pour les filles </a:t>
            </a:r>
            <a:r>
              <a:rPr lang="fr-FR" altLang="fr-FR" sz="2400" dirty="0"/>
              <a:t>= âge « médian » du premier rapport sexuel chez les jeunes français </a:t>
            </a:r>
            <a:r>
              <a:rPr lang="fr-FR" altLang="fr-FR" sz="2000" dirty="0"/>
              <a:t>(baisse importante de </a:t>
            </a:r>
            <a:r>
              <a:rPr lang="fr-FR" sz="2000" dirty="0"/>
              <a:t>l'âge d'entrée dans la sexualité entre les années 1960 et 2000, mais légère remontée depuis la fin des années 2010)</a:t>
            </a:r>
            <a:endParaRPr lang="fr-FR" altLang="fr-FR" sz="2000" dirty="0"/>
          </a:p>
          <a:p>
            <a:pPr marL="447675" algn="just"/>
            <a:r>
              <a:rPr lang="fr-FR" altLang="fr-FR" sz="2000" u="sng" dirty="0"/>
              <a:t>Source</a:t>
            </a:r>
            <a:r>
              <a:rPr lang="fr-FR" altLang="fr-FR" sz="2000" dirty="0"/>
              <a:t> : Envie, </a:t>
            </a:r>
            <a:r>
              <a:rPr lang="fr-FR" altLang="fr-FR" sz="2000" dirty="0" err="1"/>
              <a:t>Ined</a:t>
            </a:r>
            <a:r>
              <a:rPr lang="fr-FR" altLang="fr-FR" sz="2000" dirty="0"/>
              <a:t>, 2023. </a:t>
            </a:r>
            <a:r>
              <a:rPr lang="fr-FR" altLang="fr-FR" sz="1600" dirty="0">
                <a:hlinkClick r:id="rId5"/>
              </a:rPr>
              <a:t>https://www.ined.fr/fr/tout-savoir-population/focus-sur/age-au-premier-rapport-sexuel</a:t>
            </a:r>
            <a:endParaRPr lang="fr-FR" altLang="fr-FR" sz="1600" dirty="0"/>
          </a:p>
          <a:p>
            <a:pPr marL="447675" algn="just"/>
            <a:endParaRPr lang="fr-FR" altLang="fr-FR" sz="2000" dirty="0"/>
          </a:p>
        </p:txBody>
      </p:sp>
      <p:pic>
        <p:nvPicPr>
          <p:cNvPr id="9" name="Image 8">
            <a:extLst>
              <a:ext uri="{FF2B5EF4-FFF2-40B4-BE49-F238E27FC236}">
                <a16:creationId xmlns:a16="http://schemas.microsoft.com/office/drawing/2014/main" id="{68577795-67BF-43C6-8445-EF610A0897D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08800" y="775948"/>
            <a:ext cx="5323841" cy="3939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9FEF6E6B-D7C2-4C5C-A55C-00790F6D0A81}"/>
              </a:ext>
            </a:extLst>
          </p:cNvPr>
          <p:cNvSpPr txBox="1"/>
          <p:nvPr/>
        </p:nvSpPr>
        <p:spPr>
          <a:xfrm>
            <a:off x="1757680" y="4765993"/>
            <a:ext cx="9519920" cy="1200329"/>
          </a:xfrm>
          <a:prstGeom prst="rect">
            <a:avLst/>
          </a:prstGeom>
          <a:noFill/>
        </p:spPr>
        <p:txBody>
          <a:bodyPr wrap="square" rtlCol="0">
            <a:spAutoFit/>
          </a:bodyPr>
          <a:lstStyle/>
          <a:p>
            <a:pPr marL="285750" indent="-285750" algn="just">
              <a:buFont typeface="Arial" panose="020B0604020202020204" pitchFamily="34" charset="0"/>
              <a:buChar char="•"/>
            </a:pPr>
            <a:r>
              <a:rPr lang="fr-FR" sz="2400" dirty="0">
                <a:sym typeface="Wingdings" pitchFamily="2" charset="2"/>
              </a:rPr>
              <a:t>Il y a généralement un décalage entre la maturité sexuelle et la maturité affective (hétérochronie) qui met l’adolescent dans un état de déséquilibre et d’insatisfaction.</a:t>
            </a:r>
            <a:endParaRPr lang="fr-FR" dirty="0"/>
          </a:p>
        </p:txBody>
      </p:sp>
    </p:spTree>
    <p:extLst>
      <p:ext uri="{BB962C8B-B14F-4D97-AF65-F5344CB8AC3E}">
        <p14:creationId xmlns:p14="http://schemas.microsoft.com/office/powerpoint/2010/main" val="422583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1" presetClass="entr" presetSubtype="0" fill="hold" nodeType="with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Le développement cognitif</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62469"/>
            <a:ext cx="9875520" cy="4493538"/>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800" dirty="0">
                <a:sym typeface="Wingdings" panose="05000000000000000000" pitchFamily="2" charset="2"/>
              </a:rPr>
              <a:t>Période où l’adolescent accède à la </a:t>
            </a:r>
            <a:r>
              <a:rPr lang="fr-FR" altLang="fr-FR" sz="2800" b="1" dirty="0">
                <a:solidFill>
                  <a:schemeClr val="accent1">
                    <a:lumMod val="75000"/>
                  </a:schemeClr>
                </a:solidFill>
                <a:sym typeface="Wingdings" panose="05000000000000000000" pitchFamily="2" charset="2"/>
              </a:rPr>
              <a:t>pensée opératoire formelle</a:t>
            </a:r>
            <a:r>
              <a:rPr lang="fr-FR" altLang="fr-FR" sz="2800" b="1" dirty="0">
                <a:sym typeface="Wingdings" panose="05000000000000000000" pitchFamily="2" charset="2"/>
              </a:rPr>
              <a:t> </a:t>
            </a:r>
            <a:r>
              <a:rPr lang="fr-FR" altLang="fr-FR" sz="2800" dirty="0">
                <a:sym typeface="Wingdings" panose="05000000000000000000" pitchFamily="2" charset="2"/>
              </a:rPr>
              <a:t>et à l’</a:t>
            </a:r>
            <a:r>
              <a:rPr lang="fr-FR" altLang="fr-FR" sz="2800" b="1" dirty="0">
                <a:solidFill>
                  <a:schemeClr val="accent1">
                    <a:lumMod val="75000"/>
                  </a:schemeClr>
                </a:solidFill>
                <a:sym typeface="Wingdings" panose="05000000000000000000" pitchFamily="2" charset="2"/>
              </a:rPr>
              <a:t>hypothético-</a:t>
            </a:r>
            <a:r>
              <a:rPr lang="fr-FR" altLang="fr-FR" sz="2800" b="1" dirty="0" err="1">
                <a:solidFill>
                  <a:schemeClr val="accent1">
                    <a:lumMod val="75000"/>
                  </a:schemeClr>
                </a:solidFill>
                <a:sym typeface="Wingdings" panose="05000000000000000000" pitchFamily="2" charset="2"/>
              </a:rPr>
              <a:t>déductivité</a:t>
            </a:r>
            <a:r>
              <a:rPr lang="fr-FR" altLang="fr-FR" sz="2800" dirty="0">
                <a:sym typeface="Wingdings" panose="05000000000000000000" pitchFamily="2" charset="2"/>
              </a:rPr>
              <a:t> (= raisonner abstraitement sur des hypothèses), dernière étape chez Piaget (1964) du développement cognitif = la maturation cognitive s’achève avec un développement des capacités d’abstraction et de raisonnement déductif et inductif (développement du cortex préfrontal, </a:t>
            </a:r>
            <a:r>
              <a:rPr lang="fr-FR" altLang="fr-FR" sz="2800" dirty="0" err="1">
                <a:sym typeface="Wingdings" panose="05000000000000000000" pitchFamily="2" charset="2"/>
              </a:rPr>
              <a:t>F.Jensen</a:t>
            </a:r>
            <a:r>
              <a:rPr lang="fr-FR" altLang="fr-FR" sz="2800" dirty="0">
                <a:sym typeface="Wingdings" panose="05000000000000000000" pitchFamily="2" charset="2"/>
              </a:rPr>
              <a:t>, 2016). </a:t>
            </a:r>
          </a:p>
          <a:p>
            <a:pPr marL="446088" algn="just">
              <a:defRPr/>
            </a:pPr>
            <a:endParaRPr lang="fr-FR" sz="600" dirty="0">
              <a:sym typeface="Wingdings" panose="05000000000000000000" pitchFamily="2" charset="2"/>
            </a:endParaRPr>
          </a:p>
          <a:p>
            <a:pPr marL="446088" algn="just">
              <a:defRPr/>
            </a:pPr>
            <a:r>
              <a:rPr lang="fr-FR" sz="2800" dirty="0">
                <a:sym typeface="Wingdings" panose="05000000000000000000" pitchFamily="2" charset="2"/>
              </a:rPr>
              <a:t> l’adolescent dispose de </a:t>
            </a:r>
            <a:r>
              <a:rPr lang="fr-FR" sz="2800" dirty="0"/>
              <a:t>nouvelles ressources d’observation, d’analyse, de mémorisation et d’argumentation qui lui ouvrent de nouvelles façons d’apprendre (mise en projet notamment).</a:t>
            </a:r>
            <a:endParaRPr lang="fr-FR" altLang="fr-FR" sz="2800" dirty="0">
              <a:sym typeface="Wingdings" panose="05000000000000000000" pitchFamily="2" charset="2"/>
            </a:endParaRPr>
          </a:p>
        </p:txBody>
      </p:sp>
    </p:spTree>
    <p:extLst>
      <p:ext uri="{BB962C8B-B14F-4D97-AF65-F5344CB8AC3E}">
        <p14:creationId xmlns:p14="http://schemas.microsoft.com/office/powerpoint/2010/main" val="355243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Le développement cognitif</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33867"/>
            <a:ext cx="9875520" cy="4770537"/>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800" dirty="0"/>
              <a:t>Développement de la </a:t>
            </a:r>
            <a:r>
              <a:rPr lang="fr-FR" altLang="fr-FR" sz="2800" b="1" dirty="0">
                <a:solidFill>
                  <a:schemeClr val="accent1">
                    <a:lumMod val="75000"/>
                  </a:schemeClr>
                </a:solidFill>
              </a:rPr>
              <a:t>métacognition</a:t>
            </a:r>
            <a:r>
              <a:rPr lang="fr-FR" altLang="fr-FR" sz="2800" dirty="0"/>
              <a:t> </a:t>
            </a:r>
            <a:r>
              <a:rPr lang="fr-FR" altLang="fr-FR" sz="2800" dirty="0">
                <a:solidFill>
                  <a:srgbClr val="FF0000"/>
                </a:solidFill>
              </a:rPr>
              <a:t> </a:t>
            </a:r>
            <a:r>
              <a:rPr lang="fr-FR" altLang="fr-FR" sz="2800" dirty="0"/>
              <a:t>= capacité de réfléchir sur le fonctionnement de sa propre pensée (</a:t>
            </a:r>
            <a:r>
              <a:rPr lang="fr-FR" altLang="fr-FR" sz="2800" dirty="0" err="1"/>
              <a:t>B.Noël</a:t>
            </a:r>
            <a:r>
              <a:rPr lang="fr-FR" altLang="fr-FR" sz="2800" dirty="0"/>
              <a:t>, 1991).</a:t>
            </a:r>
            <a:endParaRPr lang="fr-FR" altLang="fr-FR" sz="2800" dirty="0">
              <a:sym typeface="Wingdings" panose="05000000000000000000" pitchFamily="2" charset="2"/>
            </a:endParaRPr>
          </a:p>
          <a:p>
            <a:pPr marL="457200" indent="-457200" algn="just">
              <a:buFont typeface="Arial" panose="020B0604020202020204" pitchFamily="34" charset="0"/>
              <a:buChar char="•"/>
              <a:defRPr/>
            </a:pPr>
            <a:endParaRPr lang="fr-FR" altLang="fr-FR" sz="1000" dirty="0">
              <a:sym typeface="Wingdings" panose="05000000000000000000" pitchFamily="2" charset="2"/>
            </a:endParaRPr>
          </a:p>
          <a:p>
            <a:pPr marL="457200" indent="-457200" algn="just">
              <a:buFont typeface="Arial" panose="020B0604020202020204" pitchFamily="34" charset="0"/>
              <a:buChar char="•"/>
              <a:defRPr/>
            </a:pPr>
            <a:r>
              <a:rPr lang="fr-FR" altLang="fr-FR" sz="2800" dirty="0">
                <a:sym typeface="Wingdings" panose="05000000000000000000" pitchFamily="2" charset="2"/>
              </a:rPr>
              <a:t>Élargissement de l’horizon temporel (</a:t>
            </a:r>
            <a:r>
              <a:rPr lang="fr-FR" altLang="fr-FR" sz="2800" dirty="0" err="1">
                <a:sym typeface="Wingdings" panose="05000000000000000000" pitchFamily="2" charset="2"/>
              </a:rPr>
              <a:t>C.Thourette</a:t>
            </a:r>
            <a:r>
              <a:rPr lang="fr-FR" altLang="fr-FR" sz="2800" dirty="0">
                <a:sym typeface="Wingdings" panose="05000000000000000000" pitchFamily="2" charset="2"/>
              </a:rPr>
              <a:t>, </a:t>
            </a:r>
            <a:r>
              <a:rPr lang="fr-FR" altLang="fr-FR" sz="2800" dirty="0" err="1">
                <a:sym typeface="Wingdings" panose="05000000000000000000" pitchFamily="2" charset="2"/>
              </a:rPr>
              <a:t>M.Guidetti</a:t>
            </a:r>
            <a:r>
              <a:rPr lang="fr-FR" altLang="fr-FR" sz="2800" dirty="0">
                <a:sym typeface="Wingdings" panose="05000000000000000000" pitchFamily="2" charset="2"/>
              </a:rPr>
              <a:t>, 1995)  : l</a:t>
            </a:r>
            <a:r>
              <a:rPr lang="fr-FR" altLang="fr-FR" sz="2800" dirty="0"/>
              <a:t>e jeune a </a:t>
            </a:r>
            <a:r>
              <a:rPr lang="fr-FR" altLang="fr-FR" sz="2800" b="1" dirty="0">
                <a:solidFill>
                  <a:schemeClr val="accent1">
                    <a:lumMod val="75000"/>
                  </a:schemeClr>
                </a:solidFill>
              </a:rPr>
              <a:t>soif d'absolu </a:t>
            </a:r>
            <a:r>
              <a:rPr lang="fr-FR" altLang="fr-FR" sz="2800" dirty="0"/>
              <a:t>et d’un </a:t>
            </a:r>
            <a:r>
              <a:rPr lang="fr-FR" altLang="fr-FR" sz="2800" b="1" dirty="0">
                <a:solidFill>
                  <a:schemeClr val="accent1">
                    <a:lumMod val="75000"/>
                  </a:schemeClr>
                </a:solidFill>
              </a:rPr>
              <a:t>idéal</a:t>
            </a:r>
            <a:r>
              <a:rPr lang="fr-FR" altLang="fr-FR" sz="2800" dirty="0"/>
              <a:t> à concrétiser, sa pensée accède à des </a:t>
            </a:r>
            <a:r>
              <a:rPr lang="fr-FR" altLang="fr-FR" sz="2800" b="1" dirty="0">
                <a:solidFill>
                  <a:schemeClr val="accent1">
                    <a:lumMod val="75000"/>
                  </a:schemeClr>
                </a:solidFill>
                <a:sym typeface="Wingdings" panose="05000000000000000000" pitchFamily="2" charset="2"/>
              </a:rPr>
              <a:t>questions métaphysiques</a:t>
            </a:r>
            <a:r>
              <a:rPr lang="fr-FR" altLang="fr-FR" sz="2800" b="1" dirty="0">
                <a:solidFill>
                  <a:srgbClr val="FF0000"/>
                </a:solidFill>
                <a:sym typeface="Wingdings" panose="05000000000000000000" pitchFamily="2" charset="2"/>
              </a:rPr>
              <a:t> </a:t>
            </a:r>
            <a:r>
              <a:rPr lang="fr-FR" altLang="fr-FR" sz="2800" dirty="0">
                <a:sym typeface="Wingdings" panose="05000000000000000000" pitchFamily="2" charset="2"/>
              </a:rPr>
              <a:t>sur sa présence dans le monde (</a:t>
            </a:r>
            <a:r>
              <a:rPr lang="fr-FR" altLang="fr-FR" sz="2800" dirty="0"/>
              <a:t>qui peut aussi conduire à une dévalorisation, voire un état dépressif lorsque les actions dans le monde ne sont pas à la hauteur de l’idéal). </a:t>
            </a:r>
          </a:p>
          <a:p>
            <a:pPr marL="457200" indent="-457200" algn="just">
              <a:buFont typeface="Arial" panose="020B0604020202020204" pitchFamily="34" charset="0"/>
              <a:buChar char="•"/>
              <a:defRPr/>
            </a:pPr>
            <a:endParaRPr lang="fr-FR" altLang="fr-FR" sz="1000" dirty="0"/>
          </a:p>
          <a:p>
            <a:pPr marL="457200" indent="-457200" algn="just">
              <a:buFont typeface="Arial" panose="020B0604020202020204" pitchFamily="34" charset="0"/>
              <a:buChar char="•"/>
              <a:defRPr/>
            </a:pPr>
            <a:r>
              <a:rPr lang="fr-FR" altLang="fr-FR" sz="2800" dirty="0">
                <a:sym typeface="Wingdings" panose="05000000000000000000" pitchFamily="2" charset="2"/>
              </a:rPr>
              <a:t>L’adolescent développe sa pensée critique (</a:t>
            </a:r>
            <a:r>
              <a:rPr lang="fr-FR" altLang="fr-FR" sz="2800" dirty="0" err="1">
                <a:sym typeface="Wingdings" panose="05000000000000000000" pitchFamily="2" charset="2"/>
              </a:rPr>
              <a:t>J.Piaget</a:t>
            </a:r>
            <a:r>
              <a:rPr lang="fr-FR" altLang="fr-FR" sz="2800" dirty="0">
                <a:sym typeface="Wingdings" panose="05000000000000000000" pitchFamily="2" charset="2"/>
              </a:rPr>
              <a:t>, 1964) et apprécie débattre avec ses pairs. </a:t>
            </a:r>
          </a:p>
        </p:txBody>
      </p:sp>
    </p:spTree>
    <p:extLst>
      <p:ext uri="{BB962C8B-B14F-4D97-AF65-F5344CB8AC3E}">
        <p14:creationId xmlns:p14="http://schemas.microsoft.com/office/powerpoint/2010/main" val="233247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508105"/>
          </a:xfrm>
          <a:prstGeom prst="rect">
            <a:avLst/>
          </a:prstGeom>
          <a:noFill/>
        </p:spPr>
        <p:txBody>
          <a:bodyPr wrap="square" rtlCol="0">
            <a:spAutoFit/>
          </a:bodyPr>
          <a:lstStyle/>
          <a:p>
            <a:pPr algn="ctr"/>
            <a:r>
              <a:rPr lang="fr-FR" sz="4600" dirty="0"/>
              <a:t>Le développement cognitif</a:t>
            </a:r>
          </a:p>
          <a:p>
            <a:pPr algn="ctr"/>
            <a:r>
              <a:rPr lang="fr-FR" sz="4600" dirty="0">
                <a:solidFill>
                  <a:schemeClr val="accent2">
                    <a:lumMod val="75000"/>
                  </a:schemeClr>
                </a:solidFill>
              </a:rPr>
              <a:t>l’apport des neurosciences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pic>
        <p:nvPicPr>
          <p:cNvPr id="2051" name="Picture 3" descr="Le cerveau adolescent - 1">
            <a:extLst>
              <a:ext uri="{FF2B5EF4-FFF2-40B4-BE49-F238E27FC236}">
                <a16:creationId xmlns:a16="http://schemas.microsoft.com/office/drawing/2014/main" id="{ACC9A02B-3936-FBE6-67FB-544AD31EEF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2045" y="1779010"/>
            <a:ext cx="3096491" cy="3819525"/>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82B218DE-84E0-181C-7D1F-AAD8422E438F}"/>
              </a:ext>
            </a:extLst>
          </p:cNvPr>
          <p:cNvSpPr txBox="1"/>
          <p:nvPr/>
        </p:nvSpPr>
        <p:spPr>
          <a:xfrm>
            <a:off x="1717040" y="6120245"/>
            <a:ext cx="9494751" cy="369332"/>
          </a:xfrm>
          <a:prstGeom prst="rect">
            <a:avLst/>
          </a:prstGeom>
          <a:solidFill>
            <a:schemeClr val="bg1"/>
          </a:solidFill>
        </p:spPr>
        <p:txBody>
          <a:bodyPr wrap="square" rtlCol="0">
            <a:spAutoFit/>
          </a:bodyPr>
          <a:lstStyle/>
          <a:p>
            <a:r>
              <a:rPr lang="fr-FR" dirty="0"/>
              <a:t>Une source intéressante pour en savoir </a:t>
            </a:r>
            <a:r>
              <a:rPr lang="fr-FR" dirty="0" err="1"/>
              <a:t>plaus</a:t>
            </a:r>
            <a:r>
              <a:rPr lang="fr-FR" dirty="0"/>
              <a:t> : </a:t>
            </a:r>
          </a:p>
        </p:txBody>
      </p:sp>
      <p:sp>
        <p:nvSpPr>
          <p:cNvPr id="8" name="ZoneTexte 7">
            <a:extLst>
              <a:ext uri="{FF2B5EF4-FFF2-40B4-BE49-F238E27FC236}">
                <a16:creationId xmlns:a16="http://schemas.microsoft.com/office/drawing/2014/main" id="{940B8FCA-A883-416F-9B3C-3D4E116E0E4F}"/>
              </a:ext>
            </a:extLst>
          </p:cNvPr>
          <p:cNvSpPr txBox="1"/>
          <p:nvPr/>
        </p:nvSpPr>
        <p:spPr>
          <a:xfrm>
            <a:off x="1" y="1694316"/>
            <a:ext cx="9695642" cy="5170646"/>
          </a:xfrm>
          <a:prstGeom prst="rect">
            <a:avLst/>
          </a:prstGeom>
          <a:solidFill>
            <a:schemeClr val="bg1"/>
          </a:solidFill>
        </p:spPr>
        <p:txBody>
          <a:bodyPr wrap="square" rtlCol="0">
            <a:spAutoFit/>
          </a:bodyPr>
          <a:lstStyle/>
          <a:p>
            <a:pPr marL="539750" indent="-363538" algn="just">
              <a:buFont typeface="Arial" panose="020B0604020202020204" pitchFamily="34" charset="0"/>
              <a:buChar char="•"/>
            </a:pPr>
            <a:r>
              <a:rPr lang="fr-FR" sz="2400" b="1" dirty="0">
                <a:latin typeface="Google Sans"/>
              </a:rPr>
              <a:t>L'élagage synaptique</a:t>
            </a:r>
            <a:r>
              <a:rPr lang="fr-FR" sz="2400" dirty="0">
                <a:latin typeface="Google Sans"/>
              </a:rPr>
              <a:t> : pendant l’adolescence le cerveau élimine les connexions neuronales inutilisées pour rendre les réseaux restants plus efficaces (J.-</a:t>
            </a:r>
            <a:r>
              <a:rPr lang="fr-FR" sz="2400" dirty="0" err="1">
                <a:latin typeface="Google Sans"/>
              </a:rPr>
              <a:t>P.Changeux</a:t>
            </a:r>
            <a:r>
              <a:rPr lang="fr-FR" sz="2400" dirty="0">
                <a:latin typeface="Google Sans"/>
              </a:rPr>
              <a:t>, 1983). </a:t>
            </a:r>
          </a:p>
          <a:p>
            <a:pPr marL="363538" indent="-363538" algn="just">
              <a:buFont typeface="Arial" panose="020B0604020202020204" pitchFamily="34" charset="0"/>
              <a:buChar char="•"/>
            </a:pPr>
            <a:endParaRPr lang="fr-FR" sz="1200" dirty="0">
              <a:latin typeface="Google Sans"/>
            </a:endParaRPr>
          </a:p>
          <a:p>
            <a:pPr marL="539750" indent="-363538" algn="just">
              <a:buFont typeface="Arial" panose="020B0604020202020204" pitchFamily="34" charset="0"/>
              <a:buChar char="•"/>
            </a:pPr>
            <a:r>
              <a:rPr lang="fr-FR" sz="2400" b="1" dirty="0">
                <a:latin typeface="Google Sans"/>
              </a:rPr>
              <a:t>La myélinisation</a:t>
            </a:r>
            <a:r>
              <a:rPr lang="fr-FR" sz="2400" dirty="0">
                <a:latin typeface="Google Sans"/>
              </a:rPr>
              <a:t> : l'augmentation de la matière blanche accélère la transmission des messages nerveux (jusqu'à 400 km/h).</a:t>
            </a:r>
          </a:p>
          <a:p>
            <a:pPr marL="363538" indent="-363538" algn="just">
              <a:buFont typeface="Arial" panose="020B0604020202020204" pitchFamily="34" charset="0"/>
              <a:buChar char="•"/>
            </a:pPr>
            <a:endParaRPr lang="fr-FR" sz="1200" dirty="0">
              <a:latin typeface="Google Sans"/>
            </a:endParaRPr>
          </a:p>
          <a:p>
            <a:pPr marL="539750" indent="-363538" algn="just">
              <a:buFont typeface="Arial" panose="020B0604020202020204" pitchFamily="34" charset="0"/>
              <a:buChar char="•"/>
              <a:tabLst>
                <a:tab pos="176213" algn="l"/>
              </a:tabLst>
            </a:pPr>
            <a:r>
              <a:rPr lang="fr-FR" sz="2400" b="1" dirty="0">
                <a:latin typeface="Google Sans"/>
              </a:rPr>
              <a:t>L’asynchronie de maturation</a:t>
            </a:r>
            <a:r>
              <a:rPr lang="fr-FR" sz="2400" dirty="0">
                <a:latin typeface="Google Sans"/>
              </a:rPr>
              <a:t> : le système limbique (émotions, recherche de sensations) mûrit plus rapidement que le cortex préfrontal (fonctions cognitives supérieures qui régulent et organise les comportements) </a:t>
            </a:r>
          </a:p>
          <a:p>
            <a:pPr marL="539750" algn="just">
              <a:tabLst>
                <a:tab pos="539750" algn="l"/>
              </a:tabLst>
            </a:pPr>
            <a:r>
              <a:rPr lang="fr-FR" sz="2200" dirty="0">
                <a:latin typeface="Google Sans"/>
                <a:sym typeface="Wingdings" panose="05000000000000000000" pitchFamily="2" charset="2"/>
              </a:rPr>
              <a:t> propension de certains adolescents aux prises de risque et à l’impulsivité</a:t>
            </a:r>
            <a:r>
              <a:rPr lang="fr-FR" sz="2400" dirty="0">
                <a:latin typeface="Google Sans"/>
                <a:sym typeface="Wingdings" panose="05000000000000000000" pitchFamily="2" charset="2"/>
              </a:rPr>
              <a:t>. </a:t>
            </a:r>
          </a:p>
          <a:p>
            <a:pPr marL="363538" indent="-363538" algn="just">
              <a:buFont typeface="Arial" panose="020B0604020202020204" pitchFamily="34" charset="0"/>
              <a:buChar char="•"/>
            </a:pPr>
            <a:endParaRPr lang="fr-FR" sz="1000" dirty="0">
              <a:latin typeface="Google Sans"/>
              <a:sym typeface="Wingdings" panose="05000000000000000000" pitchFamily="2" charset="2"/>
            </a:endParaRPr>
          </a:p>
          <a:p>
            <a:pPr marL="539750" algn="just"/>
            <a:r>
              <a:rPr lang="fr-FR" sz="2500" u="sng" dirty="0">
                <a:latin typeface="Google Sans"/>
                <a:sym typeface="Wingdings" panose="05000000000000000000" pitchFamily="2" charset="2"/>
              </a:rPr>
              <a:t>Source</a:t>
            </a:r>
            <a:r>
              <a:rPr lang="fr-FR" sz="2500" dirty="0">
                <a:latin typeface="Google Sans"/>
                <a:sym typeface="Wingdings" panose="05000000000000000000" pitchFamily="2" charset="2"/>
              </a:rPr>
              <a:t> : </a:t>
            </a:r>
            <a:r>
              <a:rPr lang="fr-FR" sz="2500" dirty="0" err="1">
                <a:latin typeface="Google Sans"/>
                <a:sym typeface="Wingdings" panose="05000000000000000000" pitchFamily="2" charset="2"/>
              </a:rPr>
              <a:t>F.Jensen</a:t>
            </a:r>
            <a:r>
              <a:rPr lang="fr-FR" sz="2500" dirty="0">
                <a:latin typeface="Google Sans"/>
                <a:sym typeface="Wingdings" panose="05000000000000000000" pitchFamily="2" charset="2"/>
              </a:rPr>
              <a:t>, </a:t>
            </a:r>
            <a:r>
              <a:rPr lang="fr-FR" sz="2500" i="1" dirty="0">
                <a:latin typeface="Google Sans"/>
                <a:sym typeface="Wingdings" panose="05000000000000000000" pitchFamily="2" charset="2"/>
              </a:rPr>
              <a:t>Le cerveau adolescent</a:t>
            </a:r>
            <a:r>
              <a:rPr lang="fr-FR" sz="2500" dirty="0">
                <a:latin typeface="Google Sans"/>
                <a:sym typeface="Wingdings" panose="05000000000000000000" pitchFamily="2" charset="2"/>
              </a:rPr>
              <a:t>, 2016.</a:t>
            </a:r>
          </a:p>
          <a:p>
            <a:pPr marL="539750" algn="just"/>
            <a:r>
              <a:rPr lang="fr-FR" sz="2500" u="sng" dirty="0">
                <a:latin typeface="Google Sans"/>
                <a:sym typeface="Wingdings" panose="05000000000000000000" pitchFamily="2" charset="2"/>
              </a:rPr>
              <a:t>Lien pour en savoir plus</a:t>
            </a:r>
            <a:r>
              <a:rPr lang="fr-FR" sz="2500" dirty="0">
                <a:latin typeface="Google Sans"/>
                <a:sym typeface="Wingdings" panose="05000000000000000000" pitchFamily="2" charset="2"/>
              </a:rPr>
              <a:t> : </a:t>
            </a:r>
            <a:r>
              <a:rPr lang="fr-FR" sz="2200" dirty="0">
                <a:latin typeface="Google Sans"/>
                <a:sym typeface="Wingdings" panose="05000000000000000000" pitchFamily="2" charset="2"/>
                <a:hlinkClick r:id="rId6"/>
              </a:rPr>
              <a:t>https://parlonssciences.ca/ressources-pedagogiques/les-stim-expliquees/comprendre-le-cerveau-de-ladolescent</a:t>
            </a:r>
            <a:endParaRPr lang="fr-FR" sz="2200" dirty="0">
              <a:latin typeface="Google Sans"/>
              <a:sym typeface="Wingdings" panose="05000000000000000000" pitchFamily="2" charset="2"/>
            </a:endParaRPr>
          </a:p>
          <a:p>
            <a:pPr marL="539750" algn="just"/>
            <a:endParaRPr lang="fr-FR" sz="800" dirty="0">
              <a:latin typeface="Google Sans"/>
              <a:sym typeface="Wingdings" panose="05000000000000000000" pitchFamily="2" charset="2"/>
            </a:endParaRPr>
          </a:p>
        </p:txBody>
      </p:sp>
      <p:sp>
        <p:nvSpPr>
          <p:cNvPr id="5" name="Rectangle 4">
            <a:extLst>
              <a:ext uri="{FF2B5EF4-FFF2-40B4-BE49-F238E27FC236}">
                <a16:creationId xmlns:a16="http://schemas.microsoft.com/office/drawing/2014/main" id="{90E7BD4D-2175-DDD9-FB64-DA3C8CA3B0C2}"/>
              </a:ext>
            </a:extLst>
          </p:cNvPr>
          <p:cNvSpPr/>
          <p:nvPr/>
        </p:nvSpPr>
        <p:spPr>
          <a:xfrm>
            <a:off x="9632373" y="5964382"/>
            <a:ext cx="2580409" cy="9005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3045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800219"/>
          </a:xfrm>
          <a:prstGeom prst="rect">
            <a:avLst/>
          </a:prstGeom>
          <a:noFill/>
        </p:spPr>
        <p:txBody>
          <a:bodyPr wrap="square" rtlCol="0">
            <a:spAutoFit/>
          </a:bodyPr>
          <a:lstStyle/>
          <a:p>
            <a:pPr algn="ctr"/>
            <a:r>
              <a:rPr lang="fr-FR" sz="4600" dirty="0"/>
              <a:t>Le développement cognitif</a:t>
            </a:r>
            <a:endParaRPr lang="fr-FR" sz="4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216501"/>
            <a:ext cx="9875520" cy="4893647"/>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Accès à une </a:t>
            </a:r>
            <a:r>
              <a:rPr lang="fr-FR" altLang="fr-FR" sz="2600" b="1" dirty="0">
                <a:solidFill>
                  <a:schemeClr val="accent1">
                    <a:lumMod val="75000"/>
                  </a:schemeClr>
                </a:solidFill>
              </a:rPr>
              <a:t>pensée autonome </a:t>
            </a:r>
            <a:r>
              <a:rPr lang="fr-FR" altLang="fr-FR" sz="2600" dirty="0"/>
              <a:t>= l’adolescent découvre qu’il peut penser par lui-même et donc différemment de son entourage (= l’autre peut avoir un point de vue différent du mien). Il acquiert peu à peu la notion de responsabilité.</a:t>
            </a:r>
          </a:p>
          <a:p>
            <a:pPr marL="457200" indent="-457200" algn="just">
              <a:buFont typeface="Arial" panose="020B0604020202020204" pitchFamily="34" charset="0"/>
              <a:buChar char="•"/>
              <a:defRPr/>
            </a:pPr>
            <a:r>
              <a:rPr lang="fr-FR" altLang="fr-FR" sz="2600" dirty="0"/>
              <a:t>L’accès à cette pensée autonome peut dans certains cas être source de </a:t>
            </a:r>
            <a:r>
              <a:rPr lang="fr-FR" altLang="fr-FR" sz="2600" b="1" dirty="0">
                <a:solidFill>
                  <a:schemeClr val="accent1">
                    <a:lumMod val="75000"/>
                  </a:schemeClr>
                </a:solidFill>
              </a:rPr>
              <a:t>doutes et d’inquiétudes </a:t>
            </a:r>
            <a:r>
              <a:rPr lang="fr-FR" altLang="fr-FR" sz="2600" dirty="0"/>
              <a:t>qui le fait s’accrocher aux fonctionnements de l’enfance : « </a:t>
            </a:r>
            <a:r>
              <a:rPr lang="fr-FR" altLang="fr-FR" sz="2600" i="1" dirty="0"/>
              <a:t>écroulement du sol des évidences</a:t>
            </a:r>
            <a:r>
              <a:rPr lang="fr-FR" altLang="fr-FR" sz="2600" dirty="0"/>
              <a:t> » (S de </a:t>
            </a:r>
            <a:r>
              <a:rPr lang="fr-FR" altLang="fr-FR" sz="2600" dirty="0" err="1"/>
              <a:t>Mijolla-Mellor</a:t>
            </a:r>
            <a:r>
              <a:rPr lang="fr-FR" altLang="fr-FR" sz="2600" dirty="0"/>
              <a:t>, 1992) ; elle peut aussi lui permettre de </a:t>
            </a:r>
            <a:r>
              <a:rPr lang="fr-FR" altLang="fr-FR" sz="2600" b="1" dirty="0">
                <a:solidFill>
                  <a:schemeClr val="accent1">
                    <a:lumMod val="75000"/>
                  </a:schemeClr>
                </a:solidFill>
              </a:rPr>
              <a:t>remettre en question l’autorité de l’adulte</a:t>
            </a:r>
            <a:r>
              <a:rPr lang="fr-FR" altLang="fr-FR" sz="2600" dirty="0"/>
              <a:t>.</a:t>
            </a:r>
            <a:endParaRPr lang="fr-FR" altLang="fr-FR" sz="2600" dirty="0">
              <a:solidFill>
                <a:srgbClr val="FF0000"/>
              </a:solidFill>
            </a:endParaRPr>
          </a:p>
          <a:p>
            <a:pPr marL="457200" indent="-457200" algn="just">
              <a:buFont typeface="Arial" panose="020B0604020202020204" pitchFamily="34" charset="0"/>
              <a:buChar char="•"/>
              <a:defRPr/>
            </a:pPr>
            <a:r>
              <a:rPr lang="fr-FR" altLang="fr-FR" sz="2600" dirty="0">
                <a:sym typeface="Wingdings" panose="05000000000000000000" pitchFamily="2" charset="2"/>
              </a:rPr>
              <a:t>Consolidation d’une </a:t>
            </a:r>
            <a:r>
              <a:rPr lang="fr-FR" altLang="fr-FR" sz="2600" b="1" dirty="0">
                <a:solidFill>
                  <a:schemeClr val="accent1">
                    <a:lumMod val="75000"/>
                  </a:schemeClr>
                </a:solidFill>
                <a:sym typeface="Wingdings" panose="05000000000000000000" pitchFamily="2" charset="2"/>
              </a:rPr>
              <a:t>conscience morale autonome </a:t>
            </a:r>
            <a:r>
              <a:rPr lang="fr-FR" altLang="fr-FR" sz="2600" dirty="0">
                <a:sym typeface="Wingdings" panose="05000000000000000000" pitchFamily="2" charset="2"/>
              </a:rPr>
              <a:t>(prise de conscience des principes de justice, réciprocité, égalité… et pas simplement « la peur du gendarme ») </a:t>
            </a:r>
            <a:r>
              <a:rPr lang="fr-FR" altLang="fr-FR" sz="2600" b="1" dirty="0">
                <a:solidFill>
                  <a:srgbClr val="C00000"/>
                </a:solidFill>
                <a:sym typeface="Wingdings" panose="05000000000000000000" pitchFamily="2" charset="2"/>
              </a:rPr>
              <a:t> RAPPORT AUX REGLES</a:t>
            </a:r>
            <a:endParaRPr lang="fr-FR" altLang="fr-FR" sz="2600" b="1" dirty="0">
              <a:solidFill>
                <a:srgbClr val="C00000"/>
              </a:solidFill>
            </a:endParaRPr>
          </a:p>
        </p:txBody>
      </p:sp>
      <p:sp>
        <p:nvSpPr>
          <p:cNvPr id="2" name="ZoneTexte 1">
            <a:extLst>
              <a:ext uri="{FF2B5EF4-FFF2-40B4-BE49-F238E27FC236}">
                <a16:creationId xmlns:a16="http://schemas.microsoft.com/office/drawing/2014/main" id="{E238B16F-0C08-CCB8-7166-A2E8B06E32B8}"/>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70302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784830"/>
          </a:xfrm>
          <a:prstGeom prst="rect">
            <a:avLst/>
          </a:prstGeom>
          <a:noFill/>
        </p:spPr>
        <p:txBody>
          <a:bodyPr wrap="square" rtlCol="0">
            <a:spAutoFit/>
          </a:bodyPr>
          <a:lstStyle/>
          <a:p>
            <a:pPr algn="ctr"/>
            <a:r>
              <a:rPr lang="fr-FR" sz="4500" dirty="0"/>
              <a:t>Les particularités culturelles et sociales</a:t>
            </a:r>
            <a:endParaRPr lang="fr-FR" sz="45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216501"/>
            <a:ext cx="6669314" cy="2400657"/>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500" dirty="0">
                <a:sym typeface="Wingdings" panose="05000000000000000000" pitchFamily="2" charset="2"/>
              </a:rPr>
              <a:t>L’adolescent sort de sa cellule familiale et participe à des </a:t>
            </a:r>
            <a:r>
              <a:rPr lang="fr-FR" altLang="fr-FR" sz="2500" b="1" dirty="0">
                <a:solidFill>
                  <a:schemeClr val="accent1">
                    <a:lumMod val="75000"/>
                  </a:schemeClr>
                </a:solidFill>
                <a:sym typeface="Wingdings" panose="05000000000000000000" pitchFamily="2" charset="2"/>
              </a:rPr>
              <a:t>groupes sociaux </a:t>
            </a:r>
            <a:r>
              <a:rPr lang="fr-FR" altLang="fr-FR" sz="2500" dirty="0">
                <a:sym typeface="Wingdings" panose="05000000000000000000" pitchFamily="2" charset="2"/>
              </a:rPr>
              <a:t>(bandes, réseaux sociaux, confidents). Les amis contribuent à la construction de l’identité personnelle et le groupe devient un lieu de socialisation et aussi d’expérimentation sociale</a:t>
            </a:r>
          </a:p>
        </p:txBody>
      </p:sp>
      <p:pic>
        <p:nvPicPr>
          <p:cNvPr id="9" name="Picture 4">
            <a:extLst>
              <a:ext uri="{FF2B5EF4-FFF2-40B4-BE49-F238E27FC236}">
                <a16:creationId xmlns:a16="http://schemas.microsoft.com/office/drawing/2014/main" id="{51552AB3-91E0-4F0E-84BD-60797D14EE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5840" y="1356678"/>
            <a:ext cx="2905760" cy="2179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ZoneTexte 9">
            <a:extLst>
              <a:ext uri="{FF2B5EF4-FFF2-40B4-BE49-F238E27FC236}">
                <a16:creationId xmlns:a16="http://schemas.microsoft.com/office/drawing/2014/main" id="{63FD9A5B-6EC1-459D-AA87-AC511F9F30D6}"/>
              </a:ext>
            </a:extLst>
          </p:cNvPr>
          <p:cNvSpPr txBox="1"/>
          <p:nvPr/>
        </p:nvSpPr>
        <p:spPr>
          <a:xfrm>
            <a:off x="1717040" y="3634581"/>
            <a:ext cx="9936480" cy="2462213"/>
          </a:xfrm>
          <a:prstGeom prst="rect">
            <a:avLst/>
          </a:prstGeom>
          <a:noFill/>
        </p:spPr>
        <p:txBody>
          <a:bodyPr wrap="square" rtlCol="0">
            <a:spAutoFit/>
          </a:bodyPr>
          <a:lstStyle/>
          <a:p>
            <a:pPr marL="342900" indent="-342900" algn="just">
              <a:buFont typeface="Arial" panose="020B0604020202020204" pitchFamily="34" charset="0"/>
              <a:buChar char="•"/>
            </a:pPr>
            <a:r>
              <a:rPr lang="fr-FR" altLang="fr-FR" sz="2500" dirty="0">
                <a:sym typeface="Wingdings" panose="05000000000000000000" pitchFamily="2" charset="2"/>
              </a:rPr>
              <a:t>L’attachement aux pairs (amitié) contribue à la sécurisation et à l’estime de soi.  évolution du </a:t>
            </a:r>
            <a:r>
              <a:rPr lang="fr-FR" altLang="fr-FR" sz="2500" b="1" dirty="0">
                <a:solidFill>
                  <a:srgbClr val="C00000"/>
                </a:solidFill>
                <a:sym typeface="Wingdings" panose="05000000000000000000" pitchFamily="2" charset="2"/>
              </a:rPr>
              <a:t>RAPPORT AUX AUTRES</a:t>
            </a:r>
          </a:p>
          <a:p>
            <a:pPr marL="342900" indent="-342900" algn="just">
              <a:buFont typeface="Arial" panose="020B0604020202020204" pitchFamily="34" charset="0"/>
              <a:buChar char="•"/>
            </a:pPr>
            <a:endParaRPr lang="fr-FR" altLang="fr-FR" sz="400" dirty="0">
              <a:sym typeface="Wingdings" panose="05000000000000000000" pitchFamily="2" charset="2"/>
            </a:endParaRPr>
          </a:p>
          <a:p>
            <a:pPr marL="342900" indent="-342900" algn="just">
              <a:buFont typeface="Arial" panose="020B0604020202020204" pitchFamily="34" charset="0"/>
              <a:buChar char="•"/>
            </a:pPr>
            <a:r>
              <a:rPr lang="fr-FR" altLang="fr-FR" sz="2500" dirty="0">
                <a:sym typeface="Wingdings" panose="05000000000000000000" pitchFamily="2" charset="2"/>
              </a:rPr>
              <a:t>Instagram, Snapchat, </a:t>
            </a:r>
            <a:r>
              <a:rPr lang="fr-FR" altLang="fr-FR" sz="2500" dirty="0" err="1">
                <a:sym typeface="Wingdings" panose="05000000000000000000" pitchFamily="2" charset="2"/>
              </a:rPr>
              <a:t>TikTok</a:t>
            </a:r>
            <a:r>
              <a:rPr lang="fr-FR" altLang="fr-FR" sz="2500" dirty="0">
                <a:sym typeface="Wingdings" panose="05000000000000000000" pitchFamily="2" charset="2"/>
              </a:rPr>
              <a:t>, les blogs, etc. témoignent de la volonté des adolescents d’intéresser les autres, d’être remarqués, de confirmer leur existence… 45% des jeunes passent entre 3h et 5h par jour sur les réseaux sociaux (Baromètre du numérique, CREDOC, 2025). </a:t>
            </a:r>
          </a:p>
        </p:txBody>
      </p:sp>
      <p:sp>
        <p:nvSpPr>
          <p:cNvPr id="2" name="ZoneTexte 1">
            <a:extLst>
              <a:ext uri="{FF2B5EF4-FFF2-40B4-BE49-F238E27FC236}">
                <a16:creationId xmlns:a16="http://schemas.microsoft.com/office/drawing/2014/main" id="{1DF382F1-F11A-ABB0-1A4A-F0C8E72D15F7}"/>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391059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77328"/>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les loisirs des adolescents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12741"/>
            <a:ext cx="9611360" cy="4508927"/>
          </a:xfrm>
          <a:prstGeom prst="rect">
            <a:avLst/>
          </a:prstGeom>
          <a:noFill/>
        </p:spPr>
        <p:txBody>
          <a:bodyPr wrap="square" rtlCol="0">
            <a:spAutoFit/>
          </a:bodyPr>
          <a:lstStyle/>
          <a:p>
            <a:pPr marL="457200" indent="-457200" algn="just">
              <a:buFont typeface="Arial" panose="020B0604020202020204" pitchFamily="34" charset="0"/>
              <a:buChar char="•"/>
              <a:defRPr/>
            </a:pPr>
            <a:r>
              <a:rPr lang="fr-FR" sz="2500" dirty="0"/>
              <a:t>Dans leurs activités de loisirs, les adolescents privilégient </a:t>
            </a:r>
            <a:r>
              <a:rPr lang="fr-FR" sz="2500" b="1" dirty="0">
                <a:solidFill>
                  <a:schemeClr val="accent2">
                    <a:lumMod val="75000"/>
                  </a:schemeClr>
                </a:solidFill>
              </a:rPr>
              <a:t>la musique, les amis, internet et les jeux sur ordinateurs</a:t>
            </a:r>
            <a:r>
              <a:rPr lang="fr-FR" sz="2500" dirty="0"/>
              <a:t> (surtout les garçons). </a:t>
            </a:r>
          </a:p>
          <a:p>
            <a:pPr marL="457200" indent="-457200" algn="just">
              <a:buFont typeface="Arial" panose="020B0604020202020204" pitchFamily="34" charset="0"/>
              <a:buChar char="•"/>
              <a:defRPr/>
            </a:pPr>
            <a:endParaRPr lang="fr-FR" sz="600" dirty="0"/>
          </a:p>
          <a:p>
            <a:pPr marL="457200" indent="-457200" algn="just">
              <a:buFont typeface="Arial" panose="020B0604020202020204" pitchFamily="34" charset="0"/>
              <a:buChar char="•"/>
              <a:defRPr/>
            </a:pPr>
            <a:r>
              <a:rPr lang="fr-FR" sz="2500" b="1" dirty="0">
                <a:solidFill>
                  <a:schemeClr val="accent2">
                    <a:lumMod val="75000"/>
                  </a:schemeClr>
                </a:solidFill>
              </a:rPr>
              <a:t>La lecture </a:t>
            </a:r>
            <a:r>
              <a:rPr lang="fr-FR" sz="2500" dirty="0"/>
              <a:t>est le parent pauvre des loisirs des adolescents aujourd’hui: 37,6% des jeunes ne lisent jamais durant leurs loisirs.</a:t>
            </a:r>
          </a:p>
          <a:p>
            <a:pPr marL="457200" indent="-457200" algn="just">
              <a:buFont typeface="Arial" panose="020B0604020202020204" pitchFamily="34" charset="0"/>
              <a:buChar char="•"/>
              <a:defRPr/>
            </a:pPr>
            <a:endParaRPr lang="fr-FR" sz="600" dirty="0"/>
          </a:p>
          <a:p>
            <a:pPr marL="457200" indent="-457200" algn="just">
              <a:buFont typeface="Arial" panose="020B0604020202020204" pitchFamily="34" charset="0"/>
              <a:buChar char="•"/>
              <a:defRPr/>
            </a:pPr>
            <a:r>
              <a:rPr lang="fr-FR" sz="2500" b="1" dirty="0">
                <a:solidFill>
                  <a:schemeClr val="accent2">
                    <a:lumMod val="75000"/>
                  </a:schemeClr>
                </a:solidFill>
              </a:rPr>
              <a:t>Le sport </a:t>
            </a:r>
            <a:r>
              <a:rPr lang="fr-FR" sz="2500" dirty="0"/>
              <a:t>est fortement intégré dans la vie des adolescents, avec, pour les garçons, une préoccupation de performance et de </a:t>
            </a:r>
            <a:r>
              <a:rPr lang="fr-FR" sz="2500" dirty="0" err="1"/>
              <a:t>testing</a:t>
            </a:r>
            <a:r>
              <a:rPr lang="fr-FR" sz="2500" dirty="0"/>
              <a:t> des limites plus forte que chez les filles. Ils en font tout de même </a:t>
            </a:r>
            <a:r>
              <a:rPr lang="fr-FR" sz="2500" u="sng" dirty="0"/>
              <a:t>en premier lieu pour le plaisir</a:t>
            </a:r>
            <a:r>
              <a:rPr lang="fr-FR" sz="2500" dirty="0"/>
              <a:t>, mais aussi pour améliorer l’image qu'ils ont d’eux-mêmes.</a:t>
            </a:r>
          </a:p>
          <a:p>
            <a:pPr marL="457200" indent="-457200" algn="just">
              <a:buFont typeface="Arial" panose="020B0604020202020204" pitchFamily="34" charset="0"/>
              <a:buChar char="•"/>
              <a:defRPr/>
            </a:pPr>
            <a:endParaRPr lang="fr-FR" sz="600" dirty="0"/>
          </a:p>
          <a:p>
            <a:pPr algn="just">
              <a:defRPr/>
            </a:pPr>
            <a:r>
              <a:rPr lang="fr-FR" sz="2200" u="sng" dirty="0"/>
              <a:t>Source</a:t>
            </a:r>
            <a:r>
              <a:rPr lang="fr-FR" sz="2200" dirty="0"/>
              <a:t> : </a:t>
            </a:r>
            <a:r>
              <a:rPr lang="fr-FR" altLang="fr-FR" sz="2200" dirty="0" err="1">
                <a:sym typeface="Wingdings" panose="05000000000000000000" pitchFamily="2" charset="2"/>
              </a:rPr>
              <a:t>C.Jousselme</a:t>
            </a:r>
            <a:r>
              <a:rPr lang="fr-FR" altLang="fr-FR" sz="2200" dirty="0">
                <a:sym typeface="Wingdings" panose="05000000000000000000" pitchFamily="2" charset="2"/>
              </a:rPr>
              <a:t>, </a:t>
            </a:r>
            <a:r>
              <a:rPr lang="fr-FR" altLang="fr-FR" sz="2200" dirty="0" err="1">
                <a:sym typeface="Wingdings" panose="05000000000000000000" pitchFamily="2" charset="2"/>
              </a:rPr>
              <a:t>M.Cosquer</a:t>
            </a:r>
            <a:r>
              <a:rPr lang="fr-FR" altLang="fr-FR" sz="2200" dirty="0">
                <a:sym typeface="Wingdings" panose="05000000000000000000" pitchFamily="2" charset="2"/>
              </a:rPr>
              <a:t>, </a:t>
            </a:r>
            <a:r>
              <a:rPr lang="fr-FR" altLang="fr-FR" sz="2200" dirty="0" err="1">
                <a:sym typeface="Wingdings" panose="05000000000000000000" pitchFamily="2" charset="2"/>
              </a:rPr>
              <a:t>C.Hassler</a:t>
            </a:r>
            <a:r>
              <a:rPr lang="fr-FR" altLang="fr-FR" sz="2200" dirty="0">
                <a:sym typeface="Wingdings" panose="05000000000000000000" pitchFamily="2" charset="2"/>
              </a:rPr>
              <a:t>, </a:t>
            </a:r>
            <a:r>
              <a:rPr lang="fr-FR" altLang="fr-FR" sz="2200" i="1" dirty="0">
                <a:sym typeface="Wingdings" panose="05000000000000000000" pitchFamily="2" charset="2"/>
              </a:rPr>
              <a:t>Portraits d’adolescents. Enquêtes épidémiologique multicentrique en milieu scolaire en 2013</a:t>
            </a:r>
            <a:r>
              <a:rPr lang="fr-FR" altLang="fr-FR" sz="2200" dirty="0">
                <a:sym typeface="Wingdings" panose="05000000000000000000" pitchFamily="2" charset="2"/>
              </a:rPr>
              <a:t>, INSERM, Paris, 2015.</a:t>
            </a:r>
            <a:endParaRPr lang="fr-FR" sz="2200" dirty="0"/>
          </a:p>
        </p:txBody>
      </p:sp>
    </p:spTree>
    <p:extLst>
      <p:ext uri="{BB962C8B-B14F-4D97-AF65-F5344CB8AC3E}">
        <p14:creationId xmlns:p14="http://schemas.microsoft.com/office/powerpoint/2010/main" val="227633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61939"/>
          </a:xfrm>
          <a:prstGeom prst="rect">
            <a:avLst/>
          </a:prstGeom>
          <a:noFill/>
        </p:spPr>
        <p:txBody>
          <a:bodyPr wrap="square" rtlCol="0">
            <a:spAutoFit/>
          </a:bodyPr>
          <a:lstStyle/>
          <a:p>
            <a:pPr algn="ctr"/>
            <a:r>
              <a:rPr lang="fr-FR" sz="4500" dirty="0"/>
              <a:t>Les particularités culturelles et sociales</a:t>
            </a:r>
          </a:p>
          <a:p>
            <a:pPr algn="ctr"/>
            <a:r>
              <a:rPr lang="fr-FR" sz="4400" dirty="0">
                <a:solidFill>
                  <a:schemeClr val="accent2">
                    <a:lumMod val="75000"/>
                  </a:schemeClr>
                </a:solidFill>
              </a:rPr>
              <a:t>les motifs de l’activité physique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10" name="ZoneTexte 9">
            <a:extLst>
              <a:ext uri="{FF2B5EF4-FFF2-40B4-BE49-F238E27FC236}">
                <a16:creationId xmlns:a16="http://schemas.microsoft.com/office/drawing/2014/main" id="{63FD9A5B-6EC1-459D-AA87-AC511F9F30D6}"/>
              </a:ext>
            </a:extLst>
          </p:cNvPr>
          <p:cNvSpPr txBox="1"/>
          <p:nvPr/>
        </p:nvSpPr>
        <p:spPr>
          <a:xfrm>
            <a:off x="1410483" y="5578091"/>
            <a:ext cx="9936480" cy="461665"/>
          </a:xfrm>
          <a:prstGeom prst="rect">
            <a:avLst/>
          </a:prstGeom>
          <a:noFill/>
        </p:spPr>
        <p:txBody>
          <a:bodyPr wrap="square" rtlCol="0">
            <a:spAutoFit/>
          </a:bodyPr>
          <a:lstStyle/>
          <a:p>
            <a:pPr algn="just"/>
            <a:r>
              <a:rPr lang="fr-FR" altLang="fr-FR" sz="2400" u="sng" dirty="0">
                <a:sym typeface="Wingdings" panose="05000000000000000000" pitchFamily="2" charset="2"/>
              </a:rPr>
              <a:t>Source</a:t>
            </a:r>
            <a:r>
              <a:rPr lang="fr-FR" altLang="fr-FR" sz="2400" dirty="0">
                <a:sym typeface="Wingdings" panose="05000000000000000000" pitchFamily="2" charset="2"/>
              </a:rPr>
              <a:t> : enquête UCPA-CRÉDOC « Pratiques sportives des 16-25 ans », 2018. </a:t>
            </a:r>
          </a:p>
        </p:txBody>
      </p:sp>
      <p:sp>
        <p:nvSpPr>
          <p:cNvPr id="2" name="ZoneTexte 1">
            <a:extLst>
              <a:ext uri="{FF2B5EF4-FFF2-40B4-BE49-F238E27FC236}">
                <a16:creationId xmlns:a16="http://schemas.microsoft.com/office/drawing/2014/main" id="{1DF382F1-F11A-ABB0-1A4A-F0C8E72D15F7}"/>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pic>
        <p:nvPicPr>
          <p:cNvPr id="1028" name="Picture 4" descr="photo">
            <a:extLst>
              <a:ext uri="{FF2B5EF4-FFF2-40B4-BE49-F238E27FC236}">
                <a16:creationId xmlns:a16="http://schemas.microsoft.com/office/drawing/2014/main" id="{DC7F9716-4E26-56EA-006D-D2B4A14ABB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1873" y="1805052"/>
            <a:ext cx="6577239" cy="377303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hoto">
            <a:extLst>
              <a:ext uri="{FF2B5EF4-FFF2-40B4-BE49-F238E27FC236}">
                <a16:creationId xmlns:a16="http://schemas.microsoft.com/office/drawing/2014/main" id="{0A53581A-C77C-D374-9129-80B0F54FB4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791" y="1808546"/>
            <a:ext cx="5684725" cy="3355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29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10" name="Espace réservé du contenu 2">
            <a:extLst>
              <a:ext uri="{FF2B5EF4-FFF2-40B4-BE49-F238E27FC236}">
                <a16:creationId xmlns:a16="http://schemas.microsoft.com/office/drawing/2014/main" id="{4E01880B-8AAD-4589-9C34-9E5C10346CA7}"/>
              </a:ext>
            </a:extLst>
          </p:cNvPr>
          <p:cNvSpPr txBox="1">
            <a:spLocks/>
          </p:cNvSpPr>
          <p:nvPr/>
        </p:nvSpPr>
        <p:spPr>
          <a:xfrm>
            <a:off x="3169920" y="231458"/>
            <a:ext cx="7931150" cy="5616575"/>
          </a:xfrm>
          <a:prstGeom prst="rect">
            <a:avLst/>
          </a:prstGeom>
          <a:solidFill>
            <a:schemeClr val="accent1">
              <a:lumMod val="40000"/>
              <a:lumOff val="60000"/>
            </a:scheme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just">
              <a:buFont typeface="Wingdings" panose="05000000000000000000" pitchFamily="2" charset="2"/>
              <a:buNone/>
              <a:defRPr/>
            </a:pPr>
            <a:r>
              <a:rPr lang="fr-FR" sz="2200"/>
              <a:t>La puberté est un des marqueurs du </a:t>
            </a:r>
            <a:r>
              <a:rPr lang="fr-FR" sz="2200" b="1"/>
              <a:t>déclin de l’activité physique</a:t>
            </a:r>
            <a:r>
              <a:rPr lang="fr-FR" sz="2200"/>
              <a:t> quel que soit le sexe (Verdot </a:t>
            </a:r>
            <a:r>
              <a:rPr lang="fr-FR" sz="2200" i="1"/>
              <a:t>et al.</a:t>
            </a:r>
            <a:r>
              <a:rPr lang="fr-FR" sz="2200"/>
              <a:t>, 2020) :</a:t>
            </a:r>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2200"/>
          </a:p>
          <a:p>
            <a:pPr algn="just">
              <a:buFont typeface="Wingdings" panose="05000000000000000000" pitchFamily="2" charset="2"/>
              <a:buNone/>
              <a:defRPr/>
            </a:pPr>
            <a:endParaRPr lang="fr-FR" altLang="fr-FR" sz="600"/>
          </a:p>
          <a:p>
            <a:pPr algn="just">
              <a:buFont typeface="Wingdings" panose="05000000000000000000" pitchFamily="2" charset="2"/>
              <a:buNone/>
              <a:defRPr/>
            </a:pPr>
            <a:r>
              <a:rPr lang="fr-FR" altLang="fr-FR" sz="2200"/>
              <a:t>Ce déclin avec la période de l’adolescence est plus fort chez les filles que chez les garçons </a:t>
            </a:r>
            <a:r>
              <a:rPr lang="fr-FR" altLang="fr-FR" sz="2000"/>
              <a:t>(à la période du lycée, elles ne sont que 16% à atteindre les recommandations d’activité physique de l’ANSES). </a:t>
            </a:r>
            <a:endParaRPr lang="fr-FR" altLang="fr-FR" sz="2000" dirty="0"/>
          </a:p>
        </p:txBody>
      </p:sp>
      <p:pic>
        <p:nvPicPr>
          <p:cNvPr id="11" name="Image 2">
            <a:extLst>
              <a:ext uri="{FF2B5EF4-FFF2-40B4-BE49-F238E27FC236}">
                <a16:creationId xmlns:a16="http://schemas.microsoft.com/office/drawing/2014/main" id="{2E56CA56-7395-4643-A0A5-5A87709A29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83" y="1083945"/>
            <a:ext cx="6484937"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1">
            <a:extLst>
              <a:ext uri="{FF2B5EF4-FFF2-40B4-BE49-F238E27FC236}">
                <a16:creationId xmlns:a16="http://schemas.microsoft.com/office/drawing/2014/main" id="{D13C31C8-D02E-44CF-A436-DA6F86D19394}"/>
              </a:ext>
            </a:extLst>
          </p:cNvPr>
          <p:cNvSpPr txBox="1"/>
          <p:nvPr/>
        </p:nvSpPr>
        <p:spPr>
          <a:xfrm>
            <a:off x="85061" y="2613392"/>
            <a:ext cx="1698019" cy="1323439"/>
          </a:xfrm>
          <a:prstGeom prst="rect">
            <a:avLst/>
          </a:prstGeom>
          <a:solidFill>
            <a:schemeClr val="accent5">
              <a:lumMod val="50000"/>
            </a:schemeClr>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chemeClr val="accent1">
                    <a:lumMod val="40000"/>
                    <a:lumOff val="60000"/>
                  </a:schemeClr>
                </a:solidFill>
              </a:rPr>
              <a:t>ZOOM SUR LA SEDENTARITE</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5204469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un look pour s’affirmer et s’intégrer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21301"/>
            <a:ext cx="9611360" cy="5109091"/>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500" b="1" dirty="0">
                <a:solidFill>
                  <a:schemeClr val="accent1">
                    <a:lumMod val="75000"/>
                  </a:schemeClr>
                </a:solidFill>
                <a:sym typeface="Wingdings" panose="05000000000000000000" pitchFamily="2" charset="2"/>
              </a:rPr>
              <a:t>Look à la mode, tatouages, goûts musicaux </a:t>
            </a:r>
            <a:r>
              <a:rPr lang="fr-FR" altLang="fr-FR" sz="2500" dirty="0">
                <a:sym typeface="Wingdings" panose="05000000000000000000" pitchFamily="2" charset="2"/>
              </a:rPr>
              <a:t> se reconnaitre entre pairs et permettre l’intégration (</a:t>
            </a:r>
            <a:r>
              <a:rPr lang="fr-FR" altLang="fr-FR" sz="2500" dirty="0" err="1">
                <a:sym typeface="Wingdings" panose="05000000000000000000" pitchFamily="2" charset="2"/>
              </a:rPr>
              <a:t>I.Danic</a:t>
            </a:r>
            <a:r>
              <a:rPr lang="fr-FR" altLang="fr-FR" sz="2500" dirty="0">
                <a:sym typeface="Wingdings" panose="05000000000000000000" pitchFamily="2" charset="2"/>
              </a:rPr>
              <a:t>, 2007).</a:t>
            </a:r>
          </a:p>
          <a:p>
            <a:pPr algn="just">
              <a:buFont typeface="Wingdings" panose="05000000000000000000" pitchFamily="2" charset="2"/>
              <a:buChar char="à"/>
              <a:defRPr/>
            </a:pPr>
            <a:endParaRPr lang="fr-FR" altLang="fr-FR" sz="2800" dirty="0">
              <a:sym typeface="Wingdings" panose="05000000000000000000" pitchFamily="2" charset="2"/>
            </a:endParaRPr>
          </a:p>
          <a:p>
            <a:pPr algn="just">
              <a:buFont typeface="Wingdings" panose="05000000000000000000" pitchFamily="2" charset="2"/>
              <a:buChar char="à"/>
              <a:defRPr/>
            </a:pPr>
            <a:endParaRPr lang="fr-FR" altLang="fr-FR" sz="2800" dirty="0">
              <a:sym typeface="Wingdings" panose="05000000000000000000" pitchFamily="2" charset="2"/>
            </a:endParaRPr>
          </a:p>
          <a:p>
            <a:pPr algn="just">
              <a:buFont typeface="Wingdings" panose="05000000000000000000" pitchFamily="2" charset="2"/>
              <a:buChar char="à"/>
              <a:defRPr/>
            </a:pPr>
            <a:endParaRPr lang="fr-FR" altLang="fr-FR" sz="2800" dirty="0">
              <a:sym typeface="Wingdings" panose="05000000000000000000" pitchFamily="2" charset="2"/>
            </a:endParaRPr>
          </a:p>
          <a:p>
            <a:pPr algn="just">
              <a:buFont typeface="Wingdings" panose="05000000000000000000" pitchFamily="2" charset="2"/>
              <a:buChar char="à"/>
              <a:defRPr/>
            </a:pPr>
            <a:endParaRPr lang="fr-FR" altLang="fr-FR" sz="2800" dirty="0">
              <a:sym typeface="Wingdings" panose="05000000000000000000" pitchFamily="2" charset="2"/>
            </a:endParaRPr>
          </a:p>
          <a:p>
            <a:pPr algn="just">
              <a:buFont typeface="Wingdings" panose="05000000000000000000" pitchFamily="2" charset="2"/>
              <a:buChar char="à"/>
              <a:defRPr/>
            </a:pPr>
            <a:endParaRPr lang="fr-FR" altLang="fr-FR" sz="2800" dirty="0">
              <a:sym typeface="Wingdings" panose="05000000000000000000" pitchFamily="2" charset="2"/>
            </a:endParaRPr>
          </a:p>
          <a:p>
            <a:pPr algn="just">
              <a:buFont typeface="Wingdings" panose="05000000000000000000" pitchFamily="2" charset="2"/>
              <a:buChar char="à"/>
              <a:defRPr/>
            </a:pPr>
            <a:endParaRPr lang="fr-FR" altLang="fr-FR" sz="2800" dirty="0">
              <a:sym typeface="Wingdings" panose="05000000000000000000" pitchFamily="2" charset="2"/>
            </a:endParaRPr>
          </a:p>
          <a:p>
            <a:pPr algn="just">
              <a:buFont typeface="Wingdings" panose="05000000000000000000" pitchFamily="2" charset="2"/>
              <a:buChar char="à"/>
              <a:defRPr/>
            </a:pPr>
            <a:endParaRPr lang="fr-FR" altLang="fr-FR" sz="2400" dirty="0">
              <a:sym typeface="Wingdings" panose="05000000000000000000" pitchFamily="2" charset="2"/>
            </a:endParaRPr>
          </a:p>
          <a:p>
            <a:pPr marL="342900" indent="-342900" algn="just">
              <a:buFont typeface="Arial" panose="020B0604020202020204" pitchFamily="34" charset="0"/>
              <a:buChar char="•"/>
              <a:defRPr/>
            </a:pPr>
            <a:r>
              <a:rPr lang="fr-FR" altLang="fr-FR" sz="2500" b="1" dirty="0">
                <a:solidFill>
                  <a:schemeClr val="accent1">
                    <a:lumMod val="75000"/>
                  </a:schemeClr>
                </a:solidFill>
                <a:sym typeface="Wingdings" panose="05000000000000000000" pitchFamily="2" charset="2"/>
              </a:rPr>
              <a:t>Langage codé </a:t>
            </a:r>
            <a:r>
              <a:rPr lang="fr-FR" altLang="fr-FR" sz="2500" dirty="0">
                <a:sym typeface="Wingdings" panose="05000000000000000000" pitchFamily="2" charset="2"/>
              </a:rPr>
              <a:t>: « parler jeune » (verlan, argot, termes étrangers…) pour manifester l’adhésion à un groupe.</a:t>
            </a:r>
          </a:p>
          <a:p>
            <a:pPr algn="just">
              <a:buFont typeface="Wingdings" panose="05000000000000000000" pitchFamily="2" charset="2"/>
              <a:buChar char="à"/>
              <a:defRPr/>
            </a:pPr>
            <a:endParaRPr lang="fr-FR" altLang="fr-FR" sz="2800" dirty="0">
              <a:sym typeface="Wingdings" panose="05000000000000000000" pitchFamily="2" charset="2"/>
            </a:endParaRPr>
          </a:p>
          <a:p>
            <a:pPr marL="457200" indent="-457200" algn="just">
              <a:buFont typeface="Arial" panose="020B0604020202020204" pitchFamily="34" charset="0"/>
              <a:buChar char="•"/>
              <a:defRPr/>
            </a:pPr>
            <a:endParaRPr lang="fr-FR" sz="600" dirty="0"/>
          </a:p>
        </p:txBody>
      </p:sp>
      <p:pic>
        <p:nvPicPr>
          <p:cNvPr id="10" name="Picture 2" descr="Rappeur assassiné!">
            <a:extLst>
              <a:ext uri="{FF2B5EF4-FFF2-40B4-BE49-F238E27FC236}">
                <a16:creationId xmlns:a16="http://schemas.microsoft.com/office/drawing/2014/main" id="{B58620D9-700C-4543-B3BE-C7AC9D654C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1038" y="2392363"/>
            <a:ext cx="2738437"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pêle-mêle look gothique">
            <a:hlinkClick r:id="rId6" tooltip="Agrandir l'image de unpeudhumour.centerblog.net"/>
            <a:extLst>
              <a:ext uri="{FF2B5EF4-FFF2-40B4-BE49-F238E27FC236}">
                <a16:creationId xmlns:a16="http://schemas.microsoft.com/office/drawing/2014/main" id="{A4D2AB36-F78B-4525-850C-9C1D875EF5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74749" y="2392363"/>
            <a:ext cx="2061076"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Look Lolita  Look do dia com Lolita Hannud">
            <a:hlinkClick r:id="rId8"/>
            <a:extLst>
              <a:ext uri="{FF2B5EF4-FFF2-40B4-BE49-F238E27FC236}">
                <a16:creationId xmlns:a16="http://schemas.microsoft.com/office/drawing/2014/main" id="{DB9A9A1C-4D17-4A33-B455-A39F96859C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95968" y="2392363"/>
            <a:ext cx="1482552"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0" descr="http://blog.fashionfriends.ch/fr/wp-content/uploads/2010/10/Look-skate.jpg">
            <a:extLst>
              <a:ext uri="{FF2B5EF4-FFF2-40B4-BE49-F238E27FC236}">
                <a16:creationId xmlns:a16="http://schemas.microsoft.com/office/drawing/2014/main" id="{CCD60BB5-6874-4693-99EE-35E2586D11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79912" y="2392363"/>
            <a:ext cx="1825185"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1555128B-D6F5-2CB1-B838-5C60E8553543}"/>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30886188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un look pour s’affirmer et s’intégrer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21301"/>
            <a:ext cx="9611360" cy="954107"/>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500" b="1" dirty="0">
                <a:solidFill>
                  <a:schemeClr val="accent1">
                    <a:lumMod val="75000"/>
                  </a:schemeClr>
                </a:solidFill>
                <a:sym typeface="Wingdings" panose="05000000000000000000" pitchFamily="2" charset="2"/>
              </a:rPr>
              <a:t>Look à la mode, tatouages, goûts musicaux </a:t>
            </a:r>
            <a:r>
              <a:rPr lang="fr-FR" altLang="fr-FR" sz="2500" dirty="0">
                <a:sym typeface="Wingdings" panose="05000000000000000000" pitchFamily="2" charset="2"/>
              </a:rPr>
              <a:t> se reconnaitre entre pairs et permettre l’intégration (</a:t>
            </a:r>
            <a:r>
              <a:rPr lang="fr-FR" altLang="fr-FR" sz="2500" dirty="0" err="1">
                <a:sym typeface="Wingdings" panose="05000000000000000000" pitchFamily="2" charset="2"/>
              </a:rPr>
              <a:t>I.Danic</a:t>
            </a:r>
            <a:r>
              <a:rPr lang="fr-FR" altLang="fr-FR" sz="2500" dirty="0">
                <a:sym typeface="Wingdings" panose="05000000000000000000" pitchFamily="2" charset="2"/>
              </a:rPr>
              <a:t>, 2007).</a:t>
            </a:r>
            <a:endParaRPr lang="fr-FR" altLang="fr-FR" sz="2800" dirty="0">
              <a:sym typeface="Wingdings" panose="05000000000000000000" pitchFamily="2" charset="2"/>
            </a:endParaRPr>
          </a:p>
          <a:p>
            <a:pPr marL="457200" indent="-457200" algn="just">
              <a:buFont typeface="Arial" panose="020B0604020202020204" pitchFamily="34" charset="0"/>
              <a:buChar char="•"/>
              <a:defRPr/>
            </a:pPr>
            <a:endParaRPr lang="fr-FR" sz="600" dirty="0"/>
          </a:p>
        </p:txBody>
      </p:sp>
      <p:sp>
        <p:nvSpPr>
          <p:cNvPr id="9" name="ZoneTexte 8">
            <a:extLst>
              <a:ext uri="{FF2B5EF4-FFF2-40B4-BE49-F238E27FC236}">
                <a16:creationId xmlns:a16="http://schemas.microsoft.com/office/drawing/2014/main" id="{A6CC9CD7-3457-4607-8098-9951D973A647}"/>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pic>
        <p:nvPicPr>
          <p:cNvPr id="14" name="Image 2">
            <a:extLst>
              <a:ext uri="{FF2B5EF4-FFF2-40B4-BE49-F238E27FC236}">
                <a16:creationId xmlns:a16="http://schemas.microsoft.com/office/drawing/2014/main" id="{10C29B6F-762A-4A0B-8A37-86A30543E25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84032" y="2398566"/>
            <a:ext cx="7923008" cy="445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6487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un look pour s’affirmer et s’intégrer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704181"/>
            <a:ext cx="9611360" cy="3600986"/>
          </a:xfrm>
          <a:prstGeom prst="rect">
            <a:avLst/>
          </a:prstGeom>
          <a:noFill/>
        </p:spPr>
        <p:txBody>
          <a:bodyPr wrap="square" rtlCol="0">
            <a:spAutoFit/>
          </a:bodyPr>
          <a:lstStyle/>
          <a:p>
            <a:pPr marL="285750" indent="-285750" algn="just">
              <a:buFont typeface="Arial" panose="020B0604020202020204" pitchFamily="34" charset="0"/>
              <a:buChar char="•"/>
              <a:defRPr/>
            </a:pPr>
            <a:r>
              <a:rPr lang="fr-FR" altLang="fr-FR" sz="2600" dirty="0">
                <a:sym typeface="Wingdings" panose="05000000000000000000" pitchFamily="2" charset="2"/>
              </a:rPr>
              <a:t>Mais cette relation au groupe présente aussi des </a:t>
            </a:r>
            <a:r>
              <a:rPr lang="fr-FR" altLang="fr-FR" sz="2600" b="1" dirty="0">
                <a:solidFill>
                  <a:schemeClr val="accent1">
                    <a:lumMod val="75000"/>
                  </a:schemeClr>
                </a:solidFill>
                <a:sym typeface="Wingdings" panose="05000000000000000000" pitchFamily="2" charset="2"/>
              </a:rPr>
              <a:t>risques</a:t>
            </a:r>
            <a:r>
              <a:rPr lang="fr-FR" altLang="fr-FR" sz="2600" dirty="0">
                <a:solidFill>
                  <a:srgbClr val="FF0000"/>
                </a:solidFill>
                <a:sym typeface="Wingdings" panose="05000000000000000000" pitchFamily="2" charset="2"/>
              </a:rPr>
              <a:t> </a:t>
            </a:r>
            <a:r>
              <a:rPr lang="fr-FR" altLang="fr-FR" sz="2600" dirty="0">
                <a:sym typeface="Wingdings" panose="05000000000000000000" pitchFamily="2" charset="2"/>
              </a:rPr>
              <a:t>:</a:t>
            </a:r>
          </a:p>
          <a:p>
            <a:pPr marL="285750" indent="-285750" algn="just">
              <a:buFont typeface="Arial" panose="020B0604020202020204" pitchFamily="34" charset="0"/>
              <a:buChar char="•"/>
              <a:defRPr/>
            </a:pPr>
            <a:endParaRPr lang="fr-FR" altLang="fr-FR" sz="200" dirty="0">
              <a:sym typeface="Wingdings" panose="05000000000000000000" pitchFamily="2" charset="2"/>
            </a:endParaRPr>
          </a:p>
          <a:p>
            <a:pPr marL="800100" lvl="1" indent="-342900" algn="just">
              <a:buFont typeface="Courier New" panose="02070309020205020404" pitchFamily="49" charset="0"/>
              <a:buChar char="o"/>
              <a:defRPr/>
            </a:pPr>
            <a:r>
              <a:rPr lang="fr-FR" altLang="fr-FR" sz="2600" dirty="0">
                <a:sym typeface="Wingdings" panose="05000000000000000000" pitchFamily="2" charset="2"/>
              </a:rPr>
              <a:t>Risque d’</a:t>
            </a:r>
            <a:r>
              <a:rPr lang="fr-FR" altLang="fr-FR" sz="2600" b="1" dirty="0">
                <a:solidFill>
                  <a:schemeClr val="accent2">
                    <a:lumMod val="75000"/>
                  </a:schemeClr>
                </a:solidFill>
                <a:sym typeface="Wingdings" panose="05000000000000000000" pitchFamily="2" charset="2"/>
              </a:rPr>
              <a:t>isolement</a:t>
            </a:r>
            <a:r>
              <a:rPr lang="fr-FR" altLang="fr-FR" sz="2600" dirty="0">
                <a:sym typeface="Wingdings" panose="05000000000000000000" pitchFamily="2" charset="2"/>
              </a:rPr>
              <a:t>.</a:t>
            </a:r>
          </a:p>
          <a:p>
            <a:pPr marL="800100" lvl="1" indent="-342900" algn="just">
              <a:buFont typeface="Courier New" panose="02070309020205020404" pitchFamily="49" charset="0"/>
              <a:buChar char="o"/>
              <a:defRPr/>
            </a:pPr>
            <a:endParaRPr lang="fr-FR" altLang="fr-FR" sz="400" dirty="0">
              <a:sym typeface="Wingdings" panose="05000000000000000000" pitchFamily="2" charset="2"/>
            </a:endParaRPr>
          </a:p>
          <a:p>
            <a:pPr marL="800100" lvl="1" indent="-342900" algn="just">
              <a:buFont typeface="Courier New" panose="02070309020205020404" pitchFamily="49" charset="0"/>
              <a:buChar char="o"/>
              <a:defRPr/>
            </a:pPr>
            <a:r>
              <a:rPr lang="fr-FR" altLang="fr-FR" sz="2600" dirty="0">
                <a:sym typeface="Wingdings" panose="05000000000000000000" pitchFamily="2" charset="2"/>
              </a:rPr>
              <a:t>Risque de  </a:t>
            </a:r>
            <a:r>
              <a:rPr lang="fr-FR" altLang="fr-FR" sz="2600" b="1" dirty="0">
                <a:solidFill>
                  <a:schemeClr val="accent2">
                    <a:lumMod val="75000"/>
                  </a:schemeClr>
                </a:solidFill>
                <a:sym typeface="Wingdings" panose="05000000000000000000" pitchFamily="2" charset="2"/>
              </a:rPr>
              <a:t>harcèlement</a:t>
            </a:r>
            <a:r>
              <a:rPr lang="fr-FR" altLang="fr-FR" sz="2600" dirty="0">
                <a:sym typeface="Wingdings" panose="05000000000000000000" pitchFamily="2" charset="2"/>
              </a:rPr>
              <a:t>. </a:t>
            </a:r>
          </a:p>
          <a:p>
            <a:pPr marL="800100" lvl="1" indent="-342900" algn="just">
              <a:buFont typeface="Courier New" panose="02070309020205020404" pitchFamily="49" charset="0"/>
              <a:buChar char="o"/>
              <a:defRPr/>
            </a:pPr>
            <a:endParaRPr lang="fr-FR" altLang="fr-FR" sz="400" dirty="0">
              <a:sym typeface="Wingdings" panose="05000000000000000000" pitchFamily="2" charset="2"/>
            </a:endParaRPr>
          </a:p>
          <a:p>
            <a:pPr marL="800100" lvl="1" indent="-342900" algn="just">
              <a:buFont typeface="Courier New" panose="02070309020205020404" pitchFamily="49" charset="0"/>
              <a:buChar char="o"/>
              <a:defRPr/>
            </a:pPr>
            <a:r>
              <a:rPr lang="fr-FR" altLang="fr-FR" sz="2600" dirty="0">
                <a:sym typeface="Wingdings" panose="05000000000000000000" pitchFamily="2" charset="2"/>
              </a:rPr>
              <a:t>Risque de </a:t>
            </a:r>
            <a:r>
              <a:rPr lang="fr-FR" altLang="fr-FR" sz="2600" b="1" dirty="0">
                <a:solidFill>
                  <a:schemeClr val="accent2">
                    <a:lumMod val="75000"/>
                  </a:schemeClr>
                </a:solidFill>
                <a:sym typeface="Wingdings" panose="05000000000000000000" pitchFamily="2" charset="2"/>
              </a:rPr>
              <a:t>pression sociale </a:t>
            </a:r>
            <a:r>
              <a:rPr lang="fr-FR" altLang="fr-FR" sz="2600" dirty="0">
                <a:sym typeface="Wingdings" panose="05000000000000000000" pitchFamily="2" charset="2"/>
              </a:rPr>
              <a:t>(</a:t>
            </a:r>
            <a:r>
              <a:rPr lang="fr-FR" altLang="fr-FR" sz="2600" dirty="0" err="1">
                <a:sym typeface="Wingdings" panose="05000000000000000000" pitchFamily="2" charset="2"/>
              </a:rPr>
              <a:t>D.Marcelli</a:t>
            </a:r>
            <a:r>
              <a:rPr lang="fr-FR" altLang="fr-FR" sz="2600" dirty="0">
                <a:sym typeface="Wingdings" panose="05000000000000000000" pitchFamily="2" charset="2"/>
              </a:rPr>
              <a:t>, 1994). </a:t>
            </a:r>
          </a:p>
          <a:p>
            <a:pPr marL="800100" lvl="1" indent="-342900" algn="just">
              <a:buFont typeface="Courier New" panose="02070309020205020404" pitchFamily="49" charset="0"/>
              <a:buChar char="o"/>
              <a:defRPr/>
            </a:pPr>
            <a:endParaRPr lang="fr-FR" altLang="fr-FR" sz="400" dirty="0">
              <a:sym typeface="Wingdings" panose="05000000000000000000" pitchFamily="2" charset="2"/>
            </a:endParaRPr>
          </a:p>
          <a:p>
            <a:pPr marL="800100" lvl="1" indent="-342900" algn="just">
              <a:buFont typeface="Courier New" panose="02070309020205020404" pitchFamily="49" charset="0"/>
              <a:buChar char="o"/>
              <a:defRPr/>
            </a:pPr>
            <a:r>
              <a:rPr lang="fr-FR" altLang="fr-FR" sz="2600" dirty="0">
                <a:sym typeface="Wingdings" panose="05000000000000000000" pitchFamily="2" charset="2"/>
              </a:rPr>
              <a:t>Risque de </a:t>
            </a:r>
            <a:r>
              <a:rPr lang="fr-FR" altLang="fr-FR" sz="2600" b="1" dirty="0">
                <a:solidFill>
                  <a:schemeClr val="accent2">
                    <a:lumMod val="75000"/>
                  </a:schemeClr>
                </a:solidFill>
                <a:sym typeface="Wingdings" panose="05000000000000000000" pitchFamily="2" charset="2"/>
              </a:rPr>
              <a:t>conformisme</a:t>
            </a:r>
            <a:r>
              <a:rPr lang="fr-FR" altLang="fr-FR" sz="2600" dirty="0">
                <a:sym typeface="Wingdings" panose="05000000000000000000" pitchFamily="2" charset="2"/>
              </a:rPr>
              <a:t>, emprise du « look », « </a:t>
            </a:r>
            <a:r>
              <a:rPr lang="fr-FR" altLang="fr-FR" sz="2600" i="1" dirty="0">
                <a:sym typeface="Wingdings" panose="05000000000000000000" pitchFamily="2" charset="2"/>
              </a:rPr>
              <a:t>tyrannie de la majorité</a:t>
            </a:r>
            <a:r>
              <a:rPr lang="fr-FR" altLang="fr-FR" sz="2600" dirty="0">
                <a:sym typeface="Wingdings" panose="05000000000000000000" pitchFamily="2" charset="2"/>
              </a:rPr>
              <a:t> » (</a:t>
            </a:r>
            <a:r>
              <a:rPr lang="fr-FR" altLang="fr-FR" sz="2600" dirty="0" err="1">
                <a:sym typeface="Wingdings" panose="05000000000000000000" pitchFamily="2" charset="2"/>
              </a:rPr>
              <a:t>D.Pasquier</a:t>
            </a:r>
            <a:r>
              <a:rPr lang="fr-FR" altLang="fr-FR" sz="2600" dirty="0">
                <a:sym typeface="Wingdings" panose="05000000000000000000" pitchFamily="2" charset="2"/>
              </a:rPr>
              <a:t>, 2005). </a:t>
            </a:r>
            <a:r>
              <a:rPr lang="fr-FR" altLang="fr-FR" sz="2600" dirty="0" err="1">
                <a:sym typeface="Wingdings" panose="05000000000000000000" pitchFamily="2" charset="2"/>
              </a:rPr>
              <a:t>X.Pommereau</a:t>
            </a:r>
            <a:r>
              <a:rPr lang="fr-FR" altLang="fr-FR" sz="2600" dirty="0">
                <a:sym typeface="Wingdings" panose="05000000000000000000" pitchFamily="2" charset="2"/>
              </a:rPr>
              <a:t> (2006) dénonce l’importance de + en + grande de l’apparence = l’adolescent change de peau, marque sa peau, risque sa peau.</a:t>
            </a:r>
          </a:p>
          <a:p>
            <a:pPr marL="457200" indent="-457200" algn="just">
              <a:buFont typeface="Arial" panose="020B0604020202020204" pitchFamily="34" charset="0"/>
              <a:buChar char="•"/>
              <a:defRPr/>
            </a:pPr>
            <a:endParaRPr lang="fr-FR" sz="600" dirty="0"/>
          </a:p>
        </p:txBody>
      </p:sp>
      <p:sp>
        <p:nvSpPr>
          <p:cNvPr id="9" name="ZoneTexte 8">
            <a:extLst>
              <a:ext uri="{FF2B5EF4-FFF2-40B4-BE49-F238E27FC236}">
                <a16:creationId xmlns:a16="http://schemas.microsoft.com/office/drawing/2014/main" id="{A6CC9CD7-3457-4607-8098-9951D973A647}"/>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33840678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69595A8B-4DAC-4F67-894B-CC2C848587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40849" y="283617"/>
            <a:ext cx="4638992" cy="656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73EECFD1-E386-4F7B-BA4F-F8FB955118AE}"/>
              </a:ext>
            </a:extLst>
          </p:cNvPr>
          <p:cNvSpPr/>
          <p:nvPr/>
        </p:nvSpPr>
        <p:spPr>
          <a:xfrm>
            <a:off x="4240849" y="131537"/>
            <a:ext cx="5025071" cy="42558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un look pour s’affirmer et s’intégrer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5"/>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704181"/>
            <a:ext cx="9966960" cy="3108543"/>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dirty="0">
                <a:cs typeface="Arial" panose="020B0604020202020204" pitchFamily="34" charset="0"/>
              </a:rPr>
              <a:t>« </a:t>
            </a:r>
            <a:r>
              <a:rPr lang="fr-FR" altLang="fr-FR" sz="2400" i="1" dirty="0">
                <a:cs typeface="Arial" panose="020B0604020202020204" pitchFamily="34" charset="0"/>
              </a:rPr>
              <a:t>En fait, c'est une ambivalence. Beaucoup d’ados ont la hantise d’être anormaux. La norme existe encore (…) </a:t>
            </a:r>
            <a:r>
              <a:rPr lang="fr-FR" altLang="fr-FR" sz="2400" i="1" dirty="0">
                <a:solidFill>
                  <a:srgbClr val="0070C0"/>
                </a:solidFill>
                <a:cs typeface="Arial" panose="020B0604020202020204" pitchFamily="34" charset="0"/>
              </a:rPr>
              <a:t>"Je ne veux absolument pas être confondue avec mes parents ringards, je veux être comme mes copines." </a:t>
            </a:r>
            <a:r>
              <a:rPr lang="fr-FR" altLang="fr-FR" sz="2400" i="1" dirty="0">
                <a:cs typeface="Arial" panose="020B0604020202020204" pitchFamily="34" charset="0"/>
              </a:rPr>
              <a:t>Et c'est ça, l'ambivalence de l'adolescence : se démarquer de ses parents tout en désirant une certaine conformité vis-à-vis des pairs</a:t>
            </a:r>
            <a:r>
              <a:rPr lang="fr-FR" altLang="fr-FR" sz="2400" dirty="0">
                <a:cs typeface="Arial" panose="020B0604020202020204" pitchFamily="34" charset="0"/>
              </a:rPr>
              <a:t> » (</a:t>
            </a:r>
            <a:r>
              <a:rPr lang="fr-FR" altLang="fr-FR" sz="2400" dirty="0" err="1">
                <a:cs typeface="Arial" panose="020B0604020202020204" pitchFamily="34" charset="0"/>
              </a:rPr>
              <a:t>D.Le</a:t>
            </a:r>
            <a:r>
              <a:rPr lang="fr-FR" altLang="fr-FR" sz="2400" dirty="0">
                <a:cs typeface="Arial" panose="020B0604020202020204" pitchFamily="34" charset="0"/>
              </a:rPr>
              <a:t> Breton, 2018).</a:t>
            </a:r>
          </a:p>
          <a:p>
            <a:pPr algn="just">
              <a:buFont typeface="Wingdings" panose="05000000000000000000" pitchFamily="2" charset="2"/>
              <a:buChar char="à"/>
              <a:defRPr/>
            </a:pPr>
            <a:endParaRPr lang="fr-FR" altLang="fr-FR" sz="400" b="1" dirty="0">
              <a:sym typeface="Wingdings" panose="05000000000000000000" pitchFamily="2" charset="2"/>
            </a:endParaRPr>
          </a:p>
          <a:p>
            <a:pPr marL="355600" indent="-355600" algn="just">
              <a:buFont typeface="Wingdings" panose="05000000000000000000" pitchFamily="2" charset="2"/>
              <a:buChar char="à"/>
              <a:defRPr/>
            </a:pPr>
            <a:r>
              <a:rPr lang="fr-FR" altLang="fr-FR" sz="2400" b="1" dirty="0">
                <a:solidFill>
                  <a:schemeClr val="accent1">
                    <a:lumMod val="75000"/>
                  </a:schemeClr>
                </a:solidFill>
                <a:sym typeface="Wingdings" panose="05000000000000000000" pitchFamily="2" charset="2"/>
              </a:rPr>
              <a:t>Il s’agit pour les adolescents de se distinguer des allures adulte ou enfantine, de s’identifier à leur classe d’âge. </a:t>
            </a:r>
          </a:p>
          <a:p>
            <a:pPr marL="457200" indent="-457200" algn="just">
              <a:buFont typeface="Arial" panose="020B0604020202020204" pitchFamily="34" charset="0"/>
              <a:buChar char="•"/>
              <a:defRPr/>
            </a:pPr>
            <a:endParaRPr lang="fr-FR" sz="2400" dirty="0"/>
          </a:p>
        </p:txBody>
      </p:sp>
      <p:sp>
        <p:nvSpPr>
          <p:cNvPr id="9" name="ZoneTexte 8">
            <a:extLst>
              <a:ext uri="{FF2B5EF4-FFF2-40B4-BE49-F238E27FC236}">
                <a16:creationId xmlns:a16="http://schemas.microsoft.com/office/drawing/2014/main" id="{A6CC9CD7-3457-4607-8098-9951D973A647}"/>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
        <p:nvSpPr>
          <p:cNvPr id="11" name="ZoneTexte 10">
            <a:extLst>
              <a:ext uri="{FF2B5EF4-FFF2-40B4-BE49-F238E27FC236}">
                <a16:creationId xmlns:a16="http://schemas.microsoft.com/office/drawing/2014/main" id="{E761B72E-652C-46A0-8CB7-91BE730DC2F1}"/>
              </a:ext>
            </a:extLst>
          </p:cNvPr>
          <p:cNvSpPr txBox="1"/>
          <p:nvPr/>
        </p:nvSpPr>
        <p:spPr>
          <a:xfrm>
            <a:off x="2272348" y="4496101"/>
            <a:ext cx="2289116" cy="2339102"/>
          </a:xfrm>
          <a:prstGeom prst="rect">
            <a:avLst/>
          </a:prstGeom>
          <a:noFill/>
        </p:spPr>
        <p:txBody>
          <a:bodyPr wrap="square">
            <a:spAutoFit/>
          </a:bodyPr>
          <a:lstStyle/>
          <a:p>
            <a:pPr marL="777875" lvl="1" eaLnBrk="1" hangingPunct="1">
              <a:defRPr/>
            </a:pPr>
            <a:r>
              <a:rPr lang="fr-FR" sz="1300" u="sng" dirty="0">
                <a:latin typeface="+mj-lt"/>
              </a:rPr>
              <a:t>Source</a:t>
            </a:r>
            <a:r>
              <a:rPr lang="fr-FR" sz="1300" dirty="0">
                <a:latin typeface="+mj-lt"/>
              </a:rPr>
              <a:t> : https://www.nouvelobs.com/rue89/nos-vies-intimes/20180322.OBS4052/beaucoup-d-adolescents-n-ont-jamais-vu-mourir-personne.html : </a:t>
            </a:r>
          </a:p>
          <a:p>
            <a:pPr eaLnBrk="1" hangingPunct="1">
              <a:defRPr/>
            </a:pPr>
            <a:endParaRPr lang="fr-FR" sz="1600" dirty="0"/>
          </a:p>
        </p:txBody>
      </p:sp>
    </p:spTree>
    <p:extLst>
      <p:ext uri="{BB962C8B-B14F-4D97-AF65-F5344CB8AC3E}">
        <p14:creationId xmlns:p14="http://schemas.microsoft.com/office/powerpoint/2010/main" val="213233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filles et garçons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704181"/>
            <a:ext cx="9936480" cy="4708981"/>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b="1" dirty="0">
                <a:solidFill>
                  <a:schemeClr val="accent1">
                    <a:lumMod val="75000"/>
                  </a:schemeClr>
                </a:solidFill>
                <a:sym typeface="Wingdings" panose="05000000000000000000" pitchFamily="2" charset="2"/>
              </a:rPr>
              <a:t>Les différences liées au genre se renforcent </a:t>
            </a:r>
            <a:r>
              <a:rPr lang="fr-FR" altLang="fr-FR" sz="2400" dirty="0">
                <a:sym typeface="Wingdings" panose="05000000000000000000" pitchFamily="2" charset="2"/>
              </a:rPr>
              <a:t>: « </a:t>
            </a:r>
            <a:r>
              <a:rPr lang="fr-FR" altLang="fr-FR" sz="2400" i="1" dirty="0">
                <a:sym typeface="Wingdings" panose="05000000000000000000" pitchFamily="2" charset="2"/>
              </a:rPr>
              <a:t>Les impératifs du masculin, surtout dans les aspects touchant à la virilité, sont contraignants et douloureux, comme peut l’être sur un autre registre l’impératif d’apparence pour la féminité</a:t>
            </a:r>
            <a:r>
              <a:rPr lang="fr-FR" altLang="fr-FR" sz="2400" dirty="0">
                <a:sym typeface="Wingdings" panose="05000000000000000000" pitchFamily="2" charset="2"/>
              </a:rPr>
              <a:t> » (</a:t>
            </a:r>
            <a:r>
              <a:rPr lang="fr-FR" altLang="fr-FR" sz="2400" dirty="0" err="1">
                <a:sym typeface="Wingdings" panose="05000000000000000000" pitchFamily="2" charset="2"/>
              </a:rPr>
              <a:t>D.Le</a:t>
            </a:r>
            <a:r>
              <a:rPr lang="fr-FR" altLang="fr-FR" sz="2400" dirty="0">
                <a:sym typeface="Wingdings" panose="05000000000000000000" pitchFamily="2" charset="2"/>
              </a:rPr>
              <a:t> Breton, 2014). </a:t>
            </a:r>
          </a:p>
          <a:p>
            <a:pPr marL="342900" indent="-342900" algn="just">
              <a:buFont typeface="Arial" panose="020B0604020202020204" pitchFamily="34" charset="0"/>
              <a:buChar char="•"/>
              <a:defRPr/>
            </a:pPr>
            <a:endParaRPr lang="fr-FR" altLang="fr-FR" sz="400" dirty="0">
              <a:sym typeface="Wingdings" panose="05000000000000000000" pitchFamily="2" charset="2"/>
            </a:endParaRPr>
          </a:p>
          <a:p>
            <a:pPr marL="342900" indent="-342900" algn="just">
              <a:buFont typeface="Arial" panose="020B0604020202020204" pitchFamily="34" charset="0"/>
              <a:buChar char="•"/>
              <a:defRPr/>
            </a:pPr>
            <a:r>
              <a:rPr lang="fr-FR" altLang="fr-FR" sz="2400" dirty="0"/>
              <a:t>Les garçons rapportent une estime de soi générale plus élevée que les filles, et des perceptions de compétence plus élevées dans les domaines scolaire, athlétique, et physique (</a:t>
            </a:r>
            <a:r>
              <a:rPr lang="fr-FR" altLang="fr-FR" sz="2400" dirty="0" err="1"/>
              <a:t>A.Seidah</a:t>
            </a:r>
            <a:r>
              <a:rPr lang="fr-FR" altLang="fr-FR" sz="2400" dirty="0"/>
              <a:t>, </a:t>
            </a:r>
            <a:r>
              <a:rPr lang="fr-FR" altLang="fr-FR" sz="2400" dirty="0" err="1"/>
              <a:t>T.Bouffard</a:t>
            </a:r>
            <a:r>
              <a:rPr lang="fr-FR" altLang="fr-FR" sz="2400" dirty="0"/>
              <a:t>, </a:t>
            </a:r>
            <a:r>
              <a:rPr lang="fr-FR" altLang="fr-FR" sz="2400" dirty="0" err="1"/>
              <a:t>C.Vezeau</a:t>
            </a:r>
            <a:r>
              <a:rPr lang="fr-FR" altLang="fr-FR" sz="2400" dirty="0"/>
              <a:t>, 2004).</a:t>
            </a:r>
          </a:p>
          <a:p>
            <a:pPr marL="342900" indent="-342900" algn="just">
              <a:buFont typeface="Arial" panose="020B0604020202020204" pitchFamily="34" charset="0"/>
              <a:buChar char="•"/>
              <a:defRPr/>
            </a:pPr>
            <a:endParaRPr lang="fr-FR" altLang="fr-FR" sz="400" dirty="0"/>
          </a:p>
          <a:p>
            <a:pPr marL="342900" indent="-342900" algn="just">
              <a:buFont typeface="Arial" panose="020B0604020202020204" pitchFamily="34" charset="0"/>
              <a:buChar char="•"/>
              <a:defRPr/>
            </a:pPr>
            <a:r>
              <a:rPr lang="fr-FR" altLang="fr-FR" sz="2400" dirty="0"/>
              <a:t>Dans le domaine de l’apparence physique surtout les filles ont une estime de soi plus faible que les garçons. </a:t>
            </a:r>
          </a:p>
          <a:p>
            <a:pPr marL="342900" indent="-342900" algn="just">
              <a:buFont typeface="Arial" panose="020B0604020202020204" pitchFamily="34" charset="0"/>
              <a:buChar char="•"/>
              <a:defRPr/>
            </a:pPr>
            <a:endParaRPr lang="fr-FR" altLang="fr-FR" sz="400" dirty="0"/>
          </a:p>
          <a:p>
            <a:pPr marL="342900" indent="-342900" algn="just">
              <a:buFont typeface="Arial" panose="020B0604020202020204" pitchFamily="34" charset="0"/>
              <a:buChar char="•"/>
              <a:defRPr/>
            </a:pPr>
            <a:r>
              <a:rPr lang="fr-FR" altLang="fr-FR" sz="2400" dirty="0" err="1"/>
              <a:t>Bolognini</a:t>
            </a:r>
            <a:r>
              <a:rPr lang="fr-FR" altLang="fr-FR" sz="2400" dirty="0"/>
              <a:t> </a:t>
            </a:r>
            <a:r>
              <a:rPr lang="fr-FR" altLang="fr-FR" sz="2400" i="1" dirty="0"/>
              <a:t>et al.</a:t>
            </a:r>
            <a:r>
              <a:rPr lang="fr-FR" altLang="fr-FR" sz="2400" dirty="0"/>
              <a:t> (1996) soulignent aussi que généralement, les filles sont plus sévères et critiques que les garçons dans leur évaluation d’elles-mêmes.</a:t>
            </a:r>
            <a:endParaRPr lang="fr-FR" altLang="fr-FR" sz="2400" dirty="0">
              <a:sym typeface="Wingdings" panose="05000000000000000000" pitchFamily="2" charset="2"/>
            </a:endParaRPr>
          </a:p>
          <a:p>
            <a:pPr marL="457200" indent="-457200" algn="just">
              <a:buFont typeface="Arial" panose="020B0604020202020204" pitchFamily="34" charset="0"/>
              <a:buChar char="•"/>
              <a:defRPr/>
            </a:pPr>
            <a:endParaRPr lang="fr-FR" sz="2400" dirty="0"/>
          </a:p>
        </p:txBody>
      </p:sp>
      <p:sp>
        <p:nvSpPr>
          <p:cNvPr id="2" name="ZoneTexte 1">
            <a:extLst>
              <a:ext uri="{FF2B5EF4-FFF2-40B4-BE49-F238E27FC236}">
                <a16:creationId xmlns:a16="http://schemas.microsoft.com/office/drawing/2014/main" id="{4C22E53E-BC88-E91C-419C-FA9C01F2B65A}"/>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269629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culture jeune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860046"/>
            <a:ext cx="9591040" cy="3877985"/>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600" i="1" dirty="0"/>
              <a:t>« Les adolescents présentent, à l’échelle de la population française, une configuration particulière de compétences, comportements et préférences culturelles qui constituent un ensemble de traits suffisamment stables et cohérents pour les distinguer du reste de la population. Dans ce cas, pourquoi ne pas parler de culture jeune… » </a:t>
            </a:r>
            <a:r>
              <a:rPr lang="fr-FR" altLang="fr-FR" sz="2600" dirty="0"/>
              <a:t>(</a:t>
            </a:r>
            <a:r>
              <a:rPr lang="fr-FR" altLang="fr-FR" sz="2600" dirty="0" err="1"/>
              <a:t>Donnat</a:t>
            </a:r>
            <a:r>
              <a:rPr lang="fr-FR" altLang="fr-FR" sz="2600" dirty="0"/>
              <a:t>, 2003).</a:t>
            </a:r>
            <a:endParaRPr lang="fr-FR" altLang="fr-FR" sz="600" dirty="0"/>
          </a:p>
          <a:p>
            <a:pPr marL="342900" indent="-342900" algn="just">
              <a:buFont typeface="Arial" panose="020B0604020202020204" pitchFamily="34" charset="0"/>
              <a:buChar char="•"/>
              <a:defRPr/>
            </a:pPr>
            <a:endParaRPr lang="fr-FR" altLang="fr-FR" sz="1200" dirty="0"/>
          </a:p>
          <a:p>
            <a:pPr marL="342900" indent="-342900" algn="just">
              <a:buFont typeface="Arial" panose="020B0604020202020204" pitchFamily="34" charset="0"/>
              <a:buChar char="•"/>
              <a:defRPr/>
            </a:pPr>
            <a:r>
              <a:rPr lang="fr-FR" altLang="fr-FR" sz="2600" dirty="0"/>
              <a:t>F. Dubet (1991) confirme et définit le lycéen comme </a:t>
            </a:r>
            <a:r>
              <a:rPr lang="fr-FR" altLang="fr-FR" sz="2600" i="1" dirty="0"/>
              <a:t>« l’individu consommateur, ludique, celui des modes et des loisirs, l’individu narcissique, soucieux de lui-même, de ses plaisirs et de son image »</a:t>
            </a:r>
            <a:r>
              <a:rPr lang="fr-FR" altLang="fr-FR" sz="2600" dirty="0"/>
              <a:t>.</a:t>
            </a:r>
            <a:endParaRPr lang="fr-FR" sz="2600" dirty="0"/>
          </a:p>
        </p:txBody>
      </p:sp>
    </p:spTree>
    <p:extLst>
      <p:ext uri="{BB962C8B-B14F-4D97-AF65-F5344CB8AC3E}">
        <p14:creationId xmlns:p14="http://schemas.microsoft.com/office/powerpoint/2010/main" val="36279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culture jeune / valeurs de l’institution</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704181"/>
            <a:ext cx="9611360" cy="4339650"/>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dirty="0"/>
              <a:t>Ancrée dans une vision scolaire de la pratique physique, l’EPS est programmée, didactisée, évaluée, collective, orientée vers le différé (</a:t>
            </a:r>
            <a:r>
              <a:rPr lang="fr-FR" altLang="fr-FR" sz="2400" dirty="0" err="1"/>
              <a:t>Chervel</a:t>
            </a:r>
            <a:r>
              <a:rPr lang="fr-FR" altLang="fr-FR" sz="2400" dirty="0"/>
              <a:t>, 1998). La « culture jeune », empreinte de culture de masse, est engagée vers le plaisir, l’éphémère, l’individuel et l’immédiateté (Lipovetsky, 1987). </a:t>
            </a:r>
            <a:r>
              <a:rPr lang="fr-FR" altLang="fr-FR" sz="2400" b="1" dirty="0">
                <a:solidFill>
                  <a:schemeClr val="accent1">
                    <a:lumMod val="75000"/>
                  </a:schemeClr>
                </a:solidFill>
              </a:rPr>
              <a:t>Jean-Marc Lemonnier se demande alors : « L’EPS se heurte-t-elle à cette culture jeune ? ». </a:t>
            </a:r>
          </a:p>
          <a:p>
            <a:pPr marL="342900" indent="-342900" algn="just">
              <a:buFont typeface="Arial" panose="020B0604020202020204" pitchFamily="34" charset="0"/>
              <a:buChar char="•"/>
              <a:defRPr/>
            </a:pPr>
            <a:endParaRPr lang="fr-FR" altLang="fr-FR" sz="1200" b="1" dirty="0">
              <a:solidFill>
                <a:schemeClr val="accent1">
                  <a:lumMod val="75000"/>
                </a:schemeClr>
              </a:solidFill>
            </a:endParaRPr>
          </a:p>
          <a:p>
            <a:pPr marL="342900" indent="-342900" algn="just">
              <a:buFont typeface="Arial" panose="020B0604020202020204" pitchFamily="34" charset="0"/>
              <a:buChar char="•"/>
              <a:defRPr/>
            </a:pPr>
            <a:r>
              <a:rPr lang="fr-FR" altLang="fr-FR" sz="2400" dirty="0"/>
              <a:t>« </a:t>
            </a:r>
            <a:r>
              <a:rPr lang="fr-FR" altLang="fr-FR" sz="2400" i="1" dirty="0"/>
              <a:t>L’élève sortant d’un cours d’EPS peut aller avec ses pairs faire du </a:t>
            </a:r>
            <a:r>
              <a:rPr lang="fr-FR" altLang="fr-FR" sz="2400" i="1" dirty="0" err="1"/>
              <a:t>street-ball</a:t>
            </a:r>
            <a:r>
              <a:rPr lang="fr-FR" altLang="fr-FR" sz="2400" i="1" dirty="0"/>
              <a:t> ou du skate hors cadre fédéral pour le plaisir de la « glisse ». </a:t>
            </a:r>
            <a:r>
              <a:rPr lang="fr-FR" altLang="fr-FR" sz="2400" dirty="0"/>
              <a:t>(…) </a:t>
            </a:r>
            <a:r>
              <a:rPr lang="fr-FR" altLang="fr-FR" sz="2400" i="1" dirty="0"/>
              <a:t>Plusieurs « cultures » sont en présence, la culture sportive, la culture jeune et celle de l’école. Il ne s’agit pas de blocs qui s’affrontent, les réalités se révèlent souvent plus nuancées</a:t>
            </a:r>
            <a:r>
              <a:rPr lang="fr-FR" altLang="fr-FR" sz="2400" dirty="0"/>
              <a:t> » (Lemonnier, 2010).</a:t>
            </a:r>
            <a:endParaRPr lang="fr-FR" sz="2400" dirty="0"/>
          </a:p>
        </p:txBody>
      </p:sp>
      <p:sp>
        <p:nvSpPr>
          <p:cNvPr id="9" name="ZoneTexte 8">
            <a:extLst>
              <a:ext uri="{FF2B5EF4-FFF2-40B4-BE49-F238E27FC236}">
                <a16:creationId xmlns:a16="http://schemas.microsoft.com/office/drawing/2014/main" id="{3D42FC51-371E-40F4-A6E2-B5181B341E5C}"/>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1484552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culture jeune / valeurs de l’institution</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79562"/>
            <a:ext cx="9773920" cy="4616648"/>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100" b="1" dirty="0">
                <a:solidFill>
                  <a:schemeClr val="accent1">
                    <a:lumMod val="75000"/>
                  </a:schemeClr>
                </a:solidFill>
              </a:rPr>
              <a:t>Divorce entre les valeurs adolescentes et les attentes de l'Institution ? </a:t>
            </a:r>
            <a:r>
              <a:rPr lang="fr-FR" altLang="fr-FR" sz="2100" dirty="0"/>
              <a:t>« </a:t>
            </a:r>
            <a:r>
              <a:rPr lang="fr-FR" altLang="fr-FR" sz="2100" i="1" dirty="0"/>
              <a:t>Nous pouvons alors nous demander si le modèle d’éducation physique et sportive scolaire est toujours en adéquation avec celui de l’élève qui dispose d’autres sources, d’autres propositions d’éducation physique et sportive hors de l’école ou dans les médias. En centrant notre réflexion autour des valeurs, nous pouvons organiser notre pensée autour de la question suivante : y a-t-il décalage, conflit de valeurs entre l’élève pratiquant l’EPS et les valeurs transmises par cette discipline </a:t>
            </a:r>
            <a:r>
              <a:rPr lang="fr-FR" altLang="fr-FR" sz="2100" dirty="0"/>
              <a:t>? » (Lemonnier, 2010).</a:t>
            </a:r>
          </a:p>
          <a:p>
            <a:pPr algn="just">
              <a:defRPr/>
            </a:pPr>
            <a:endParaRPr lang="fr-FR" altLang="fr-FR" sz="1200" dirty="0">
              <a:sym typeface="Wingdings" panose="05000000000000000000" pitchFamily="2" charset="2"/>
            </a:endParaRPr>
          </a:p>
          <a:p>
            <a:pPr marL="342900" indent="-342900" algn="just">
              <a:buFont typeface="Arial" panose="020B0604020202020204" pitchFamily="34" charset="0"/>
              <a:buChar char="•"/>
              <a:defRPr/>
            </a:pPr>
            <a:r>
              <a:rPr lang="fr-FR" altLang="fr-FR" sz="2100" u="sng" dirty="0"/>
              <a:t>Résultat de l’étude</a:t>
            </a:r>
            <a:r>
              <a:rPr lang="fr-FR" altLang="fr-FR" sz="2100" dirty="0"/>
              <a:t> : « </a:t>
            </a:r>
            <a:r>
              <a:rPr lang="fr-FR" altLang="fr-FR" sz="2100" i="1" dirty="0"/>
              <a:t>Le décalage entre l’EPS et les lycéens est plutôt à envisager autour de l’objet même de l’enseignement, à savoir les APSA et leur didactisation. </a:t>
            </a:r>
            <a:r>
              <a:rPr lang="fr-FR" altLang="fr-FR" sz="2100" i="1" dirty="0">
                <a:solidFill>
                  <a:schemeClr val="accent1">
                    <a:lumMod val="75000"/>
                  </a:schemeClr>
                </a:solidFill>
              </a:rPr>
              <a:t>La forme scolaire pèse sur l’attrait de la discipline</a:t>
            </a:r>
            <a:r>
              <a:rPr lang="fr-FR" altLang="fr-FR" sz="2100" i="1" dirty="0"/>
              <a:t> (Arnaud, 1989). Choisir son activité, renouveler les propositions sont des aspirations fortes (..) L’emprise de l’évaluation sur le cours est, de plus, un obstacle à l’investissement, sans calcul, de l’élève (…)  l’effort serait moins dans les valeurs que dans la note à obtenir</a:t>
            </a:r>
            <a:r>
              <a:rPr lang="fr-FR" altLang="fr-FR" sz="2100" dirty="0"/>
              <a:t> » (Lemonnier, 2010). </a:t>
            </a:r>
            <a:endParaRPr lang="fr-FR" altLang="fr-FR" sz="2100" dirty="0">
              <a:sym typeface="Wingdings" panose="05000000000000000000" pitchFamily="2" charset="2"/>
            </a:endParaRPr>
          </a:p>
        </p:txBody>
      </p:sp>
      <p:sp>
        <p:nvSpPr>
          <p:cNvPr id="9" name="ZoneTexte 8">
            <a:extLst>
              <a:ext uri="{FF2B5EF4-FFF2-40B4-BE49-F238E27FC236}">
                <a16:creationId xmlns:a16="http://schemas.microsoft.com/office/drawing/2014/main" id="{D05ED4E0-890B-4425-9ADE-2CBED72FC942}"/>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1465218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et internet ?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38922"/>
            <a:ext cx="9773920" cy="4616648"/>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200" b="1" dirty="0">
                <a:solidFill>
                  <a:schemeClr val="accent1">
                    <a:lumMod val="75000"/>
                  </a:schemeClr>
                </a:solidFill>
                <a:sym typeface="Wingdings" panose="05000000000000000000" pitchFamily="2" charset="2"/>
              </a:rPr>
              <a:t>Génération Internet </a:t>
            </a:r>
            <a:r>
              <a:rPr lang="fr-FR" altLang="fr-FR" sz="2200" dirty="0">
                <a:sym typeface="Wingdings" panose="05000000000000000000" pitchFamily="2" charset="2"/>
              </a:rPr>
              <a:t>: selon Médiamétrie, les 13-24 ans sont les + connectés de la population française  grande aisance / aux adultes dans la manipulation des outils du virtuel (Snapchat, Instagram, Facebook, </a:t>
            </a:r>
            <a:r>
              <a:rPr lang="fr-FR" altLang="fr-FR" sz="2200" dirty="0" err="1">
                <a:sym typeface="Wingdings" panose="05000000000000000000" pitchFamily="2" charset="2"/>
              </a:rPr>
              <a:t>TikTok</a:t>
            </a:r>
            <a:r>
              <a:rPr lang="fr-FR" altLang="fr-FR" sz="2200" dirty="0">
                <a:sym typeface="Wingdings" panose="05000000000000000000" pitchFamily="2" charset="2"/>
              </a:rPr>
              <a:t>, Blogs…).</a:t>
            </a:r>
          </a:p>
          <a:p>
            <a:pPr marL="342900" indent="-342900" algn="just">
              <a:buFont typeface="Arial" panose="020B0604020202020204" pitchFamily="34" charset="0"/>
              <a:buChar char="•"/>
              <a:defRPr/>
            </a:pPr>
            <a:endParaRPr lang="fr-FR" altLang="fr-FR" sz="1000" dirty="0">
              <a:sym typeface="Wingdings" panose="05000000000000000000" pitchFamily="2" charset="2"/>
            </a:endParaRPr>
          </a:p>
          <a:p>
            <a:pPr marL="342900" indent="-342900" algn="just">
              <a:buFont typeface="Arial" panose="020B0604020202020204" pitchFamily="34" charset="0"/>
              <a:buChar char="•"/>
              <a:defRPr/>
            </a:pPr>
            <a:r>
              <a:rPr lang="fr-FR" altLang="fr-FR" sz="2200" b="1" dirty="0">
                <a:solidFill>
                  <a:schemeClr val="accent1">
                    <a:lumMod val="75000"/>
                  </a:schemeClr>
                </a:solidFill>
                <a:sym typeface="Wingdings" panose="05000000000000000000" pitchFamily="2" charset="2"/>
              </a:rPr>
              <a:t>Repli sur soi et sentiment de solitude ? </a:t>
            </a:r>
            <a:r>
              <a:rPr lang="fr-FR" altLang="fr-FR" sz="2200" dirty="0">
                <a:sym typeface="Wingdings" panose="05000000000000000000" pitchFamily="2" charset="2"/>
              </a:rPr>
              <a:t>Non ! Dans l’ordre des préoccupations liées à l’Internet, les activités « solitaires » (recherche pour les devoirs, achats en ligne, jeux…) viennent après les désir d’entretenir des relations et de se faire des copains (</a:t>
            </a:r>
            <a:r>
              <a:rPr lang="fr-FR" altLang="fr-FR" sz="2200" dirty="0" err="1">
                <a:sym typeface="Wingdings" panose="05000000000000000000" pitchFamily="2" charset="2"/>
              </a:rPr>
              <a:t>C.Metton</a:t>
            </a:r>
            <a:r>
              <a:rPr lang="fr-FR" altLang="fr-FR" sz="2200" dirty="0">
                <a:sym typeface="Wingdings" panose="05000000000000000000" pitchFamily="2" charset="2"/>
              </a:rPr>
              <a:t>, 2004).</a:t>
            </a:r>
          </a:p>
          <a:p>
            <a:pPr marL="342900" indent="-342900" algn="just">
              <a:buFont typeface="Arial" panose="020B0604020202020204" pitchFamily="34" charset="0"/>
              <a:buChar char="•"/>
              <a:defRPr/>
            </a:pPr>
            <a:endParaRPr lang="fr-FR" altLang="fr-FR" sz="1000" dirty="0">
              <a:sym typeface="Wingdings" panose="05000000000000000000" pitchFamily="2" charset="2"/>
            </a:endParaRPr>
          </a:p>
          <a:p>
            <a:pPr marL="342900" indent="-342900" algn="just">
              <a:buFont typeface="Arial" panose="020B0604020202020204" pitchFamily="34" charset="0"/>
              <a:buChar char="•"/>
              <a:defRPr/>
            </a:pPr>
            <a:r>
              <a:rPr lang="fr-FR" altLang="fr-FR" sz="2200" dirty="0">
                <a:sym typeface="Wingdings" panose="05000000000000000000" pitchFamily="2" charset="2"/>
              </a:rPr>
              <a:t>Dans ce processus de socialisation, l’étendue du réseau Internet est un facteur de « bonne réputation », et donc d’estime de soi (</a:t>
            </a:r>
            <a:r>
              <a:rPr lang="fr-FR" altLang="fr-FR" sz="2200" dirty="0" err="1">
                <a:sym typeface="Wingdings" panose="05000000000000000000" pitchFamily="2" charset="2"/>
              </a:rPr>
              <a:t>S.Octobre</a:t>
            </a:r>
            <a:r>
              <a:rPr lang="fr-FR" altLang="fr-FR" sz="2200" dirty="0">
                <a:sym typeface="Wingdings" panose="05000000000000000000" pitchFamily="2" charset="2"/>
              </a:rPr>
              <a:t>, 2007).</a:t>
            </a:r>
          </a:p>
          <a:p>
            <a:pPr marL="342900" indent="-342900" algn="just">
              <a:buFont typeface="Arial" panose="020B0604020202020204" pitchFamily="34" charset="0"/>
              <a:buChar char="•"/>
              <a:defRPr/>
            </a:pPr>
            <a:endParaRPr lang="fr-FR" altLang="fr-FR" sz="1000" dirty="0">
              <a:sym typeface="Wingdings" panose="05000000000000000000" pitchFamily="2" charset="2"/>
            </a:endParaRPr>
          </a:p>
          <a:p>
            <a:pPr marL="355600" indent="-355600" algn="just">
              <a:defRPr/>
            </a:pPr>
            <a:r>
              <a:rPr lang="fr-FR" altLang="fr-FR" sz="2200" b="1" dirty="0">
                <a:solidFill>
                  <a:schemeClr val="accent1">
                    <a:lumMod val="75000"/>
                  </a:schemeClr>
                </a:solidFill>
                <a:sym typeface="Wingdings" panose="05000000000000000000" pitchFamily="2" charset="2"/>
              </a:rPr>
              <a:t> Internet serait donc loin d’isoler les individus, et permettrait aux jeunes de renforcer leurs réseaux de proximité (</a:t>
            </a:r>
            <a:r>
              <a:rPr lang="fr-FR" altLang="fr-FR" sz="2200" b="1" dirty="0" err="1">
                <a:solidFill>
                  <a:schemeClr val="accent1">
                    <a:lumMod val="75000"/>
                  </a:schemeClr>
                </a:solidFill>
                <a:sym typeface="Wingdings" panose="05000000000000000000" pitchFamily="2" charset="2"/>
              </a:rPr>
              <a:t>F.Mottot</a:t>
            </a:r>
            <a:r>
              <a:rPr lang="fr-FR" altLang="fr-FR" sz="2200" b="1" dirty="0">
                <a:solidFill>
                  <a:schemeClr val="accent1">
                    <a:lumMod val="75000"/>
                  </a:schemeClr>
                </a:solidFill>
                <a:sym typeface="Wingdings" panose="05000000000000000000" pitchFamily="2" charset="2"/>
              </a:rPr>
              <a:t>, 2007) </a:t>
            </a:r>
            <a:r>
              <a:rPr lang="fr-FR" altLang="fr-FR" sz="2200" dirty="0">
                <a:sym typeface="Wingdings" panose="05000000000000000000" pitchFamily="2" charset="2"/>
              </a:rPr>
              <a:t>:« </a:t>
            </a:r>
            <a:r>
              <a:rPr lang="fr-FR" altLang="fr-FR" sz="2200" i="1" dirty="0">
                <a:sym typeface="Wingdings" panose="05000000000000000000" pitchFamily="2" charset="2"/>
              </a:rPr>
              <a:t>ce qu’il n’ose pas dire, même au meilleur ami, peut ici être exprimé sans honte</a:t>
            </a:r>
            <a:r>
              <a:rPr lang="fr-FR" altLang="fr-FR" sz="2200" dirty="0">
                <a:sym typeface="Wingdings" panose="05000000000000000000" pitchFamily="2" charset="2"/>
              </a:rPr>
              <a:t> » (ibid.).</a:t>
            </a:r>
            <a:endParaRPr lang="fr-FR" altLang="fr-FR" sz="2200" dirty="0"/>
          </a:p>
        </p:txBody>
      </p:sp>
      <p:sp>
        <p:nvSpPr>
          <p:cNvPr id="9" name="ZoneTexte 8">
            <a:extLst>
              <a:ext uri="{FF2B5EF4-FFF2-40B4-BE49-F238E27FC236}">
                <a16:creationId xmlns:a16="http://schemas.microsoft.com/office/drawing/2014/main" id="{D05ED4E0-890B-4425-9ADE-2CBED72FC942}"/>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31585586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rgbClr val="C00000"/>
                </a:solidFill>
              </a:rPr>
              <a:t>le rapport au risque </a:t>
            </a:r>
            <a:r>
              <a:rPr lang="fr-FR" sz="3600" dirty="0">
                <a:solidFill>
                  <a:schemeClr val="accent2">
                    <a:lumMod val="75000"/>
                  </a:schemeClr>
                </a:solidFill>
              </a:rPr>
              <a:t>(</a:t>
            </a:r>
            <a:r>
              <a:rPr lang="fr-FR" sz="3600" dirty="0" err="1">
                <a:solidFill>
                  <a:schemeClr val="accent2">
                    <a:lumMod val="75000"/>
                  </a:schemeClr>
                </a:solidFill>
              </a:rPr>
              <a:t>D.Le</a:t>
            </a:r>
            <a:r>
              <a:rPr lang="fr-FR" sz="3600" dirty="0">
                <a:solidFill>
                  <a:schemeClr val="accent2">
                    <a:lumMod val="75000"/>
                  </a:schemeClr>
                </a:solidFill>
              </a:rPr>
              <a:t> Breton, 2003)</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38922"/>
            <a:ext cx="9773920" cy="4585871"/>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dirty="0">
                <a:sym typeface="Wingdings" pitchFamily="2" charset="2"/>
              </a:rPr>
              <a:t>L’adolescence est un moment de </a:t>
            </a:r>
            <a:r>
              <a:rPr lang="fr-FR" altLang="fr-FR" sz="2400" b="1" dirty="0">
                <a:solidFill>
                  <a:schemeClr val="accent1">
                    <a:lumMod val="75000"/>
                  </a:schemeClr>
                </a:solidFill>
                <a:sym typeface="Wingdings" pitchFamily="2" charset="2"/>
              </a:rPr>
              <a:t>plus grande vulnérabilité</a:t>
            </a:r>
            <a:r>
              <a:rPr lang="fr-FR" altLang="fr-FR" sz="2400" b="1" dirty="0">
                <a:sym typeface="Wingdings" pitchFamily="2" charset="2"/>
              </a:rPr>
              <a:t>, </a:t>
            </a:r>
            <a:r>
              <a:rPr lang="fr-FR" altLang="fr-FR" sz="2400" dirty="0">
                <a:sym typeface="Wingdings" pitchFamily="2" charset="2"/>
              </a:rPr>
              <a:t>et «</a:t>
            </a:r>
            <a:r>
              <a:rPr lang="fr-FR" altLang="fr-FR" sz="2400" dirty="0">
                <a:solidFill>
                  <a:schemeClr val="accent1">
                    <a:lumMod val="75000"/>
                  </a:schemeClr>
                </a:solidFill>
                <a:sym typeface="Wingdings" pitchFamily="2" charset="2"/>
              </a:rPr>
              <a:t> </a:t>
            </a:r>
            <a:r>
              <a:rPr lang="fr-FR" altLang="fr-FR" sz="2400" b="1" i="1" dirty="0">
                <a:solidFill>
                  <a:schemeClr val="accent1">
                    <a:lumMod val="75000"/>
                  </a:schemeClr>
                </a:solidFill>
                <a:sym typeface="Wingdings" pitchFamily="2" charset="2"/>
              </a:rPr>
              <a:t>les conduites à risque </a:t>
            </a:r>
            <a:r>
              <a:rPr lang="fr-FR" altLang="fr-FR" sz="2400" i="1" dirty="0">
                <a:sym typeface="Wingdings" pitchFamily="2" charset="2"/>
              </a:rPr>
              <a:t>sont des appels à vivre, et d’abord des appels à l’aide</a:t>
            </a:r>
            <a:r>
              <a:rPr lang="fr-FR" altLang="fr-FR" sz="2400" dirty="0">
                <a:sym typeface="Wingdings" pitchFamily="2" charset="2"/>
              </a:rPr>
              <a:t> » (Le Breton, 2014) :</a:t>
            </a:r>
          </a:p>
          <a:p>
            <a:pPr marL="800100" lvl="1" indent="-342900" algn="just">
              <a:buFont typeface="Courier New" panose="02070309020205020404" pitchFamily="49" charset="0"/>
              <a:buChar char="o"/>
              <a:defRPr/>
            </a:pPr>
            <a:r>
              <a:rPr lang="fr-FR" altLang="fr-FR" sz="2200" dirty="0">
                <a:sym typeface="Wingdings" pitchFamily="2" charset="2"/>
              </a:rPr>
              <a:t>Rapport à l’école, désinvestissement pouvant aller jusqu’à la rupture scolaire.</a:t>
            </a:r>
          </a:p>
          <a:p>
            <a:pPr marL="800100" lvl="1" indent="-342900" algn="just">
              <a:buFont typeface="Courier New" panose="02070309020205020404" pitchFamily="49" charset="0"/>
              <a:buChar char="o"/>
              <a:defRPr/>
            </a:pPr>
            <a:r>
              <a:rPr lang="fr-FR" altLang="fr-FR" sz="2200" dirty="0">
                <a:sym typeface="Wingdings" pitchFamily="2" charset="2"/>
              </a:rPr>
              <a:t>Drogues, alcoolisme, « binge </a:t>
            </a:r>
            <a:r>
              <a:rPr lang="fr-FR" altLang="fr-FR" sz="2200" dirty="0" err="1">
                <a:sym typeface="Wingdings" pitchFamily="2" charset="2"/>
              </a:rPr>
              <a:t>drinking</a:t>
            </a:r>
            <a:r>
              <a:rPr lang="fr-FR" altLang="fr-FR" sz="2200" dirty="0">
                <a:sym typeface="Wingdings" pitchFamily="2" charset="2"/>
              </a:rPr>
              <a:t> » (les habitudes de consommation s’installent le + souvent à l’adolescence, enquête Choquet, 1992 ; enquête </a:t>
            </a:r>
            <a:r>
              <a:rPr lang="fr-FR" altLang="fr-FR" sz="2200" dirty="0" err="1">
                <a:sym typeface="Wingdings" pitchFamily="2" charset="2"/>
              </a:rPr>
              <a:t>L.Com</a:t>
            </a:r>
            <a:r>
              <a:rPr lang="fr-FR" altLang="fr-FR" sz="2200" dirty="0">
                <a:sym typeface="Wingdings" pitchFamily="2" charset="2"/>
              </a:rPr>
              <a:t>-Ruelle, </a:t>
            </a:r>
            <a:r>
              <a:rPr lang="fr-FR" altLang="fr-FR" sz="2200" dirty="0" err="1">
                <a:sym typeface="Wingdings" pitchFamily="2" charset="2"/>
              </a:rPr>
              <a:t>N.Le</a:t>
            </a:r>
            <a:r>
              <a:rPr lang="fr-FR" altLang="fr-FR" sz="2200" dirty="0">
                <a:sym typeface="Wingdings" pitchFamily="2" charset="2"/>
              </a:rPr>
              <a:t> Guen, IRDES, 2013).</a:t>
            </a:r>
          </a:p>
          <a:p>
            <a:pPr marL="800100" lvl="1" indent="-342900" algn="just">
              <a:buFont typeface="Courier New" panose="02070309020205020404" pitchFamily="49" charset="0"/>
              <a:buChar char="o"/>
              <a:defRPr/>
            </a:pPr>
            <a:r>
              <a:rPr lang="fr-FR" altLang="fr-FR" sz="2200" dirty="0">
                <a:sym typeface="Wingdings" pitchFamily="2" charset="2"/>
              </a:rPr>
              <a:t>Violence, marginalisation, délinquance.</a:t>
            </a:r>
          </a:p>
          <a:p>
            <a:pPr marL="800100" lvl="1" indent="-342900" algn="just">
              <a:buFont typeface="Courier New" panose="02070309020205020404" pitchFamily="49" charset="0"/>
              <a:buChar char="o"/>
              <a:defRPr/>
            </a:pPr>
            <a:r>
              <a:rPr lang="fr-FR" altLang="fr-FR" sz="2200" dirty="0">
                <a:sym typeface="Wingdings" pitchFamily="2" charset="2"/>
              </a:rPr>
              <a:t>Troubles du comportement alimentaire(10%) Anorexie, boulimie (en grande majorité des filles).</a:t>
            </a:r>
          </a:p>
          <a:p>
            <a:pPr marL="800100" lvl="1" indent="-342900" algn="just">
              <a:buFont typeface="Courier New" panose="02070309020205020404" pitchFamily="49" charset="0"/>
              <a:buChar char="o"/>
              <a:defRPr/>
            </a:pPr>
            <a:r>
              <a:rPr lang="fr-FR" altLang="fr-FR" sz="2200" dirty="0">
                <a:sym typeface="Wingdings" pitchFamily="2" charset="2"/>
              </a:rPr>
              <a:t>Fugues, errances.</a:t>
            </a:r>
          </a:p>
          <a:p>
            <a:pPr marL="800100" lvl="1" indent="-342900" algn="just">
              <a:buFont typeface="Courier New" panose="02070309020205020404" pitchFamily="49" charset="0"/>
              <a:buChar char="o"/>
              <a:defRPr/>
            </a:pPr>
            <a:r>
              <a:rPr lang="fr-FR" altLang="fr-FR" sz="2200" dirty="0">
                <a:sym typeface="Wingdings" pitchFamily="2" charset="2"/>
              </a:rPr>
              <a:t>Rencontres avec des adultes manipulateurs sur Internet (pédophilie ou radicalisation). </a:t>
            </a:r>
          </a:p>
        </p:txBody>
      </p:sp>
      <p:sp>
        <p:nvSpPr>
          <p:cNvPr id="2" name="ZoneTexte 1">
            <a:extLst>
              <a:ext uri="{FF2B5EF4-FFF2-40B4-BE49-F238E27FC236}">
                <a16:creationId xmlns:a16="http://schemas.microsoft.com/office/drawing/2014/main" id="{2B9BDB18-BB06-632E-3BD3-97B745F1B598}"/>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80806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rgbClr val="C00000"/>
                </a:solidFill>
              </a:rPr>
              <a:t>le rapport au risque </a:t>
            </a:r>
            <a:r>
              <a:rPr lang="fr-FR" sz="3600" dirty="0">
                <a:solidFill>
                  <a:srgbClr val="C00000"/>
                </a:solidFill>
              </a:rPr>
              <a:t>(</a:t>
            </a:r>
            <a:r>
              <a:rPr lang="fr-FR" sz="3600" dirty="0" err="1">
                <a:solidFill>
                  <a:srgbClr val="C00000"/>
                </a:solidFill>
              </a:rPr>
              <a:t>D.Le</a:t>
            </a:r>
            <a:r>
              <a:rPr lang="fr-FR" sz="3600" dirty="0">
                <a:solidFill>
                  <a:srgbClr val="C00000"/>
                </a:solidFill>
              </a:rPr>
              <a:t> Breton, 2003)</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38922"/>
            <a:ext cx="9773920" cy="2923877"/>
          </a:xfrm>
          <a:prstGeom prst="rect">
            <a:avLst/>
          </a:prstGeom>
          <a:noFill/>
        </p:spPr>
        <p:txBody>
          <a:bodyPr wrap="square" rtlCol="0">
            <a:spAutoFit/>
          </a:bodyPr>
          <a:lstStyle/>
          <a:p>
            <a:pPr marL="285750" indent="-285750" algn="just">
              <a:buFont typeface="Arial" panose="020B0604020202020204" pitchFamily="34" charset="0"/>
              <a:buChar char="•"/>
              <a:defRPr/>
            </a:pPr>
            <a:r>
              <a:rPr lang="fr-FR" altLang="fr-FR" sz="2600" dirty="0">
                <a:sym typeface="Wingdings" panose="05000000000000000000" pitchFamily="2" charset="2"/>
              </a:rPr>
              <a:t>En raison des remaniements importants physiques et psychiques, l’adolescence est un moment de </a:t>
            </a:r>
            <a:r>
              <a:rPr lang="fr-FR" altLang="fr-FR" sz="2600" b="1" dirty="0">
                <a:solidFill>
                  <a:schemeClr val="accent1">
                    <a:lumMod val="75000"/>
                  </a:schemeClr>
                </a:solidFill>
                <a:sym typeface="Wingdings" panose="05000000000000000000" pitchFamily="2" charset="2"/>
              </a:rPr>
              <a:t>plus grande vulnérabilité</a:t>
            </a:r>
            <a:r>
              <a:rPr lang="fr-FR" altLang="fr-FR" sz="2600" b="1" dirty="0">
                <a:solidFill>
                  <a:srgbClr val="FF0000"/>
                </a:solidFill>
                <a:sym typeface="Wingdings" panose="05000000000000000000" pitchFamily="2" charset="2"/>
              </a:rPr>
              <a:t> </a:t>
            </a:r>
            <a:r>
              <a:rPr lang="fr-FR" altLang="fr-FR" sz="2600" dirty="0">
                <a:sym typeface="Wingdings" panose="05000000000000000000" pitchFamily="2" charset="2"/>
              </a:rPr>
              <a:t>:</a:t>
            </a:r>
          </a:p>
          <a:p>
            <a:pPr marL="285750" indent="-285750" algn="just">
              <a:buFont typeface="Arial" panose="020B0604020202020204" pitchFamily="34" charset="0"/>
              <a:buChar char="•"/>
              <a:defRPr/>
            </a:pPr>
            <a:endParaRPr lang="fr-FR" altLang="fr-FR" sz="200" dirty="0">
              <a:sym typeface="Wingdings" panose="05000000000000000000" pitchFamily="2" charset="2"/>
            </a:endParaRPr>
          </a:p>
          <a:p>
            <a:pPr marL="914400" lvl="1" indent="-457200" algn="just">
              <a:buFont typeface="Courier New" panose="02070309020205020404" pitchFamily="49" charset="0"/>
              <a:buChar char="o"/>
              <a:defRPr/>
            </a:pPr>
            <a:r>
              <a:rPr lang="fr-FR" altLang="fr-FR" sz="2600" dirty="0">
                <a:sym typeface="Wingdings" panose="05000000000000000000" pitchFamily="2" charset="2"/>
              </a:rPr>
              <a:t>Scarifications (11% des filles ; 6.6% des garçons).</a:t>
            </a:r>
          </a:p>
          <a:p>
            <a:pPr marL="914400" lvl="1" indent="-457200" algn="just">
              <a:buFont typeface="Courier New" panose="02070309020205020404" pitchFamily="49" charset="0"/>
              <a:buChar char="o"/>
              <a:defRPr/>
            </a:pPr>
            <a:r>
              <a:rPr lang="fr-FR" altLang="fr-FR" sz="2600" dirty="0">
                <a:sym typeface="Wingdings" panose="05000000000000000000" pitchFamily="2" charset="2"/>
              </a:rPr>
              <a:t>Dépression, Suicide (2</a:t>
            </a:r>
            <a:r>
              <a:rPr lang="fr-FR" altLang="fr-FR" sz="2600" baseline="30000" dirty="0">
                <a:sym typeface="Wingdings" panose="05000000000000000000" pitchFamily="2" charset="2"/>
              </a:rPr>
              <a:t>nde</a:t>
            </a:r>
            <a:r>
              <a:rPr lang="fr-FR" altLang="fr-FR" sz="2600" dirty="0">
                <a:sym typeface="Wingdings" panose="05000000000000000000" pitchFamily="2" charset="2"/>
              </a:rPr>
              <a:t> cause de mortalité à l’adolescence).</a:t>
            </a:r>
          </a:p>
          <a:p>
            <a:pPr marL="914400" lvl="1" indent="-457200" algn="just">
              <a:buFont typeface="Courier New" panose="02070309020205020404" pitchFamily="49" charset="0"/>
              <a:buChar char="o"/>
              <a:defRPr/>
            </a:pPr>
            <a:r>
              <a:rPr lang="fr-FR" altLang="fr-FR" sz="2600" dirty="0">
                <a:sym typeface="Wingdings" panose="05000000000000000000" pitchFamily="2" charset="2"/>
              </a:rPr>
              <a:t>Accidents en voiture ou en deux roues (1</a:t>
            </a:r>
            <a:r>
              <a:rPr lang="fr-FR" altLang="fr-FR" sz="2600" baseline="30000" dirty="0">
                <a:sym typeface="Wingdings" panose="05000000000000000000" pitchFamily="2" charset="2"/>
              </a:rPr>
              <a:t>ère</a:t>
            </a:r>
            <a:r>
              <a:rPr lang="fr-FR" altLang="fr-FR" sz="2600" dirty="0">
                <a:sym typeface="Wingdings" panose="05000000000000000000" pitchFamily="2" charset="2"/>
              </a:rPr>
              <a:t> cause de mortalité à l’adolescence : 2 X +de garçons que de filles).</a:t>
            </a:r>
          </a:p>
          <a:p>
            <a:pPr marL="914400" lvl="1" indent="-457200" algn="just">
              <a:buFont typeface="Courier New" panose="02070309020205020404" pitchFamily="49" charset="0"/>
              <a:buChar char="o"/>
              <a:defRPr/>
            </a:pPr>
            <a:r>
              <a:rPr lang="fr-FR" altLang="fr-FR" sz="2600" dirty="0">
                <a:sym typeface="Wingdings" panose="05000000000000000000" pitchFamily="2" charset="2"/>
              </a:rPr>
              <a:t>Relations sexuelles non protégées.</a:t>
            </a:r>
          </a:p>
        </p:txBody>
      </p:sp>
      <p:pic>
        <p:nvPicPr>
          <p:cNvPr id="9" name="Picture 2">
            <a:extLst>
              <a:ext uri="{FF2B5EF4-FFF2-40B4-BE49-F238E27FC236}">
                <a16:creationId xmlns:a16="http://schemas.microsoft.com/office/drawing/2014/main" id="{7297AF56-0C0E-4AE1-AFDA-CBC342EDD3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6960" y="4462798"/>
            <a:ext cx="3505200" cy="2395201"/>
          </a:xfrm>
          <a:prstGeom prst="rect">
            <a:avLst/>
          </a:prstGeom>
          <a:solidFill>
            <a:schemeClr val="bg1"/>
          </a:solidFill>
          <a:ln>
            <a:noFill/>
          </a:ln>
          <a:effectLst/>
        </p:spPr>
      </p:pic>
      <p:sp>
        <p:nvSpPr>
          <p:cNvPr id="10" name="ZoneTexte 9">
            <a:extLst>
              <a:ext uri="{FF2B5EF4-FFF2-40B4-BE49-F238E27FC236}">
                <a16:creationId xmlns:a16="http://schemas.microsoft.com/office/drawing/2014/main" id="{BB282A72-1FDE-4337-A1AE-F74A9246D820}"/>
              </a:ext>
            </a:extLst>
          </p:cNvPr>
          <p:cNvSpPr txBox="1"/>
          <p:nvPr/>
        </p:nvSpPr>
        <p:spPr>
          <a:xfrm>
            <a:off x="3298508" y="4545965"/>
            <a:ext cx="5387975" cy="2308225"/>
          </a:xfrm>
          <a:prstGeom prst="rect">
            <a:avLst/>
          </a:prstGeom>
          <a:solidFill>
            <a:schemeClr val="bg1"/>
          </a:solidFill>
        </p:spPr>
        <p:txBody>
          <a:bodyPr>
            <a:spAutoFit/>
          </a:bodyPr>
          <a:lstStyle/>
          <a:p>
            <a:pPr algn="just" eaLnBrk="1" hangingPunct="1">
              <a:defRPr/>
            </a:pPr>
            <a:r>
              <a:rPr lang="fr-FR" dirty="0">
                <a:latin typeface="+mj-lt"/>
                <a:cs typeface="Arial" charset="0"/>
                <a:sym typeface="Wingdings" panose="05000000000000000000" pitchFamily="2" charset="2"/>
              </a:rPr>
              <a:t>Les différences de genre marquent aussi les conduites à risque : « </a:t>
            </a:r>
            <a:r>
              <a:rPr lang="fr-FR" i="1" dirty="0">
                <a:latin typeface="+mj-lt"/>
                <a:cs typeface="Arial" charset="0"/>
                <a:sym typeface="Wingdings" panose="05000000000000000000" pitchFamily="2" charset="2"/>
              </a:rPr>
              <a:t>la souffrance des filles s’intériorise là où chez les garçons elle emprunte plutôt la forme d’une agression à l’encontre du monde extérieur (…) Les garçons sont plutôt dans des démonstrations de force comme la violence, la délinquance, l’alcoolisation, la toxicomanie, la vitesse sur les routes…</a:t>
            </a:r>
            <a:r>
              <a:rPr lang="fr-FR" dirty="0">
                <a:latin typeface="+mj-lt"/>
                <a:cs typeface="Arial" charset="0"/>
                <a:sym typeface="Wingdings" panose="05000000000000000000" pitchFamily="2" charset="2"/>
              </a:rPr>
              <a:t> » (</a:t>
            </a:r>
            <a:r>
              <a:rPr lang="fr-FR" dirty="0" err="1">
                <a:latin typeface="+mj-lt"/>
                <a:cs typeface="Arial" charset="0"/>
                <a:sym typeface="Wingdings" panose="05000000000000000000" pitchFamily="2" charset="2"/>
              </a:rPr>
              <a:t>D.Le</a:t>
            </a:r>
            <a:r>
              <a:rPr lang="fr-FR" dirty="0">
                <a:latin typeface="+mj-lt"/>
                <a:cs typeface="Arial" charset="0"/>
                <a:sym typeface="Wingdings" panose="05000000000000000000" pitchFamily="2" charset="2"/>
              </a:rPr>
              <a:t> Breton, 2014).</a:t>
            </a:r>
            <a:endParaRPr lang="fr-FR" dirty="0">
              <a:latin typeface="+mj-lt"/>
              <a:cs typeface="Arial" charset="0"/>
            </a:endParaRPr>
          </a:p>
        </p:txBody>
      </p:sp>
      <p:sp>
        <p:nvSpPr>
          <p:cNvPr id="11" name="ZoneTexte 10">
            <a:extLst>
              <a:ext uri="{FF2B5EF4-FFF2-40B4-BE49-F238E27FC236}">
                <a16:creationId xmlns:a16="http://schemas.microsoft.com/office/drawing/2014/main" id="{E1478339-EE93-4F5C-9FAC-682C4B64ED80}"/>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375296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rgbClr val="C00000"/>
                </a:solidFill>
              </a:rPr>
              <a:t>risque et pratique sportive</a:t>
            </a:r>
            <a:endParaRPr lang="fr-FR" sz="3600" dirty="0">
              <a:solidFill>
                <a:srgbClr val="C00000"/>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38922"/>
            <a:ext cx="9773920" cy="4632037"/>
          </a:xfrm>
          <a:prstGeom prst="rect">
            <a:avLst/>
          </a:prstGeom>
          <a:noFill/>
        </p:spPr>
        <p:txBody>
          <a:bodyPr wrap="square" rtlCol="0">
            <a:spAutoFit/>
          </a:bodyPr>
          <a:lstStyle/>
          <a:p>
            <a:pPr marL="285750" indent="-285750" algn="just">
              <a:buFont typeface="Arial" panose="020B0604020202020204" pitchFamily="34" charset="0"/>
              <a:buChar char="•"/>
              <a:defRPr/>
            </a:pPr>
            <a:r>
              <a:rPr lang="fr-FR" altLang="fr-FR" sz="2500" dirty="0">
                <a:sym typeface="Wingdings" panose="05000000000000000000" pitchFamily="2" charset="2"/>
              </a:rPr>
              <a:t>Appétence particulière des adolescents pour les </a:t>
            </a:r>
            <a:r>
              <a:rPr lang="fr-FR" altLang="fr-FR" sz="2500" b="1" dirty="0">
                <a:solidFill>
                  <a:schemeClr val="accent1">
                    <a:lumMod val="75000"/>
                  </a:schemeClr>
                </a:solidFill>
                <a:sym typeface="Wingdings" panose="05000000000000000000" pitchFamily="2" charset="2"/>
              </a:rPr>
              <a:t>pratiques sportives à risque </a:t>
            </a:r>
            <a:r>
              <a:rPr lang="fr-FR" altLang="fr-FR" sz="2200" dirty="0">
                <a:sym typeface="Wingdings" panose="05000000000000000000" pitchFamily="2" charset="2"/>
              </a:rPr>
              <a:t>(</a:t>
            </a:r>
            <a:r>
              <a:rPr lang="fr-FR" altLang="fr-FR" sz="2200" dirty="0" err="1">
                <a:sym typeface="Wingdings" panose="05000000000000000000" pitchFamily="2" charset="2"/>
              </a:rPr>
              <a:t>D.Le</a:t>
            </a:r>
            <a:r>
              <a:rPr lang="fr-FR" altLang="fr-FR" sz="2200" dirty="0">
                <a:sym typeface="Wingdings" panose="05000000000000000000" pitchFamily="2" charset="2"/>
              </a:rPr>
              <a:t> Breton, 2003 ; 2015 ; </a:t>
            </a:r>
            <a:r>
              <a:rPr lang="fr-FR" altLang="fr-FR" sz="2200" dirty="0" err="1">
                <a:sym typeface="Wingdings" panose="05000000000000000000" pitchFamily="2" charset="2"/>
              </a:rPr>
              <a:t>G.Michel</a:t>
            </a:r>
            <a:r>
              <a:rPr lang="fr-FR" altLang="fr-FR" sz="2200" dirty="0">
                <a:sym typeface="Wingdings" panose="05000000000000000000" pitchFamily="2" charset="2"/>
              </a:rPr>
              <a:t>, 2001) </a:t>
            </a:r>
            <a:r>
              <a:rPr lang="fr-FR" altLang="fr-FR" sz="2500" dirty="0">
                <a:sym typeface="Wingdings" panose="05000000000000000000" pitchFamily="2" charset="2"/>
              </a:rPr>
              <a:t> sports de glisse, sports mécaniques, free ride…</a:t>
            </a:r>
          </a:p>
          <a:p>
            <a:pPr marL="1257300" lvl="2" indent="-342900" algn="just">
              <a:buFont typeface="Courier New" panose="02070309020205020404" pitchFamily="49" charset="0"/>
              <a:buChar char="o"/>
              <a:defRPr/>
            </a:pPr>
            <a:r>
              <a:rPr lang="fr-FR" altLang="fr-FR" sz="2200" dirty="0">
                <a:sym typeface="Wingdings" panose="05000000000000000000" pitchFamily="2" charset="2"/>
              </a:rPr>
              <a:t>Vaincre sa peur, gagner en confiance en soi.</a:t>
            </a:r>
          </a:p>
          <a:p>
            <a:pPr marL="1257300" lvl="2" indent="-342900" algn="just">
              <a:buFont typeface="Courier New" panose="02070309020205020404" pitchFamily="49" charset="0"/>
              <a:buChar char="o"/>
              <a:defRPr/>
            </a:pPr>
            <a:r>
              <a:rPr lang="fr-FR" altLang="fr-FR" sz="2200" dirty="0">
                <a:sym typeface="Wingdings" panose="05000000000000000000" pitchFamily="2" charset="2"/>
              </a:rPr>
              <a:t>S’affirmer devant les autres, rechercher l’admiration, s’intégrer dans le groupe : la prise de risque s’apparenterait à un rite de passage (</a:t>
            </a:r>
            <a:r>
              <a:rPr lang="fr-FR" altLang="fr-FR" sz="2200" dirty="0" err="1">
                <a:sym typeface="Wingdings" panose="05000000000000000000" pitchFamily="2" charset="2"/>
              </a:rPr>
              <a:t>G.Michel</a:t>
            </a:r>
            <a:r>
              <a:rPr lang="fr-FR" altLang="fr-FR" sz="2200" dirty="0">
                <a:sym typeface="Wingdings" panose="05000000000000000000" pitchFamily="2" charset="2"/>
              </a:rPr>
              <a:t>, 2001).</a:t>
            </a:r>
          </a:p>
          <a:p>
            <a:pPr marL="1257300" lvl="2" indent="-342900" algn="just">
              <a:buFont typeface="Courier New" panose="02070309020205020404" pitchFamily="49" charset="0"/>
              <a:buChar char="o"/>
              <a:defRPr/>
            </a:pPr>
            <a:r>
              <a:rPr lang="fr-FR" altLang="fr-FR" sz="2200" dirty="0">
                <a:sym typeface="Wingdings" panose="05000000000000000000" pitchFamily="2" charset="2"/>
              </a:rPr>
              <a:t>Jeu symbolique avec la mort : principe de l’ordalie (quête de sens).</a:t>
            </a:r>
          </a:p>
          <a:p>
            <a:pPr marL="1257300" lvl="2" indent="-342900" algn="just">
              <a:buFont typeface="Courier New" panose="02070309020205020404" pitchFamily="49" charset="0"/>
              <a:buChar char="o"/>
              <a:defRPr/>
            </a:pPr>
            <a:r>
              <a:rPr lang="fr-FR" altLang="fr-FR" sz="2200" dirty="0">
                <a:sym typeface="Wingdings" panose="05000000000000000000" pitchFamily="2" charset="2"/>
              </a:rPr>
              <a:t>Rechercher des sensations fortes, décharge cathartique des pulsions. </a:t>
            </a:r>
          </a:p>
          <a:p>
            <a:pPr marL="1257300" lvl="2" indent="-342900" algn="just">
              <a:buFont typeface="Courier New" panose="02070309020205020404" pitchFamily="49" charset="0"/>
              <a:buChar char="o"/>
              <a:defRPr/>
            </a:pPr>
            <a:r>
              <a:rPr lang="fr-FR" altLang="fr-FR" sz="2200" dirty="0">
                <a:sym typeface="Wingdings" panose="05000000000000000000" pitchFamily="2" charset="2"/>
              </a:rPr>
              <a:t>Affirmer sa liberté, son autonomie : principe des sports « alternatifs » = « </a:t>
            </a:r>
            <a:r>
              <a:rPr lang="fr-FR" altLang="fr-FR" sz="2200" i="1" dirty="0">
                <a:sym typeface="Wingdings" panose="05000000000000000000" pitchFamily="2" charset="2"/>
              </a:rPr>
              <a:t>culture sportive analogique</a:t>
            </a:r>
            <a:r>
              <a:rPr lang="fr-FR" altLang="fr-FR" sz="2200" dirty="0">
                <a:sym typeface="Wingdings" panose="05000000000000000000" pitchFamily="2" charset="2"/>
              </a:rPr>
              <a:t> » (</a:t>
            </a:r>
            <a:r>
              <a:rPr lang="fr-FR" altLang="fr-FR" sz="2200" dirty="0" err="1">
                <a:sym typeface="Wingdings" panose="05000000000000000000" pitchFamily="2" charset="2"/>
              </a:rPr>
              <a:t>A.Loret</a:t>
            </a:r>
            <a:r>
              <a:rPr lang="fr-FR" altLang="fr-FR" sz="2200" dirty="0">
                <a:sym typeface="Wingdings" panose="05000000000000000000" pitchFamily="2" charset="2"/>
              </a:rPr>
              <a:t>, Génération glisse, 1995). </a:t>
            </a:r>
          </a:p>
          <a:p>
            <a:pPr marL="1257300" lvl="2" indent="-342900" algn="just">
              <a:buFont typeface="Courier New" panose="02070309020205020404" pitchFamily="49" charset="0"/>
              <a:buChar char="o"/>
              <a:defRPr/>
            </a:pPr>
            <a:r>
              <a:rPr lang="fr-FR" altLang="fr-FR" sz="2200" dirty="0">
                <a:sym typeface="Wingdings" panose="05000000000000000000" pitchFamily="2" charset="2"/>
              </a:rPr>
              <a:t>Le risque serait enfin un mécanisme défensif contre l’angoisse (</a:t>
            </a:r>
            <a:r>
              <a:rPr lang="fr-FR" altLang="fr-FR" sz="2200" dirty="0" err="1">
                <a:sym typeface="Wingdings" panose="05000000000000000000" pitchFamily="2" charset="2"/>
              </a:rPr>
              <a:t>G.Michel</a:t>
            </a:r>
            <a:r>
              <a:rPr lang="fr-FR" altLang="fr-FR" sz="2200" dirty="0">
                <a:sym typeface="Wingdings" panose="05000000000000000000" pitchFamily="2" charset="2"/>
              </a:rPr>
              <a:t>, 2001).</a:t>
            </a:r>
          </a:p>
        </p:txBody>
      </p:sp>
      <p:sp>
        <p:nvSpPr>
          <p:cNvPr id="2" name="ZoneTexte 1">
            <a:extLst>
              <a:ext uri="{FF2B5EF4-FFF2-40B4-BE49-F238E27FC236}">
                <a16:creationId xmlns:a16="http://schemas.microsoft.com/office/drawing/2014/main" id="{95995852-301F-1254-2C20-374A0569A8C3}"/>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371602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Les particularités culturelles et sociales : </a:t>
            </a:r>
            <a:r>
              <a:rPr lang="fr-FR" sz="4400" dirty="0">
                <a:solidFill>
                  <a:schemeClr val="accent2">
                    <a:lumMod val="75000"/>
                  </a:schemeClr>
                </a:solidFill>
              </a:rPr>
              <a:t>le temps des paradoxes</a:t>
            </a:r>
            <a:endParaRPr lang="fr-FR" sz="3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50682"/>
            <a:ext cx="9773920" cy="4355038"/>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sym typeface="Wingdings" pitchFamily="2" charset="2"/>
              </a:rPr>
              <a:t>Besoin d’autonomie / besoin de se sentir entouré.</a:t>
            </a:r>
          </a:p>
          <a:p>
            <a:pPr marL="342900" indent="-342900" algn="just">
              <a:buFont typeface="Arial" panose="020B0604020202020204" pitchFamily="34" charset="0"/>
              <a:buChar char="•"/>
              <a:defRPr/>
            </a:pPr>
            <a:r>
              <a:rPr lang="fr-FR" sz="2500" dirty="0">
                <a:sym typeface="Wingdings" pitchFamily="2" charset="2"/>
              </a:rPr>
              <a:t>Altruisme / égoïsme.</a:t>
            </a:r>
          </a:p>
          <a:p>
            <a:pPr marL="342900" indent="-342900" algn="just">
              <a:buFont typeface="Arial" panose="020B0604020202020204" pitchFamily="34" charset="0"/>
              <a:buChar char="•"/>
              <a:defRPr/>
            </a:pPr>
            <a:r>
              <a:rPr lang="fr-FR" sz="2500" dirty="0">
                <a:sym typeface="Wingdings" pitchFamily="2" charset="2"/>
              </a:rPr>
              <a:t>Besoin d’indépendance / besoin d’autorité.</a:t>
            </a:r>
          </a:p>
          <a:p>
            <a:pPr marL="342900" indent="-342900" algn="just">
              <a:buFont typeface="Arial" panose="020B0604020202020204" pitchFamily="34" charset="0"/>
              <a:buChar char="•"/>
              <a:defRPr/>
            </a:pPr>
            <a:r>
              <a:rPr lang="fr-FR" sz="2500" dirty="0">
                <a:sym typeface="Wingdings" pitchFamily="2" charset="2"/>
              </a:rPr>
              <a:t>Individualisme / bande de copains.</a:t>
            </a:r>
          </a:p>
          <a:p>
            <a:pPr marL="342900" indent="-342900" algn="just">
              <a:buFont typeface="Arial" panose="020B0604020202020204" pitchFamily="34" charset="0"/>
              <a:buChar char="•"/>
              <a:defRPr/>
            </a:pPr>
            <a:r>
              <a:rPr lang="fr-FR" sz="2500" dirty="0">
                <a:sym typeface="Wingdings" pitchFamily="2" charset="2"/>
              </a:rPr>
              <a:t>Certitudes sur le monde (idéalisme) / doutes sur soi</a:t>
            </a:r>
          </a:p>
          <a:p>
            <a:pPr marL="342900" indent="-342900" algn="just">
              <a:buFont typeface="Arial" panose="020B0604020202020204" pitchFamily="34" charset="0"/>
              <a:buChar char="•"/>
              <a:defRPr/>
            </a:pPr>
            <a:r>
              <a:rPr lang="fr-FR" sz="2500" dirty="0">
                <a:sym typeface="Wingdings" pitchFamily="2" charset="2"/>
              </a:rPr>
              <a:t>« </a:t>
            </a:r>
            <a:r>
              <a:rPr lang="fr-FR" sz="2500" i="1" dirty="0">
                <a:sym typeface="Wingdings" pitchFamily="2" charset="2"/>
              </a:rPr>
              <a:t>L’adolescent crie très fort qu’il veut être indépendant tout en allumant frénétiquement une cigarette pour calmer sa tension</a:t>
            </a:r>
            <a:r>
              <a:rPr lang="fr-FR" sz="2500" dirty="0">
                <a:sym typeface="Wingdings" pitchFamily="2" charset="2"/>
              </a:rPr>
              <a:t> »(</a:t>
            </a:r>
            <a:r>
              <a:rPr lang="fr-FR" sz="2500" dirty="0" err="1">
                <a:sym typeface="Wingdings" pitchFamily="2" charset="2"/>
              </a:rPr>
              <a:t>D.Marcelli</a:t>
            </a:r>
            <a:r>
              <a:rPr lang="fr-FR" sz="2500" dirty="0">
                <a:sym typeface="Wingdings" pitchFamily="2" charset="2"/>
              </a:rPr>
              <a:t>, 1994).</a:t>
            </a:r>
          </a:p>
          <a:p>
            <a:pPr algn="just">
              <a:defRPr/>
            </a:pPr>
            <a:endParaRPr lang="fr-FR" sz="400" dirty="0">
              <a:sym typeface="Wingdings" pitchFamily="2" charset="2"/>
            </a:endParaRPr>
          </a:p>
          <a:p>
            <a:pPr marL="342900" indent="-342900" algn="just">
              <a:buFont typeface="Arial" panose="020B0604020202020204" pitchFamily="34" charset="0"/>
              <a:buChar char="•"/>
              <a:defRPr/>
            </a:pPr>
            <a:r>
              <a:rPr lang="fr-FR" sz="2500" dirty="0">
                <a:sym typeface="Wingdings" pitchFamily="2" charset="2"/>
              </a:rPr>
              <a:t>« </a:t>
            </a:r>
            <a:r>
              <a:rPr lang="fr-FR" sz="2500" i="1" dirty="0">
                <a:sym typeface="Wingdings" pitchFamily="2" charset="2"/>
              </a:rPr>
              <a:t>Être à la mode est le paradigme du paradoxe de l’adolescence : vouloir être original tout en faisant comme les autres</a:t>
            </a:r>
            <a:r>
              <a:rPr lang="fr-FR" sz="2500" dirty="0">
                <a:sym typeface="Wingdings" pitchFamily="2" charset="2"/>
              </a:rPr>
              <a:t> » </a:t>
            </a:r>
            <a:r>
              <a:rPr lang="fr-FR" sz="2300" dirty="0">
                <a:sym typeface="Wingdings" pitchFamily="2" charset="2"/>
              </a:rPr>
              <a:t>(</a:t>
            </a:r>
            <a:r>
              <a:rPr lang="fr-FR" sz="2300" dirty="0" err="1">
                <a:sym typeface="Wingdings" pitchFamily="2" charset="2"/>
              </a:rPr>
              <a:t>A.Braconnier</a:t>
            </a:r>
            <a:r>
              <a:rPr lang="fr-FR" sz="2300" dirty="0">
                <a:sym typeface="Wingdings" pitchFamily="2" charset="2"/>
              </a:rPr>
              <a:t>, </a:t>
            </a:r>
            <a:r>
              <a:rPr lang="fr-FR" sz="2300" dirty="0" err="1">
                <a:sym typeface="Wingdings" pitchFamily="2" charset="2"/>
              </a:rPr>
              <a:t>M.Marcelli</a:t>
            </a:r>
            <a:r>
              <a:rPr lang="fr-FR" sz="2300" dirty="0">
                <a:sym typeface="Wingdings" pitchFamily="2" charset="2"/>
              </a:rPr>
              <a:t>, 1988). </a:t>
            </a:r>
            <a:endParaRPr lang="fr-FR" sz="2300" dirty="0"/>
          </a:p>
        </p:txBody>
      </p:sp>
      <p:pic>
        <p:nvPicPr>
          <p:cNvPr id="9" name="Picture 5" descr="http://media.paperblog.fr/i/150/1506863/complexe-homard-paradoxe-ladolescence-L-1.jpeg">
            <a:extLst>
              <a:ext uri="{FF2B5EF4-FFF2-40B4-BE49-F238E27FC236}">
                <a16:creationId xmlns:a16="http://schemas.microsoft.com/office/drawing/2014/main" id="{C2041096-4A21-4E0F-9812-B43EB547D1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0466" y="1503066"/>
            <a:ext cx="2108574" cy="2144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262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26036"/>
            <a:ext cx="9324753" cy="769441"/>
          </a:xfrm>
          <a:prstGeom prst="rect">
            <a:avLst/>
          </a:prstGeom>
          <a:noFill/>
        </p:spPr>
        <p:txBody>
          <a:bodyPr wrap="square" rtlCol="0">
            <a:spAutoFit/>
          </a:bodyPr>
          <a:lstStyle/>
          <a:p>
            <a:pPr algn="ctr"/>
            <a:r>
              <a:rPr lang="fr-FR" sz="4400" dirty="0"/>
              <a:t>La santé mentale des adolescents</a:t>
            </a:r>
            <a:endParaRPr lang="fr-FR" sz="3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60880" y="888682"/>
            <a:ext cx="9428480" cy="6047809"/>
          </a:xfrm>
          <a:prstGeom prst="rect">
            <a:avLst/>
          </a:prstGeom>
          <a:solidFill>
            <a:schemeClr val="bg1"/>
          </a:solidFill>
        </p:spPr>
        <p:txBody>
          <a:bodyPr wrap="square" rtlCol="0">
            <a:spAutoFit/>
          </a:bodyPr>
          <a:lstStyle/>
          <a:p>
            <a:pPr algn="just" fontAlgn="base"/>
            <a:r>
              <a:rPr lang="fr-FR" sz="2200" dirty="0">
                <a:latin typeface="Calibri (Corps)"/>
              </a:rPr>
              <a:t>La dernière enquête sur la santé mentale et le bien-être des collégiens et lycéens en France hexagonale (</a:t>
            </a:r>
            <a:r>
              <a:rPr lang="fr-FR" sz="2200" dirty="0" err="1">
                <a:latin typeface="Calibri (Corps)"/>
              </a:rPr>
              <a:t>EnCLASS</a:t>
            </a:r>
            <a:r>
              <a:rPr lang="fr-FR" sz="2200" dirty="0">
                <a:latin typeface="Calibri (Corps)"/>
              </a:rPr>
              <a:t> 2024) montre que :</a:t>
            </a:r>
          </a:p>
          <a:p>
            <a:pPr algn="just" fontAlgn="base"/>
            <a:endParaRPr lang="fr-FR" sz="400" dirty="0">
              <a:latin typeface="Calibri (Corps)"/>
            </a:endParaRPr>
          </a:p>
          <a:p>
            <a:pPr marL="628650" lvl="1" indent="-171450" algn="just" fontAlgn="base">
              <a:buFont typeface="Arial" panose="020B0604020202020204" pitchFamily="34" charset="0"/>
              <a:buChar char="•"/>
            </a:pPr>
            <a:r>
              <a:rPr lang="fr-FR" b="1" dirty="0">
                <a:latin typeface="Calibri (Corps)"/>
              </a:rPr>
              <a:t>La grande majorité des élèves de collège et de lycée se perçoivent en bonne santé (82% des collégiens et 78% des lycéens).</a:t>
            </a:r>
            <a:r>
              <a:rPr lang="fr-FR" dirty="0">
                <a:latin typeface="Calibri (Corps)"/>
              </a:rPr>
              <a:t> Un tiers des élèves interrogés se sont déclarés en excellente santé.</a:t>
            </a:r>
          </a:p>
          <a:p>
            <a:pPr marL="628650" lvl="1" indent="-171450" algn="just" fontAlgn="base">
              <a:buFont typeface="Arial" panose="020B0604020202020204" pitchFamily="34" charset="0"/>
              <a:buChar char="•"/>
            </a:pPr>
            <a:r>
              <a:rPr lang="fr-FR" dirty="0">
                <a:latin typeface="Calibri (Corps)"/>
              </a:rPr>
              <a:t>Une large majorité des jeunes scolarisés expriment une perception positive vis-à-vis de leur vie actuelle (70% des collégiens et 63% des lycéens).</a:t>
            </a:r>
          </a:p>
          <a:p>
            <a:pPr marL="628650" lvl="1" indent="-171450" algn="just" fontAlgn="base">
              <a:buFont typeface="Arial" panose="020B0604020202020204" pitchFamily="34" charset="0"/>
              <a:buChar char="•"/>
            </a:pPr>
            <a:r>
              <a:rPr lang="fr-FR" dirty="0">
                <a:latin typeface="Calibri (Corps)"/>
              </a:rPr>
              <a:t>Quel que soit le niveau de scolarité, les garçons sont plus nombreux que les filles à penser être en bonne santé et à être satisfait de leur vie actuelle.</a:t>
            </a:r>
          </a:p>
          <a:p>
            <a:pPr marL="628650" lvl="1" indent="-171450" algn="just" fontAlgn="base">
              <a:buFont typeface="Arial" panose="020B0604020202020204" pitchFamily="34" charset="0"/>
              <a:buChar char="•"/>
            </a:pPr>
            <a:r>
              <a:rPr lang="fr-FR" b="1" dirty="0">
                <a:latin typeface="Calibri (Corps)"/>
              </a:rPr>
              <a:t>Mais 14% des collégiens et 15% des lycéens présentent un risque important de dépression.</a:t>
            </a:r>
            <a:endParaRPr lang="fr-FR" baseline="30000" dirty="0">
              <a:latin typeface="Calibri (Corps)"/>
            </a:endParaRPr>
          </a:p>
          <a:p>
            <a:pPr marL="628650" lvl="1" indent="-171450" algn="just" fontAlgn="base">
              <a:buFont typeface="Arial" panose="020B0604020202020204" pitchFamily="34" charset="0"/>
              <a:buChar char="•"/>
            </a:pPr>
            <a:r>
              <a:rPr lang="fr-FR" dirty="0">
                <a:latin typeface="Calibri (Corps)"/>
              </a:rPr>
              <a:t>Un cinquième des lycéens (20% -4 pts / 2022) a déclaré avoir eu des pensées suicidaires au cours des 12 derniers mois. </a:t>
            </a:r>
          </a:p>
          <a:p>
            <a:pPr marL="628650" lvl="1" indent="-171450" algn="just" fontAlgn="base">
              <a:buFont typeface="Arial" panose="020B0604020202020204" pitchFamily="34" charset="0"/>
              <a:buChar char="•"/>
            </a:pPr>
            <a:r>
              <a:rPr lang="fr-FR" dirty="0">
                <a:latin typeface="Calibri (Corps)"/>
              </a:rPr>
              <a:t>Mais l’augmentation des tentatives de suicide déclarées (15 % des lycéens, soit +2 points par rapport à 2022) rappelle que les formes les plus sévères de souffrance psychique persistent chez une partie des adolescents.</a:t>
            </a:r>
          </a:p>
          <a:p>
            <a:pPr marL="628650" lvl="1" indent="-171450" algn="just" fontAlgn="base">
              <a:buFont typeface="Arial" panose="020B0604020202020204" pitchFamily="34" charset="0"/>
              <a:buChar char="•"/>
            </a:pPr>
            <a:r>
              <a:rPr lang="fr-FR" sz="2100" b="1" dirty="0">
                <a:solidFill>
                  <a:schemeClr val="accent2">
                    <a:lumMod val="75000"/>
                  </a:schemeClr>
                </a:solidFill>
                <a:latin typeface="Calibri (Corps)"/>
              </a:rPr>
              <a:t>Pour conclure, l’étude montre que les collégiens et les lycéens ont connu une nette dégradation de leur santé mentale entre 2018 et 2022 mais certains indicateurs montrent une légère amélioration de 2022 à 2024. Cette dégradation est plus marquée chez les jeunes filles et creuse l’écart garçons-filles déjà observé auparavant.</a:t>
            </a:r>
            <a:endParaRPr lang="fr-FR" altLang="fr-FR" sz="2100" b="1" dirty="0">
              <a:latin typeface="Calibri (Corps)"/>
            </a:endParaRPr>
          </a:p>
        </p:txBody>
      </p:sp>
      <p:sp>
        <p:nvSpPr>
          <p:cNvPr id="9" name="ZoneTexte 8">
            <a:extLst>
              <a:ext uri="{FF2B5EF4-FFF2-40B4-BE49-F238E27FC236}">
                <a16:creationId xmlns:a16="http://schemas.microsoft.com/office/drawing/2014/main" id="{8D71193C-4A38-4A31-A13B-F5F8A9ABA305}"/>
              </a:ext>
            </a:extLst>
          </p:cNvPr>
          <p:cNvSpPr txBox="1"/>
          <p:nvPr/>
        </p:nvSpPr>
        <p:spPr>
          <a:xfrm>
            <a:off x="85061" y="198347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
        <p:nvSpPr>
          <p:cNvPr id="2" name="ZoneTexte 1">
            <a:extLst>
              <a:ext uri="{FF2B5EF4-FFF2-40B4-BE49-F238E27FC236}">
                <a16:creationId xmlns:a16="http://schemas.microsoft.com/office/drawing/2014/main" id="{FB5BEBAE-B7CB-4AA7-A6CB-38CBA690069B}"/>
              </a:ext>
            </a:extLst>
          </p:cNvPr>
          <p:cNvSpPr txBox="1"/>
          <p:nvPr/>
        </p:nvSpPr>
        <p:spPr>
          <a:xfrm>
            <a:off x="85061" y="3769360"/>
            <a:ext cx="1778857" cy="2308324"/>
          </a:xfrm>
          <a:prstGeom prst="rect">
            <a:avLst/>
          </a:prstGeom>
          <a:noFill/>
        </p:spPr>
        <p:txBody>
          <a:bodyPr wrap="square" rtlCol="0">
            <a:spAutoFit/>
          </a:bodyPr>
          <a:lstStyle/>
          <a:p>
            <a:r>
              <a:rPr lang="fr-FR" altLang="fr-FR" sz="1200" u="sng" dirty="0">
                <a:latin typeface="Calibri (Corps)"/>
                <a:sym typeface="Wingdings" panose="05000000000000000000" pitchFamily="2" charset="2"/>
              </a:rPr>
              <a:t>Source</a:t>
            </a:r>
            <a:r>
              <a:rPr lang="fr-FR" altLang="fr-FR" sz="1200" dirty="0">
                <a:latin typeface="Calibri (Corps)"/>
                <a:sym typeface="Wingdings" panose="05000000000000000000" pitchFamily="2" charset="2"/>
              </a:rPr>
              <a:t> : </a:t>
            </a:r>
            <a:r>
              <a:rPr lang="fr-FR" sz="1200" dirty="0">
                <a:latin typeface="Calibri (Corps)"/>
              </a:rPr>
              <a:t>: Léon C, Godeau E., </a:t>
            </a:r>
            <a:r>
              <a:rPr lang="fr-FR" sz="1200" dirty="0" err="1">
                <a:latin typeface="Calibri (Corps)"/>
              </a:rPr>
              <a:t>Spilka</a:t>
            </a:r>
            <a:r>
              <a:rPr lang="fr-FR" sz="1200" dirty="0">
                <a:latin typeface="Calibri (Corps)"/>
              </a:rPr>
              <a:t> S., </a:t>
            </a:r>
            <a:r>
              <a:rPr lang="fr-FR" sz="1200" dirty="0" err="1">
                <a:latin typeface="Calibri (Corps)"/>
              </a:rPr>
              <a:t>Gillaizeau</a:t>
            </a:r>
            <a:r>
              <a:rPr lang="fr-FR" sz="1200" dirty="0">
                <a:latin typeface="Calibri (Corps)"/>
              </a:rPr>
              <a:t> I., Beck F. La santé mentale et le bien-être des collégiens et lycéens en France hexagonale. Résultats de l’Enquête nationale en collèges et en lycées chez les adolescents sur la santé et les substances – </a:t>
            </a:r>
            <a:r>
              <a:rPr lang="fr-FR" sz="1200" dirty="0" err="1">
                <a:latin typeface="Calibri (Corps)"/>
              </a:rPr>
              <a:t>EnCLASS</a:t>
            </a:r>
            <a:r>
              <a:rPr lang="fr-FR" sz="1200" dirty="0">
                <a:latin typeface="Calibri (Corps)"/>
              </a:rPr>
              <a:t> 2022. </a:t>
            </a:r>
            <a:endParaRPr lang="fr-FR" sz="1200" dirty="0"/>
          </a:p>
        </p:txBody>
      </p:sp>
    </p:spTree>
    <p:extLst>
      <p:ext uri="{BB962C8B-B14F-4D97-AF65-F5344CB8AC3E}">
        <p14:creationId xmlns:p14="http://schemas.microsoft.com/office/powerpoint/2010/main" val="9327623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769441"/>
          </a:xfrm>
          <a:prstGeom prst="rect">
            <a:avLst/>
          </a:prstGeom>
          <a:noFill/>
        </p:spPr>
        <p:txBody>
          <a:bodyPr wrap="square" rtlCol="0">
            <a:spAutoFit/>
          </a:bodyPr>
          <a:lstStyle/>
          <a:p>
            <a:pPr algn="ctr"/>
            <a:r>
              <a:rPr lang="fr-FR" sz="4400" dirty="0"/>
              <a:t>Attention à la pensée simpliste !</a:t>
            </a:r>
            <a:endParaRPr lang="fr-FR" sz="3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20240" y="1102042"/>
            <a:ext cx="9773920" cy="5109091"/>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500" dirty="0"/>
              <a:t>L’adolescence serait une « crise », un « âge ingrat » : « </a:t>
            </a:r>
            <a:r>
              <a:rPr lang="fr-FR" altLang="fr-FR" sz="2500" i="1" dirty="0"/>
              <a:t>Vous avez semé un bébé, vous récoltez une bombe</a:t>
            </a:r>
            <a:r>
              <a:rPr lang="fr-FR" altLang="fr-FR" sz="2500" dirty="0"/>
              <a:t> » (</a:t>
            </a:r>
            <a:r>
              <a:rPr lang="fr-FR" altLang="fr-FR" sz="2500" dirty="0" err="1"/>
              <a:t>D.Winnicott</a:t>
            </a:r>
            <a:r>
              <a:rPr lang="fr-FR" altLang="fr-FR" sz="2500" dirty="0"/>
              <a:t>).</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r>
              <a:rPr lang="fr-FR" altLang="fr-FR" sz="2500" dirty="0"/>
              <a:t>« </a:t>
            </a:r>
            <a:r>
              <a:rPr lang="fr-FR" altLang="fr-FR" sz="2500" i="1" dirty="0"/>
              <a:t>Le terme d’adolescence est chargé aujourd’hui de représentations le plus souvent négatives.  »</a:t>
            </a:r>
            <a:r>
              <a:rPr lang="fr-FR" altLang="fr-FR" sz="2500" dirty="0"/>
              <a:t> » (</a:t>
            </a:r>
            <a:r>
              <a:rPr lang="fr-FR" altLang="fr-FR" sz="2500" dirty="0" err="1"/>
              <a:t>P.Huere</a:t>
            </a:r>
            <a:r>
              <a:rPr lang="fr-FR" altLang="fr-FR" sz="2500" dirty="0"/>
              <a:t>, 2009) </a:t>
            </a:r>
            <a:r>
              <a:rPr lang="fr-FR" altLang="fr-FR" sz="2500" dirty="0">
                <a:sym typeface="Wingdings" panose="05000000000000000000" pitchFamily="2" charset="2"/>
              </a:rPr>
              <a:t>: </a:t>
            </a:r>
            <a:r>
              <a:rPr lang="fr-FR" altLang="fr-FR" sz="2500" dirty="0"/>
              <a:t>beaucoup de publications concernent les troubles psychopathologiques liés à la puberté.</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r>
              <a:rPr lang="fr-FR" sz="2500" dirty="0"/>
              <a:t>Rappelons que 82% des collégiens et 77% des lycéens expriment une perception positive vis-à-vis de leur vie actuelle (enquête </a:t>
            </a:r>
            <a:r>
              <a:rPr lang="fr-FR" sz="2500" dirty="0" err="1"/>
              <a:t>EnClass</a:t>
            </a:r>
            <a:r>
              <a:rPr lang="fr-FR" sz="2500" dirty="0"/>
              <a:t> 2022). </a:t>
            </a:r>
          </a:p>
          <a:p>
            <a:pPr marL="342900" indent="-342900" algn="just">
              <a:buFont typeface="Arial" panose="020B0604020202020204" pitchFamily="34" charset="0"/>
              <a:buChar char="•"/>
              <a:defRPr/>
            </a:pPr>
            <a:endParaRPr lang="fr-FR" altLang="fr-FR" sz="1000" dirty="0"/>
          </a:p>
          <a:p>
            <a:pPr marL="355600" indent="-355600" algn="just">
              <a:buFont typeface="Wingdings" panose="05000000000000000000" pitchFamily="2" charset="2"/>
              <a:buChar char="à"/>
              <a:defRPr/>
            </a:pPr>
            <a:r>
              <a:rPr lang="fr-FR" altLang="fr-FR" sz="2300" b="1" dirty="0">
                <a:solidFill>
                  <a:schemeClr val="accent1">
                    <a:lumMod val="75000"/>
                  </a:schemeClr>
                </a:solidFill>
              </a:rPr>
              <a:t>Il y a changements, modifications, ajustement, intégration, mais pas forcément de crise : l’adolescence n’est ni une maladie ni un handicap !</a:t>
            </a:r>
          </a:p>
          <a:p>
            <a:pPr algn="just">
              <a:defRPr/>
            </a:pPr>
            <a:endParaRPr lang="fr-FR" altLang="fr-FR" sz="1000" u="sng" dirty="0">
              <a:sym typeface="Wingdings" panose="05000000000000000000" pitchFamily="2" charset="2"/>
            </a:endParaRPr>
          </a:p>
          <a:p>
            <a:pPr algn="just">
              <a:defRPr/>
            </a:pPr>
            <a:r>
              <a:rPr lang="fr-FR" altLang="fr-FR" sz="2000" u="sng" dirty="0">
                <a:sym typeface="Wingdings" panose="05000000000000000000" pitchFamily="2" charset="2"/>
              </a:rPr>
              <a:t>Pour en savoir plus</a:t>
            </a:r>
            <a:r>
              <a:rPr lang="fr-FR" altLang="fr-FR" sz="2000" dirty="0">
                <a:sym typeface="Wingdings" panose="05000000000000000000" pitchFamily="2" charset="2"/>
              </a:rPr>
              <a:t> </a:t>
            </a:r>
            <a:r>
              <a:rPr lang="fr-FR" sz="2000" dirty="0"/>
              <a:t>: </a:t>
            </a:r>
            <a:r>
              <a:rPr lang="fr-FR" sz="2000" dirty="0" err="1"/>
              <a:t>X.Pommereau</a:t>
            </a:r>
            <a:r>
              <a:rPr lang="fr-FR" sz="2000" dirty="0"/>
              <a:t>, </a:t>
            </a:r>
            <a:r>
              <a:rPr lang="fr-FR" sz="2000" dirty="0" err="1"/>
              <a:t>L.Delpierre</a:t>
            </a:r>
            <a:r>
              <a:rPr lang="fr-FR" sz="2000" dirty="0"/>
              <a:t>, </a:t>
            </a:r>
            <a:r>
              <a:rPr lang="fr-FR" sz="2000" i="1" dirty="0"/>
              <a:t>En ce moment, mon ado m'inquiète ! A tort ou à raison ?</a:t>
            </a:r>
            <a:r>
              <a:rPr lang="fr-FR" sz="2000" dirty="0"/>
              <a:t>, Albin Michel, Paris, 2004.</a:t>
            </a:r>
            <a:endParaRPr lang="fr-FR" altLang="fr-FR" sz="2300" b="1" dirty="0">
              <a:solidFill>
                <a:schemeClr val="accent1">
                  <a:lumMod val="75000"/>
                </a:schemeClr>
              </a:solidFill>
            </a:endParaRPr>
          </a:p>
        </p:txBody>
      </p:sp>
      <p:sp>
        <p:nvSpPr>
          <p:cNvPr id="10" name="ZoneTexte 9">
            <a:extLst>
              <a:ext uri="{FF2B5EF4-FFF2-40B4-BE49-F238E27FC236}">
                <a16:creationId xmlns:a16="http://schemas.microsoft.com/office/drawing/2014/main" id="{616FDA8E-9083-4715-93D3-81335F6DDC10}"/>
              </a:ext>
            </a:extLst>
          </p:cNvPr>
          <p:cNvSpPr txBox="1"/>
          <p:nvPr/>
        </p:nvSpPr>
        <p:spPr>
          <a:xfrm>
            <a:off x="85061" y="2613392"/>
            <a:ext cx="1584251" cy="1015663"/>
          </a:xfrm>
          <a:prstGeom prst="rect">
            <a:avLst/>
          </a:prstGeom>
          <a:solidFill>
            <a:srgbClr val="002060"/>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chemeClr val="accent4">
                    <a:lumMod val="75000"/>
                  </a:schemeClr>
                </a:solidFill>
              </a:rPr>
              <a:t>REMARQUE</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5591312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446550"/>
          </a:xfrm>
          <a:prstGeom prst="rect">
            <a:avLst/>
          </a:prstGeom>
          <a:noFill/>
        </p:spPr>
        <p:txBody>
          <a:bodyPr wrap="square" rtlCol="0">
            <a:spAutoFit/>
          </a:bodyPr>
          <a:lstStyle/>
          <a:p>
            <a:pPr algn="ctr"/>
            <a:r>
              <a:rPr lang="fr-FR" sz="4400" dirty="0"/>
              <a:t>Des déviances : l’adulescence, le syndrome de Peter Pan</a:t>
            </a:r>
            <a:endParaRPr lang="fr-FR" sz="36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20238" y="1467802"/>
            <a:ext cx="7863841" cy="2154436"/>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300" dirty="0">
                <a:solidFill>
                  <a:schemeClr val="accent1">
                    <a:lumMod val="75000"/>
                  </a:schemeClr>
                </a:solidFill>
              </a:rPr>
              <a:t>L’</a:t>
            </a:r>
            <a:r>
              <a:rPr lang="fr-FR" altLang="fr-FR" sz="2300" b="1" dirty="0">
                <a:solidFill>
                  <a:schemeClr val="accent1">
                    <a:lumMod val="75000"/>
                  </a:schemeClr>
                </a:solidFill>
              </a:rPr>
              <a:t>adulescence</a:t>
            </a:r>
            <a:r>
              <a:rPr lang="fr-FR" altLang="fr-FR" sz="2300" dirty="0"/>
              <a:t> (contraction d’adulte et d’adolescence) désigne le prolongement de l’adolescence en dépit de l’entrée dans l’âge adulte ; ce sont les adultes qui tentent de s'identifier aux adolescents et non l'inverse </a:t>
            </a:r>
            <a:r>
              <a:rPr lang="fr-FR" altLang="fr-FR" sz="2100" dirty="0"/>
              <a:t>(voir le film </a:t>
            </a:r>
            <a:r>
              <a:rPr lang="fr-FR" altLang="fr-FR" sz="2100" i="1" dirty="0"/>
              <a:t>Tanguy</a:t>
            </a:r>
            <a:r>
              <a:rPr lang="fr-FR" altLang="fr-FR" sz="2100" dirty="0"/>
              <a:t> d’Etienne </a:t>
            </a:r>
            <a:r>
              <a:rPr lang="fr-FR" altLang="fr-FR" sz="2100" dirty="0" err="1"/>
              <a:t>Chatiliez</a:t>
            </a:r>
            <a:r>
              <a:rPr lang="fr-FR" altLang="fr-FR" sz="2100" dirty="0"/>
              <a:t>, 2001 ou le livre de </a:t>
            </a:r>
            <a:r>
              <a:rPr lang="fr-FR" altLang="fr-FR" sz="2100" dirty="0" err="1"/>
              <a:t>M.Giral</a:t>
            </a:r>
            <a:r>
              <a:rPr lang="fr-FR" altLang="fr-FR" sz="2100" dirty="0"/>
              <a:t> : </a:t>
            </a:r>
            <a:r>
              <a:rPr lang="fr-FR" altLang="fr-FR" sz="2100" i="1" dirty="0"/>
              <a:t>Les adulescents : enquête sur les nouveaux comportements de la génération Casimir</a:t>
            </a:r>
            <a:r>
              <a:rPr lang="fr-FR" altLang="fr-FR" sz="2100" dirty="0"/>
              <a:t>, 2002).</a:t>
            </a:r>
          </a:p>
        </p:txBody>
      </p:sp>
      <p:sp>
        <p:nvSpPr>
          <p:cNvPr id="9" name="ZoneTexte 8">
            <a:extLst>
              <a:ext uri="{FF2B5EF4-FFF2-40B4-BE49-F238E27FC236}">
                <a16:creationId xmlns:a16="http://schemas.microsoft.com/office/drawing/2014/main" id="{A7E471DB-EB32-44BD-BB5D-0420A6932E04}"/>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
        <p:nvSpPr>
          <p:cNvPr id="2" name="ZoneTexte 1">
            <a:extLst>
              <a:ext uri="{FF2B5EF4-FFF2-40B4-BE49-F238E27FC236}">
                <a16:creationId xmlns:a16="http://schemas.microsoft.com/office/drawing/2014/main" id="{ADEC9078-92FE-4D22-95B2-374E6DDB8F98}"/>
              </a:ext>
            </a:extLst>
          </p:cNvPr>
          <p:cNvSpPr txBox="1"/>
          <p:nvPr/>
        </p:nvSpPr>
        <p:spPr>
          <a:xfrm>
            <a:off x="1920240" y="3881120"/>
            <a:ext cx="9770110" cy="2185214"/>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200" dirty="0"/>
              <a:t>A ne pas confondre avec les « </a:t>
            </a:r>
            <a:r>
              <a:rPr lang="fr-FR" altLang="fr-FR" sz="2200" b="1" dirty="0">
                <a:solidFill>
                  <a:schemeClr val="accent1">
                    <a:lumMod val="75000"/>
                  </a:schemeClr>
                </a:solidFill>
              </a:rPr>
              <a:t>résurgences d’adolescence</a:t>
            </a:r>
            <a:r>
              <a:rPr lang="fr-FR" altLang="fr-FR" sz="2200" dirty="0"/>
              <a:t> », qui se manifestent à certains moments de la vie (à des périodes intenses de transformations des relations personnelles et affectives). </a:t>
            </a:r>
          </a:p>
          <a:p>
            <a:pPr marL="342900" indent="-342900" algn="just">
              <a:buFont typeface="Arial" panose="020B0604020202020204" pitchFamily="34" charset="0"/>
              <a:buChar char="•"/>
              <a:defRPr/>
            </a:pPr>
            <a:endParaRPr lang="fr-FR" altLang="fr-FR" sz="400" dirty="0"/>
          </a:p>
          <a:p>
            <a:pPr marL="342900" indent="-342900" algn="just">
              <a:buFont typeface="Arial" panose="020B0604020202020204" pitchFamily="34" charset="0"/>
              <a:buChar char="•"/>
              <a:defRPr/>
            </a:pPr>
            <a:r>
              <a:rPr lang="fr-FR" sz="2200" dirty="0"/>
              <a:t>Plus grave « </a:t>
            </a:r>
            <a:r>
              <a:rPr lang="fr-FR" sz="2200" b="1" dirty="0">
                <a:solidFill>
                  <a:schemeClr val="accent1">
                    <a:lumMod val="75000"/>
                  </a:schemeClr>
                </a:solidFill>
              </a:rPr>
              <a:t>le syndrome de Peter pan </a:t>
            </a:r>
            <a:r>
              <a:rPr lang="fr-FR" sz="2200" dirty="0"/>
              <a:t>» (</a:t>
            </a:r>
            <a:r>
              <a:rPr lang="fr-FR" sz="2200" dirty="0" err="1"/>
              <a:t>D.Kiley</a:t>
            </a:r>
            <a:r>
              <a:rPr lang="fr-FR" sz="2200" dirty="0"/>
              <a:t>, 1983) qui touche des personnes immatures, refusant les responsabilités, bloquées émotionnellement à un seuil adolescent, avec des </a:t>
            </a:r>
            <a:r>
              <a:rPr lang="fr-FR" sz="2200" dirty="0" err="1"/>
              <a:t>comp</a:t>
            </a:r>
            <a:r>
              <a:rPr lang="fr-FR" sz="2200" dirty="0"/>
              <a:t>. narcissiques et des tendances à  la manipulation. </a:t>
            </a:r>
            <a:endParaRPr lang="fr-FR" dirty="0"/>
          </a:p>
        </p:txBody>
      </p:sp>
      <p:pic>
        <p:nvPicPr>
          <p:cNvPr id="11" name="Picture 9" descr="http://www.images-chapitre.com/ima2/original/555/1079555_1473206.jpg">
            <a:extLst>
              <a:ext uri="{FF2B5EF4-FFF2-40B4-BE49-F238E27FC236}">
                <a16:creationId xmlns:a16="http://schemas.microsoft.com/office/drawing/2014/main" id="{3635BC6A-147A-40F8-A60C-C95F54DD30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4137" y="1587033"/>
            <a:ext cx="1651437" cy="2312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25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pic>
        <p:nvPicPr>
          <p:cNvPr id="10" name="Image 6">
            <a:extLst>
              <a:ext uri="{FF2B5EF4-FFF2-40B4-BE49-F238E27FC236}">
                <a16:creationId xmlns:a16="http://schemas.microsoft.com/office/drawing/2014/main" id="{E5016B68-DF0B-4AF4-AD20-53694863EAF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69234" y="0"/>
            <a:ext cx="48529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9">
            <a:extLst>
              <a:ext uri="{FF2B5EF4-FFF2-40B4-BE49-F238E27FC236}">
                <a16:creationId xmlns:a16="http://schemas.microsoft.com/office/drawing/2014/main" id="{D009603C-DD2B-4804-B1CF-F4D03FAEFAD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361872" y="-26988"/>
            <a:ext cx="4840288"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1">
            <a:extLst>
              <a:ext uri="{FF2B5EF4-FFF2-40B4-BE49-F238E27FC236}">
                <a16:creationId xmlns:a16="http://schemas.microsoft.com/office/drawing/2014/main" id="{12985E07-A3DF-4299-AAF0-C312ACFF2C59}"/>
              </a:ext>
            </a:extLst>
          </p:cNvPr>
          <p:cNvSpPr txBox="1"/>
          <p:nvPr/>
        </p:nvSpPr>
        <p:spPr>
          <a:xfrm>
            <a:off x="3280410" y="6381750"/>
            <a:ext cx="8777287" cy="768350"/>
          </a:xfrm>
          <a:prstGeom prst="rect">
            <a:avLst/>
          </a:prstGeom>
          <a:noFill/>
        </p:spPr>
        <p:txBody>
          <a:bodyPr>
            <a:spAutoFit/>
          </a:bodyPr>
          <a:lstStyle/>
          <a:p>
            <a:pPr marL="0" lvl="1" eaLnBrk="1" hangingPunct="1">
              <a:defRPr/>
            </a:pPr>
            <a:r>
              <a:rPr lang="fr-FR" sz="1400" u="sng" dirty="0">
                <a:latin typeface="+mj-lt"/>
              </a:rPr>
              <a:t>Source</a:t>
            </a:r>
            <a:r>
              <a:rPr lang="fr-FR" sz="1400" dirty="0">
                <a:latin typeface="+mj-lt"/>
              </a:rPr>
              <a:t> : https://www.nouvelobs.com/rue89/nos-vies-intimes/20180322.OBS4052/beaucoup-d-adolescents-n-ont-jamais-vu-mourir-personne.html : </a:t>
            </a:r>
          </a:p>
          <a:p>
            <a:pPr eaLnBrk="1" hangingPunct="1">
              <a:defRPr/>
            </a:pPr>
            <a:endParaRPr lang="fr-FR" sz="1600" dirty="0"/>
          </a:p>
        </p:txBody>
      </p:sp>
      <p:sp>
        <p:nvSpPr>
          <p:cNvPr id="13" name="ZoneTexte 12">
            <a:extLst>
              <a:ext uri="{FF2B5EF4-FFF2-40B4-BE49-F238E27FC236}">
                <a16:creationId xmlns:a16="http://schemas.microsoft.com/office/drawing/2014/main" id="{110E2EEB-5FE6-45E4-A187-83803BBCE99F}"/>
              </a:ext>
            </a:extLst>
          </p:cNvPr>
          <p:cNvSpPr txBox="1"/>
          <p:nvPr/>
        </p:nvSpPr>
        <p:spPr>
          <a:xfrm>
            <a:off x="85061" y="2613392"/>
            <a:ext cx="1584251" cy="1631216"/>
          </a:xfrm>
          <a:prstGeom prst="rect">
            <a:avLst/>
          </a:prstGeom>
          <a:solidFill>
            <a:schemeClr val="accent4">
              <a:lumMod val="20000"/>
              <a:lumOff val="80000"/>
            </a:schemeClr>
          </a:solidFill>
        </p:spPr>
        <p:txBody>
          <a:bodyPr wrap="square" rtlCol="0">
            <a:spAutoFit/>
          </a:bodyPr>
          <a:lstStyle/>
          <a:p>
            <a:pPr algn="ctr"/>
            <a:r>
              <a:rPr lang="fr-FR" sz="2000" b="1" dirty="0">
                <a:solidFill>
                  <a:schemeClr val="accent4">
                    <a:lumMod val="75000"/>
                  </a:schemeClr>
                </a:solidFill>
              </a:rPr>
              <a:t>POUR EN</a:t>
            </a:r>
          </a:p>
          <a:p>
            <a:pPr algn="ctr"/>
            <a:r>
              <a:rPr lang="fr-FR" sz="2000" b="1" dirty="0">
                <a:solidFill>
                  <a:schemeClr val="accent4">
                    <a:lumMod val="75000"/>
                  </a:schemeClr>
                </a:solidFill>
              </a:rPr>
              <a:t> </a:t>
            </a:r>
          </a:p>
          <a:p>
            <a:pPr algn="ctr"/>
            <a:r>
              <a:rPr lang="fr-FR" sz="2000" b="1" dirty="0">
                <a:solidFill>
                  <a:schemeClr val="accent4">
                    <a:lumMod val="75000"/>
                  </a:schemeClr>
                </a:solidFill>
              </a:rPr>
              <a:t>SAVOIR </a:t>
            </a:r>
          </a:p>
          <a:p>
            <a:pPr algn="ctr"/>
            <a:endParaRPr lang="fr-FR" sz="2000" b="1" dirty="0">
              <a:solidFill>
                <a:schemeClr val="accent4">
                  <a:lumMod val="75000"/>
                </a:schemeClr>
              </a:solidFill>
            </a:endParaRPr>
          </a:p>
          <a:p>
            <a:pPr algn="ctr"/>
            <a:r>
              <a:rPr lang="fr-FR" sz="2000" b="1" dirty="0">
                <a:solidFill>
                  <a:schemeClr val="accent4">
                    <a:lumMod val="75000"/>
                  </a:schemeClr>
                </a:solidFill>
              </a:rPr>
              <a:t>PLUS</a:t>
            </a:r>
          </a:p>
        </p:txBody>
      </p:sp>
    </p:spTree>
    <p:extLst>
      <p:ext uri="{BB962C8B-B14F-4D97-AF65-F5344CB8AC3E}">
        <p14:creationId xmlns:p14="http://schemas.microsoft.com/office/powerpoint/2010/main" val="10801098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370975"/>
          </a:xfrm>
          <a:prstGeom prst="rect">
            <a:avLst/>
          </a:prstGeom>
          <a:solidFill>
            <a:schemeClr val="accent2">
              <a:lumMod val="20000"/>
              <a:lumOff val="80000"/>
            </a:schemeClr>
          </a:solidFill>
        </p:spPr>
        <p:txBody>
          <a:bodyPr wrap="square" rtlCol="0">
            <a:spAutoFit/>
          </a:bodyPr>
          <a:lstStyle/>
          <a:p>
            <a:pPr algn="ctr">
              <a:defRPr/>
            </a:pPr>
            <a:r>
              <a:rPr lang="fr-FR" altLang="fr-FR" sz="3600" dirty="0"/>
              <a:t>Les particularités physiques et motrices</a:t>
            </a:r>
          </a:p>
          <a:p>
            <a:pPr algn="just">
              <a:defRPr/>
            </a:pPr>
            <a:endParaRPr lang="fr-FR" altLang="fr-FR" sz="2400" dirty="0"/>
          </a:p>
          <a:p>
            <a:pPr marL="342900" indent="-342900" algn="just">
              <a:buFont typeface="Arial" panose="020B0604020202020204" pitchFamily="34" charset="0"/>
              <a:buChar char="•"/>
            </a:pPr>
            <a:r>
              <a:rPr lang="fr-FR" sz="2600" dirty="0">
                <a:effectLst/>
                <a:ea typeface="Times New Roman" panose="02020603050405020304" pitchFamily="18" charset="0"/>
                <a:cs typeface="Helvetica" panose="020B0604020202020204" pitchFamily="34" charset="0"/>
              </a:rPr>
              <a:t>L’adolescence est une période de la vie qui développe de nouvelles opportunités, mais présente aussi des vulnérabilités. </a:t>
            </a:r>
            <a:endParaRPr lang="fr-FR" altLang="fr-FR" sz="2600" dirty="0"/>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altLang="fr-FR" sz="2600" dirty="0"/>
              <a:t>Le développement physique consécutif à la puberté est asynchrone ce qui provoque souvent des fragilités ostéoarticulaires. Ces fragilités renforcent l’importance des assouplissements et du renforcement musculaire à cette période. </a:t>
            </a:r>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altLang="fr-FR" sz="2600" dirty="0"/>
              <a:t>Pendant la phase de croissance rapide notamment (pic de croissance), ces hétérochronies développementales provoquent parfois une régression de la coordination motrice avec une maladresse passagère. </a:t>
            </a:r>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altLang="fr-FR" sz="2600" dirty="0"/>
              <a:t>L’adolescence est une période sensible du développement de certaines qualités physiques (notamment la force chez les garçons dans la seconde partie de la puberté).</a:t>
            </a:r>
            <a:endParaRPr lang="fr-FR" altLang="fr-FR" sz="3200" dirty="0"/>
          </a:p>
        </p:txBody>
      </p:sp>
    </p:spTree>
    <p:extLst>
      <p:ext uri="{BB962C8B-B14F-4D97-AF65-F5344CB8AC3E}">
        <p14:creationId xmlns:p14="http://schemas.microsoft.com/office/powerpoint/2010/main" val="30575785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124754"/>
          </a:xfrm>
          <a:prstGeom prst="rect">
            <a:avLst/>
          </a:prstGeom>
          <a:solidFill>
            <a:schemeClr val="accent2">
              <a:lumMod val="20000"/>
              <a:lumOff val="80000"/>
            </a:schemeClr>
          </a:solidFill>
        </p:spPr>
        <p:txBody>
          <a:bodyPr wrap="square" rtlCol="0">
            <a:spAutoFit/>
          </a:bodyPr>
          <a:lstStyle/>
          <a:p>
            <a:pPr algn="ctr">
              <a:defRPr/>
            </a:pPr>
            <a:r>
              <a:rPr lang="fr-FR" altLang="fr-FR" sz="3600" dirty="0"/>
              <a:t>Les particularités cognitives, affectives, et sociales</a:t>
            </a:r>
          </a:p>
          <a:p>
            <a:pPr algn="just">
              <a:defRPr/>
            </a:pPr>
            <a:endParaRPr lang="fr-FR" altLang="fr-FR" sz="1000" dirty="0"/>
          </a:p>
          <a:p>
            <a:pPr algn="just">
              <a:defRPr/>
            </a:pPr>
            <a:endParaRPr lang="fr-FR" altLang="fr-FR" sz="400" dirty="0"/>
          </a:p>
          <a:p>
            <a:pPr marL="342900" indent="-342900" algn="just">
              <a:buFont typeface="Arial" panose="020B0604020202020204" pitchFamily="34" charset="0"/>
              <a:buChar char="•"/>
            </a:pPr>
            <a:r>
              <a:rPr lang="fr-FR" altLang="fr-FR" sz="2600" dirty="0"/>
              <a:t>A l’adolescence, les jeunes accèdent à la pensée opératoire formelle (</a:t>
            </a:r>
            <a:r>
              <a:rPr lang="fr-FR" altLang="fr-FR" sz="2600" dirty="0" err="1"/>
              <a:t>hypothéticodéductivité</a:t>
            </a:r>
            <a:r>
              <a:rPr lang="fr-FR" altLang="fr-FR" sz="2600" dirty="0"/>
              <a:t>), ainsi qu’à une pensée et une conscience morale autonomes.</a:t>
            </a:r>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altLang="fr-FR" sz="2600" dirty="0"/>
              <a:t>L’adolescent cherche à construire sa personnalité en se détachant de ses parents, en recherchant d’autres figures d’identification. Le groupe est pour lui un lieu de socialisation et d’expérimentation. Il manifeste aussi un souhait plus ou moins marqué d’autonomie et d’indépendance. </a:t>
            </a:r>
          </a:p>
          <a:p>
            <a:pPr algn="just"/>
            <a:endParaRPr lang="fr-FR" altLang="fr-FR" sz="1000" dirty="0"/>
          </a:p>
          <a:p>
            <a:pPr marL="342900" indent="-342900" algn="just">
              <a:buFont typeface="Arial" panose="020B0604020202020204" pitchFamily="34" charset="0"/>
              <a:buChar char="•"/>
            </a:pPr>
            <a:r>
              <a:rPr lang="fr-FR" altLang="fr-FR" sz="2600" dirty="0"/>
              <a:t>L’adolescence est également la période des transgressions et des paradoxes, avec de nouveaux possibles, mais aussi de nouveaux risques.</a:t>
            </a:r>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sz="2600" dirty="0"/>
              <a:t>Les changements pubertaires (et not. les disproportions passagères) génèrent des doutes et des inquiétudes, une hypersensibilité à la moquerie, des points de fixation, et parfois une dysmorphophobie.</a:t>
            </a:r>
            <a:endParaRPr lang="fr-FR" altLang="fr-FR" sz="2600" dirty="0"/>
          </a:p>
        </p:txBody>
      </p:sp>
    </p:spTree>
    <p:extLst>
      <p:ext uri="{BB962C8B-B14F-4D97-AF65-F5344CB8AC3E}">
        <p14:creationId xmlns:p14="http://schemas.microsoft.com/office/powerpoint/2010/main" val="18154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093976"/>
          </a:xfrm>
          <a:prstGeom prst="rect">
            <a:avLst/>
          </a:prstGeom>
          <a:solidFill>
            <a:schemeClr val="accent2">
              <a:lumMod val="20000"/>
              <a:lumOff val="80000"/>
            </a:schemeClr>
          </a:solidFill>
        </p:spPr>
        <p:txBody>
          <a:bodyPr wrap="square" rtlCol="0">
            <a:spAutoFit/>
          </a:bodyPr>
          <a:lstStyle/>
          <a:p>
            <a:pPr algn="ctr">
              <a:defRPr/>
            </a:pPr>
            <a:r>
              <a:rPr lang="fr-FR" altLang="fr-FR" sz="3600" dirty="0"/>
              <a:t>Une adolescence mais des adolescents</a:t>
            </a:r>
          </a:p>
          <a:p>
            <a:pPr algn="just">
              <a:defRPr/>
            </a:pPr>
            <a:endParaRPr lang="fr-FR" altLang="fr-FR" sz="1400" dirty="0"/>
          </a:p>
          <a:p>
            <a:pPr marL="457200" indent="-457200" algn="just">
              <a:buFont typeface="Arial" panose="020B0604020202020204" pitchFamily="34" charset="0"/>
              <a:buChar char="•"/>
              <a:defRPr/>
            </a:pPr>
            <a:endParaRPr lang="fr-FR" sz="400" dirty="0"/>
          </a:p>
          <a:p>
            <a:pPr marL="457200" indent="-457200" algn="just">
              <a:buFont typeface="Arial" panose="020B0604020202020204" pitchFamily="34" charset="0"/>
              <a:buChar char="•"/>
              <a:defRPr/>
            </a:pPr>
            <a:r>
              <a:rPr lang="fr-FR" sz="2600" dirty="0"/>
              <a:t>L’adolescence renforce l’hétérogénéité : il existe des hétérochronies du développement, des timings et des rythmes différents, et les différences filles/garçons se renforcent (dimorphisme sexuel) : les filles débutent statistiquement leur puberté plus tôt (1 an ½ en moyenne). Les rôles sexués s’affirment davantage. </a:t>
            </a:r>
          </a:p>
          <a:p>
            <a:pPr marL="457200" indent="-457200" algn="just">
              <a:buFont typeface="Arial" panose="020B0604020202020204" pitchFamily="34" charset="0"/>
              <a:buChar char="•"/>
              <a:defRPr/>
            </a:pPr>
            <a:endParaRPr lang="fr-FR" sz="1200" dirty="0"/>
          </a:p>
          <a:p>
            <a:pPr marL="457200" indent="-457200" algn="just">
              <a:buFont typeface="Arial" panose="020B0604020202020204" pitchFamily="34" charset="0"/>
              <a:buChar char="•"/>
              <a:defRPr/>
            </a:pPr>
            <a:r>
              <a:rPr lang="fr-FR" sz="2600" dirty="0"/>
              <a:t>Cette période de développement n’est pas homogène : un adolescent de 13 ans n’a pas les mêmes besoins et aspirations qu’un ado de 17 ans.</a:t>
            </a:r>
          </a:p>
          <a:p>
            <a:pPr marL="457200" indent="-457200" algn="just">
              <a:buFont typeface="Arial" panose="020B0604020202020204" pitchFamily="34" charset="0"/>
              <a:buChar char="•"/>
              <a:defRPr/>
            </a:pPr>
            <a:endParaRPr lang="fr-FR" sz="1200" dirty="0"/>
          </a:p>
          <a:p>
            <a:pPr marL="457200" indent="-457200" algn="just">
              <a:buFont typeface="Arial" panose="020B0604020202020204" pitchFamily="34" charset="0"/>
              <a:buChar char="•"/>
              <a:defRPr/>
            </a:pPr>
            <a:r>
              <a:rPr lang="fr-FR" sz="2600" dirty="0"/>
              <a:t>La fin de l’adolescence aujourd’hui est plus tardive, le curseur est difficile à placer, avec parfois des phénomènes d’ « adulescence ». </a:t>
            </a:r>
          </a:p>
          <a:p>
            <a:pPr marL="457200" indent="-457200" algn="just">
              <a:buFont typeface="Arial" panose="020B0604020202020204" pitchFamily="34" charset="0"/>
              <a:buChar char="•"/>
              <a:defRPr/>
            </a:pPr>
            <a:endParaRPr lang="fr-FR" sz="1200" dirty="0"/>
          </a:p>
          <a:p>
            <a:pPr marL="457200" indent="-457200" algn="just">
              <a:buFont typeface="Arial" panose="020B0604020202020204" pitchFamily="34" charset="0"/>
              <a:buChar char="•"/>
              <a:defRPr/>
            </a:pPr>
            <a:r>
              <a:rPr lang="fr-FR" sz="2600" dirty="0"/>
              <a:t>L’adolescence n’est pas un handicap, ni forcément une « crise » : c’est un processus de développement.</a:t>
            </a:r>
            <a:endParaRPr lang="fr-FR" sz="1400" dirty="0"/>
          </a:p>
          <a:p>
            <a:pPr marL="457200" indent="-457200" algn="just">
              <a:buFont typeface="Arial" panose="020B0604020202020204" pitchFamily="34" charset="0"/>
              <a:buChar char="•"/>
              <a:defRPr/>
            </a:pPr>
            <a:endParaRPr lang="fr-FR" sz="1400" dirty="0"/>
          </a:p>
        </p:txBody>
      </p:sp>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Tree>
    <p:extLst>
      <p:ext uri="{BB962C8B-B14F-4D97-AF65-F5344CB8AC3E}">
        <p14:creationId xmlns:p14="http://schemas.microsoft.com/office/powerpoint/2010/main" val="148164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000" dirty="0"/>
              <a:t>Parents, enseignants : prendre en compte cette période en étant « à bonne distance »</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20238" y="1467802"/>
            <a:ext cx="9560562" cy="4632037"/>
          </a:xfrm>
          <a:prstGeom prst="rect">
            <a:avLst/>
          </a:prstGeom>
          <a:noFill/>
        </p:spPr>
        <p:txBody>
          <a:bodyPr wrap="square" rtlCol="0">
            <a:spAutoFit/>
          </a:bodyPr>
          <a:lstStyle/>
          <a:p>
            <a:pPr marL="342900" indent="-342900" algn="just">
              <a:buFont typeface="Arial" panose="020B0604020202020204" pitchFamily="34" charset="0"/>
              <a:buChar char="•"/>
            </a:pPr>
            <a:r>
              <a:rPr lang="fr-FR" altLang="fr-FR" sz="2500" dirty="0" err="1"/>
              <a:t>M.Fize</a:t>
            </a:r>
            <a:r>
              <a:rPr lang="fr-FR" altLang="fr-FR" sz="2500" dirty="0"/>
              <a:t> (2007) : « </a:t>
            </a:r>
            <a:r>
              <a:rPr lang="fr-FR" altLang="fr-FR" sz="2500" i="1" dirty="0"/>
              <a:t>Lorsque dans une famille les parents veulent continuer à gérer leurs enfants comme avant, sans prendre en compte leurs nouveaux besoins et capacités d’affirmation, alors se produit nécessairement la rupture, le conflit</a:t>
            </a:r>
            <a:r>
              <a:rPr lang="fr-FR" altLang="fr-FR" sz="2500" dirty="0"/>
              <a:t> ».</a:t>
            </a:r>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altLang="fr-FR" sz="2500" dirty="0"/>
              <a:t>Selon </a:t>
            </a:r>
            <a:r>
              <a:rPr lang="fr-FR" altLang="fr-FR" sz="2500" dirty="0" err="1"/>
              <a:t>A.Braconnier</a:t>
            </a:r>
            <a:r>
              <a:rPr lang="fr-FR" altLang="fr-FR" sz="2500" dirty="0"/>
              <a:t> et </a:t>
            </a:r>
            <a:r>
              <a:rPr lang="fr-FR" altLang="fr-FR" sz="2500" dirty="0" err="1"/>
              <a:t>D.Marcelli</a:t>
            </a:r>
            <a:r>
              <a:rPr lang="fr-FR" altLang="fr-FR" sz="2500" dirty="0"/>
              <a:t>, « D’une côté </a:t>
            </a:r>
            <a:r>
              <a:rPr lang="fr-FR" altLang="fr-FR" sz="2500" i="1" dirty="0"/>
              <a:t>les parents sont là pour « prendre les coups » et y survivre. D’un autre côté ils sont là pour protéger et contenir</a:t>
            </a:r>
            <a:r>
              <a:rPr lang="fr-FR" altLang="fr-FR" sz="2500" dirty="0"/>
              <a:t> leur enfant » (1988).</a:t>
            </a:r>
          </a:p>
          <a:p>
            <a:pPr marL="342900" indent="-342900" algn="just">
              <a:buFont typeface="Arial" panose="020B0604020202020204" pitchFamily="34" charset="0"/>
              <a:buChar char="•"/>
            </a:pPr>
            <a:endParaRPr lang="fr-FR" altLang="fr-FR" sz="1000" dirty="0"/>
          </a:p>
          <a:p>
            <a:pPr marL="342900" indent="-342900" algn="just">
              <a:buFont typeface="Arial" panose="020B0604020202020204" pitchFamily="34" charset="0"/>
              <a:buChar char="•"/>
            </a:pPr>
            <a:r>
              <a:rPr lang="fr-FR" altLang="fr-FR" sz="2500" dirty="0"/>
              <a:t>Sans limite l’adolescent ne se sent pas en sécurité et peut ressentir de l’angoisse. « </a:t>
            </a:r>
            <a:r>
              <a:rPr lang="fr-FR" altLang="fr-FR" sz="2500" b="1" i="1" dirty="0">
                <a:solidFill>
                  <a:schemeClr val="accent2">
                    <a:lumMod val="75000"/>
                  </a:schemeClr>
                </a:solidFill>
              </a:rPr>
              <a:t>Les limites sont structurantes et contenantes</a:t>
            </a:r>
            <a:r>
              <a:rPr lang="fr-FR" altLang="fr-FR" sz="2500" i="1" dirty="0"/>
              <a:t>. Le cadre rassure car il protège l’adolescent de tous ses débordements</a:t>
            </a:r>
            <a:r>
              <a:rPr lang="fr-FR" altLang="fr-FR" sz="2500" dirty="0"/>
              <a:t> » (</a:t>
            </a:r>
            <a:r>
              <a:rPr lang="fr-FR" altLang="fr-FR" sz="2500" dirty="0" err="1"/>
              <a:t>C.Cannard</a:t>
            </a:r>
            <a:r>
              <a:rPr lang="fr-FR" altLang="fr-FR" sz="2500" dirty="0"/>
              <a:t>, 2015). </a:t>
            </a:r>
            <a:r>
              <a:rPr lang="fr-FR" altLang="fr-FR" sz="2500" dirty="0">
                <a:solidFill>
                  <a:srgbClr val="0070C0"/>
                </a:solidFill>
                <a:sym typeface="Wingdings" panose="05000000000000000000" pitchFamily="2" charset="2"/>
              </a:rPr>
              <a:t> méfaits de l’éducation positive (mal comprise). </a:t>
            </a:r>
            <a:endParaRPr lang="fr-FR" altLang="fr-FR" sz="2500" dirty="0">
              <a:solidFill>
                <a:srgbClr val="0070C0"/>
              </a:solidFill>
            </a:endParaRPr>
          </a:p>
        </p:txBody>
      </p:sp>
    </p:spTree>
    <p:extLst>
      <p:ext uri="{BB962C8B-B14F-4D97-AF65-F5344CB8AC3E}">
        <p14:creationId xmlns:p14="http://schemas.microsoft.com/office/powerpoint/2010/main" val="9159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000" dirty="0"/>
              <a:t>Parents, enseignants : prendre en compte cette période en étant « à bonne distance »</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20238" y="1538922"/>
            <a:ext cx="9560562" cy="4154984"/>
          </a:xfrm>
          <a:prstGeom prst="rect">
            <a:avLst/>
          </a:prstGeom>
          <a:noFill/>
        </p:spPr>
        <p:txBody>
          <a:bodyPr wrap="square" rtlCol="0">
            <a:spAutoFit/>
          </a:bodyPr>
          <a:lstStyle/>
          <a:p>
            <a:pPr marL="457200" indent="-457200" algn="just">
              <a:buFont typeface="Arial" panose="020B0604020202020204" pitchFamily="34" charset="0"/>
              <a:buChar char="•"/>
            </a:pPr>
            <a:r>
              <a:rPr lang="fr-FR" altLang="fr-FR" sz="2800" dirty="0"/>
              <a:t>Se sentir en sécurité, c’est aussi pour un adolescent se savoir aimé. Les figures d’attachement sont primordiales elles incarnent des « balises » auxquelles on peut se rattacher en période de doute ou d’anxiété. Pour se détacher, il faut d’abord et avant tout se sentir attaché. </a:t>
            </a:r>
          </a:p>
          <a:p>
            <a:pPr marL="457200" indent="-457200" algn="just">
              <a:buFont typeface="Arial" panose="020B0604020202020204" pitchFamily="34" charset="0"/>
              <a:buChar char="•"/>
            </a:pPr>
            <a:endParaRPr lang="fr-FR" altLang="fr-FR" sz="1200" b="1" dirty="0">
              <a:solidFill>
                <a:srgbClr val="FF0000"/>
              </a:solidFill>
            </a:endParaRPr>
          </a:p>
          <a:p>
            <a:pPr marL="457200" indent="-457200" algn="just">
              <a:buFont typeface="Arial" panose="020B0604020202020204" pitchFamily="34" charset="0"/>
              <a:buChar char="•"/>
            </a:pPr>
            <a:r>
              <a:rPr lang="fr-FR" altLang="fr-FR" sz="2800" b="1" dirty="0">
                <a:solidFill>
                  <a:schemeClr val="accent2">
                    <a:lumMod val="75000"/>
                  </a:schemeClr>
                </a:solidFill>
              </a:rPr>
              <a:t>Être à bonne distance </a:t>
            </a:r>
            <a:r>
              <a:rPr lang="fr-FR" altLang="fr-FR" sz="2800" dirty="0">
                <a:solidFill>
                  <a:schemeClr val="accent2">
                    <a:lumMod val="75000"/>
                  </a:schemeClr>
                </a:solidFill>
                <a:sym typeface="Wingdings" panose="05000000000000000000" pitchFamily="2" charset="2"/>
              </a:rPr>
              <a:t>= t</a:t>
            </a:r>
            <a:r>
              <a:rPr lang="fr-FR" altLang="fr-FR" sz="2800" dirty="0">
                <a:solidFill>
                  <a:schemeClr val="accent2">
                    <a:lumMod val="75000"/>
                  </a:schemeClr>
                </a:solidFill>
              </a:rPr>
              <a:t>rouver les distances les mieux ajustées, les plus protectrices, et les moins destructrices possibles + toujours maintenir l’écoute et le dialogue tout en respectant l’intimité physique et psychique de l’adolescent.  </a:t>
            </a:r>
          </a:p>
        </p:txBody>
      </p:sp>
    </p:spTree>
    <p:extLst>
      <p:ext uri="{BB962C8B-B14F-4D97-AF65-F5344CB8AC3E}">
        <p14:creationId xmlns:p14="http://schemas.microsoft.com/office/powerpoint/2010/main" val="219729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000" dirty="0"/>
              <a:t>Parents, enseignants : prendre en compte les besoins des adolescents</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89758" y="1386522"/>
            <a:ext cx="9560562" cy="4801314"/>
          </a:xfrm>
          <a:prstGeom prst="rect">
            <a:avLst/>
          </a:prstGeom>
          <a:noFill/>
        </p:spPr>
        <p:txBody>
          <a:bodyPr wrap="square" rtlCol="0">
            <a:spAutoFit/>
          </a:bodyPr>
          <a:lstStyle/>
          <a:p>
            <a:pPr marL="868363" indent="-457200" algn="just">
              <a:buFont typeface="Arial" panose="020B0604020202020204" pitchFamily="34" charset="0"/>
              <a:buChar char="•"/>
            </a:pPr>
            <a:r>
              <a:rPr lang="fr-FR" altLang="fr-FR" sz="2800" dirty="0"/>
              <a:t>Besoin d’estime de soi, de reconnaissance.</a:t>
            </a:r>
          </a:p>
          <a:p>
            <a:pPr marL="868363" indent="-457200" algn="just">
              <a:buFont typeface="Arial" panose="020B0604020202020204" pitchFamily="34" charset="0"/>
              <a:buChar char="•"/>
            </a:pPr>
            <a:r>
              <a:rPr lang="fr-FR" altLang="fr-FR" sz="2800" dirty="0"/>
              <a:t>Besoin de dialogue, de se sentir écouté.</a:t>
            </a:r>
          </a:p>
          <a:p>
            <a:pPr marL="868363" indent="-457200" algn="just">
              <a:buFont typeface="Arial" panose="020B0604020202020204" pitchFamily="34" charset="0"/>
              <a:buChar char="•"/>
            </a:pPr>
            <a:r>
              <a:rPr lang="fr-FR" altLang="fr-FR" sz="2800" dirty="0"/>
              <a:t>Besoin d’indépendance et d’autonomie.</a:t>
            </a:r>
          </a:p>
          <a:p>
            <a:pPr marL="868363" indent="-457200" algn="just">
              <a:buFont typeface="Arial" panose="020B0604020202020204" pitchFamily="34" charset="0"/>
              <a:buChar char="•"/>
            </a:pPr>
            <a:r>
              <a:rPr lang="fr-FR" altLang="fr-FR" sz="2800" dirty="0"/>
              <a:t>Besoin de confiance, de responsabilité.</a:t>
            </a:r>
          </a:p>
          <a:p>
            <a:pPr marL="868363" indent="-457200" algn="just">
              <a:buFont typeface="Arial" panose="020B0604020202020204" pitchFamily="34" charset="0"/>
              <a:buChar char="•"/>
            </a:pPr>
            <a:r>
              <a:rPr lang="fr-FR" altLang="fr-FR" sz="2800" dirty="0"/>
              <a:t>Besoin de tester ses nouvelles possibilités.</a:t>
            </a:r>
          </a:p>
          <a:p>
            <a:pPr marL="868363" indent="-457200" algn="just">
              <a:buFont typeface="Arial" panose="020B0604020202020204" pitchFamily="34" charset="0"/>
              <a:buChar char="•"/>
            </a:pPr>
            <a:r>
              <a:rPr lang="fr-FR" altLang="fr-FR" sz="2800" dirty="0"/>
              <a:t>Besoin de justice et de respect </a:t>
            </a:r>
            <a:r>
              <a:rPr lang="fr-FR" altLang="fr-FR" sz="2600" dirty="0"/>
              <a:t>(sensibilité particulière des adolescents envers l’injustice).</a:t>
            </a:r>
          </a:p>
          <a:p>
            <a:pPr marL="868363" indent="-457200" algn="just">
              <a:buFont typeface="Arial" panose="020B0604020202020204" pitchFamily="34" charset="0"/>
              <a:buChar char="•"/>
            </a:pPr>
            <a:r>
              <a:rPr lang="fr-FR" altLang="fr-FR" sz="2800" dirty="0"/>
              <a:t>Besoin d’élargir l’horizon de ses relations sociales.</a:t>
            </a:r>
          </a:p>
          <a:p>
            <a:pPr marL="868363" indent="-457200" algn="just">
              <a:buFont typeface="Arial" panose="020B0604020202020204" pitchFamily="34" charset="0"/>
              <a:buChar char="•"/>
            </a:pPr>
            <a:r>
              <a:rPr lang="fr-FR" altLang="fr-FR" sz="2800" dirty="0"/>
              <a:t>Mais aussi besoin de limites et de sécurité.</a:t>
            </a:r>
          </a:p>
          <a:p>
            <a:pPr marL="868363" indent="-457200" algn="just">
              <a:buFont typeface="Arial" panose="020B0604020202020204" pitchFamily="34" charset="0"/>
              <a:buChar char="•"/>
            </a:pPr>
            <a:r>
              <a:rPr lang="fr-FR" altLang="fr-FR" sz="2800" dirty="0"/>
              <a:t>Besoin d’autorité (une autorité de compétence).</a:t>
            </a:r>
          </a:p>
          <a:p>
            <a:pPr marL="868363" indent="-457200" algn="just">
              <a:buFont typeface="Arial" panose="020B0604020202020204" pitchFamily="34" charset="0"/>
              <a:buChar char="•"/>
            </a:pPr>
            <a:r>
              <a:rPr lang="fr-FR" altLang="fr-FR" sz="2800" dirty="0"/>
              <a:t>Besoin d’identification hors du cadre parental. </a:t>
            </a:r>
          </a:p>
        </p:txBody>
      </p:sp>
      <p:sp>
        <p:nvSpPr>
          <p:cNvPr id="10" name="Accolade fermante 9">
            <a:extLst>
              <a:ext uri="{FF2B5EF4-FFF2-40B4-BE49-F238E27FC236}">
                <a16:creationId xmlns:a16="http://schemas.microsoft.com/office/drawing/2014/main" id="{1580BE86-5CD6-46C6-8A5E-59D1BA426ADE}"/>
              </a:ext>
            </a:extLst>
          </p:cNvPr>
          <p:cNvSpPr/>
          <p:nvPr/>
        </p:nvSpPr>
        <p:spPr>
          <a:xfrm>
            <a:off x="9188296" y="1472848"/>
            <a:ext cx="360040" cy="2083470"/>
          </a:xfrm>
          <a:prstGeom prst="rightBrace">
            <a:avLst/>
          </a:prstGeom>
          <a:effectLst>
            <a:glow rad="1016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fr-FR"/>
          </a:p>
        </p:txBody>
      </p:sp>
      <p:sp>
        <p:nvSpPr>
          <p:cNvPr id="11" name="ZoneTexte 10">
            <a:extLst>
              <a:ext uri="{FF2B5EF4-FFF2-40B4-BE49-F238E27FC236}">
                <a16:creationId xmlns:a16="http://schemas.microsoft.com/office/drawing/2014/main" id="{6CB8A465-1BC7-4FF5-B22B-034FF406F1FF}"/>
              </a:ext>
            </a:extLst>
          </p:cNvPr>
          <p:cNvSpPr txBox="1">
            <a:spLocks noChangeArrowheads="1"/>
          </p:cNvSpPr>
          <p:nvPr/>
        </p:nvSpPr>
        <p:spPr bwMode="auto">
          <a:xfrm>
            <a:off x="9671368" y="1743393"/>
            <a:ext cx="17272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eaLnBrk="1" hangingPunct="1">
              <a:spcBef>
                <a:spcPct val="0"/>
              </a:spcBef>
              <a:buClrTx/>
              <a:buSzTx/>
              <a:buFontTx/>
              <a:buNone/>
            </a:pPr>
            <a:r>
              <a:rPr lang="fr-FR" altLang="fr-FR" sz="2300" dirty="0">
                <a:solidFill>
                  <a:schemeClr val="accent1">
                    <a:lumMod val="75000"/>
                  </a:schemeClr>
                </a:solidFill>
                <a:latin typeface="Arial" panose="020B0604020202020204" pitchFamily="34" charset="0"/>
              </a:rPr>
              <a:t>Besoin de ne pas se sentir infantilisé</a:t>
            </a:r>
          </a:p>
        </p:txBody>
      </p:sp>
    </p:spTree>
    <p:extLst>
      <p:ext uri="{BB962C8B-B14F-4D97-AF65-F5344CB8AC3E}">
        <p14:creationId xmlns:p14="http://schemas.microsoft.com/office/powerpoint/2010/main" val="225706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par>
                          <p:cTn id="23" fill="hold">
                            <p:stCondLst>
                              <p:cond delay="0"/>
                            </p:stCondLst>
                            <p:childTnLst>
                              <p:par>
                                <p:cTn id="24" presetID="4" presetClass="entr" presetSubtype="1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ox(in)">
                                      <p:cBhvr>
                                        <p:cTn id="26" dur="500"/>
                                        <p:tgtEl>
                                          <p:spTgt spid="10"/>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ox(in)">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000" dirty="0"/>
              <a:t>Parents, enseignants : prendre en compte les besoins des adolescents</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pic>
        <p:nvPicPr>
          <p:cNvPr id="9" name="Image 2">
            <a:extLst>
              <a:ext uri="{FF2B5EF4-FFF2-40B4-BE49-F238E27FC236}">
                <a16:creationId xmlns:a16="http://schemas.microsoft.com/office/drawing/2014/main" id="{AD931865-4C0A-4BCD-9E35-8713FA4B183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86135" y="1461236"/>
            <a:ext cx="8121386" cy="449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contenu 2">
            <a:extLst>
              <a:ext uri="{FF2B5EF4-FFF2-40B4-BE49-F238E27FC236}">
                <a16:creationId xmlns:a16="http://schemas.microsoft.com/office/drawing/2014/main" id="{7157E470-C100-4EBB-BF0B-7C948F11D75C}"/>
              </a:ext>
            </a:extLst>
          </p:cNvPr>
          <p:cNvSpPr txBox="1">
            <a:spLocks/>
          </p:cNvSpPr>
          <p:nvPr/>
        </p:nvSpPr>
        <p:spPr>
          <a:xfrm>
            <a:off x="294639" y="5171440"/>
            <a:ext cx="3403601" cy="84242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buFont typeface="Wingdings" panose="05000000000000000000" pitchFamily="2" charset="2"/>
              <a:buNone/>
            </a:pPr>
            <a:r>
              <a:rPr lang="fr-FR" altLang="fr-FR" sz="1800" u="sng" dirty="0"/>
              <a:t>Source</a:t>
            </a:r>
            <a:r>
              <a:rPr lang="fr-FR" altLang="fr-FR" sz="1800" dirty="0"/>
              <a:t> : Les 7 besoins capitaux des adolescents, d’après </a:t>
            </a:r>
            <a:r>
              <a:rPr lang="fr-FR" altLang="fr-FR" sz="1800" dirty="0" err="1"/>
              <a:t>M.Fize</a:t>
            </a:r>
            <a:r>
              <a:rPr lang="fr-FR" altLang="fr-FR" sz="1800" dirty="0"/>
              <a:t> (</a:t>
            </a:r>
            <a:r>
              <a:rPr lang="fr-FR" altLang="fr-FR" sz="1800" dirty="0" err="1"/>
              <a:t>Antimanuel</a:t>
            </a:r>
            <a:r>
              <a:rPr lang="fr-FR" altLang="fr-FR" sz="1800" dirty="0"/>
              <a:t> d’adolescence, 2009) </a:t>
            </a:r>
          </a:p>
        </p:txBody>
      </p:sp>
      <p:sp>
        <p:nvSpPr>
          <p:cNvPr id="2" name="ZoneTexte 1">
            <a:extLst>
              <a:ext uri="{FF2B5EF4-FFF2-40B4-BE49-F238E27FC236}">
                <a16:creationId xmlns:a16="http://schemas.microsoft.com/office/drawing/2014/main" id="{10E1E5AA-894F-41FD-B5AC-B5C19AEEE820}"/>
              </a:ext>
            </a:extLst>
          </p:cNvPr>
          <p:cNvSpPr txBox="1"/>
          <p:nvPr/>
        </p:nvSpPr>
        <p:spPr>
          <a:xfrm>
            <a:off x="3992880" y="5415280"/>
            <a:ext cx="2103120" cy="323165"/>
          </a:xfrm>
          <a:prstGeom prst="rect">
            <a:avLst/>
          </a:prstGeom>
          <a:solidFill>
            <a:schemeClr val="accent2">
              <a:lumMod val="60000"/>
              <a:lumOff val="40000"/>
            </a:schemeClr>
          </a:solidFill>
        </p:spPr>
        <p:txBody>
          <a:bodyPr wrap="square" rtlCol="0">
            <a:spAutoFit/>
          </a:bodyPr>
          <a:lstStyle/>
          <a:p>
            <a:r>
              <a:rPr lang="fr-FR" sz="1500" b="1" dirty="0"/>
              <a:t>+ Besoin d’estime de soi</a:t>
            </a:r>
          </a:p>
        </p:txBody>
      </p:sp>
    </p:spTree>
    <p:extLst>
      <p:ext uri="{BB962C8B-B14F-4D97-AF65-F5344CB8AC3E}">
        <p14:creationId xmlns:p14="http://schemas.microsoft.com/office/powerpoint/2010/main" val="29302802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707886"/>
          </a:xfrm>
          <a:prstGeom prst="rect">
            <a:avLst/>
          </a:prstGeom>
          <a:noFill/>
        </p:spPr>
        <p:txBody>
          <a:bodyPr wrap="square" rtlCol="0">
            <a:spAutoFit/>
          </a:bodyPr>
          <a:lstStyle/>
          <a:p>
            <a:pPr algn="ctr"/>
            <a:r>
              <a:rPr lang="fr-FR" sz="4000" dirty="0"/>
              <a:t>Le rôle de l’Ecole </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98318" y="1366202"/>
            <a:ext cx="9692642" cy="4678204"/>
          </a:xfrm>
          <a:prstGeom prst="rect">
            <a:avLst/>
          </a:prstGeom>
          <a:noFill/>
        </p:spPr>
        <p:txBody>
          <a:bodyPr wrap="square" rtlCol="0">
            <a:spAutoFit/>
          </a:bodyPr>
          <a:lstStyle/>
          <a:p>
            <a:pPr marL="457200" indent="-457200" algn="just">
              <a:buFont typeface="Arial" panose="020B0604020202020204" pitchFamily="34" charset="0"/>
              <a:buChar char="•"/>
            </a:pPr>
            <a:r>
              <a:rPr lang="fr-FR" altLang="fr-FR" sz="2600" dirty="0"/>
              <a:t>L’entrée en 6</a:t>
            </a:r>
            <a:r>
              <a:rPr lang="fr-FR" altLang="fr-FR" sz="2600" baseline="30000" dirty="0"/>
              <a:t>e</a:t>
            </a:r>
            <a:r>
              <a:rPr lang="fr-FR" altLang="fr-FR" sz="2600" dirty="0"/>
              <a:t> marque un cap, d’autant plus qu’il s’associe peu à peu aux premiers signes pubertaires (notamment chez les filles).</a:t>
            </a:r>
          </a:p>
          <a:p>
            <a:pPr marL="457200" indent="-457200" algn="just">
              <a:buFont typeface="Arial" panose="020B0604020202020204" pitchFamily="34" charset="0"/>
              <a:buChar char="•"/>
            </a:pPr>
            <a:endParaRPr lang="fr-FR" altLang="fr-FR" sz="600" dirty="0"/>
          </a:p>
          <a:p>
            <a:pPr marL="457200" indent="-457200" algn="just">
              <a:buFont typeface="Arial" panose="020B0604020202020204" pitchFamily="34" charset="0"/>
              <a:buChar char="•"/>
            </a:pPr>
            <a:r>
              <a:rPr lang="fr-FR" altLang="fr-FR" sz="2600" dirty="0"/>
              <a:t>Le collège joue le rôle d’ouverture du milieu. Il est à la fois un lieu d’émancipation, d’autonomisation et en même temps de protection et de liaison, de découverte du monde.</a:t>
            </a:r>
          </a:p>
          <a:p>
            <a:pPr algn="just"/>
            <a:r>
              <a:rPr lang="fr-FR" altLang="fr-FR" sz="600" dirty="0"/>
              <a:t> </a:t>
            </a:r>
          </a:p>
          <a:p>
            <a:pPr marL="457200" indent="-457200" algn="just">
              <a:buFont typeface="Arial" panose="020B0604020202020204" pitchFamily="34" charset="0"/>
              <a:buChar char="•"/>
            </a:pPr>
            <a:r>
              <a:rPr lang="fr-FR" altLang="fr-FR" sz="2600" dirty="0"/>
              <a:t>Importance de la rencontre avec des adultes : au collège, plusieurs enseignants et non plus un seul </a:t>
            </a:r>
            <a:r>
              <a:rPr lang="fr-FR" altLang="fr-FR" sz="2600" dirty="0">
                <a:sym typeface="Wingdings" panose="05000000000000000000" pitchFamily="2" charset="2"/>
              </a:rPr>
              <a:t></a:t>
            </a:r>
            <a:r>
              <a:rPr lang="fr-FR" altLang="fr-FR" sz="2600" dirty="0"/>
              <a:t> nouvelles figures d’identification. </a:t>
            </a:r>
            <a:r>
              <a:rPr lang="fr-FR" altLang="fr-FR" sz="2600" dirty="0">
                <a:sym typeface="Wingdings" panose="05000000000000000000" pitchFamily="2" charset="2"/>
              </a:rPr>
              <a:t>« </a:t>
            </a:r>
            <a:r>
              <a:rPr lang="fr-FR" altLang="fr-FR" sz="2600" i="1" dirty="0">
                <a:sym typeface="Wingdings" panose="05000000000000000000" pitchFamily="2" charset="2"/>
              </a:rPr>
              <a:t>Pour chacun d’entre nous, ce sont des rencontres avec tel enseignant ou avec telle personne passionnée par telle ou telle activité qui ont eu une influence très grande sur nous</a:t>
            </a:r>
            <a:r>
              <a:rPr lang="fr-FR" altLang="fr-FR" sz="2600" dirty="0">
                <a:sym typeface="Wingdings" panose="05000000000000000000" pitchFamily="2" charset="2"/>
              </a:rPr>
              <a:t> » (</a:t>
            </a:r>
            <a:r>
              <a:rPr lang="fr-FR" altLang="fr-FR" sz="2600" dirty="0" err="1">
                <a:sym typeface="Wingdings" panose="05000000000000000000" pitchFamily="2" charset="2"/>
              </a:rPr>
              <a:t>P.Huerre</a:t>
            </a:r>
            <a:r>
              <a:rPr lang="fr-FR" altLang="fr-FR" sz="2600" dirty="0">
                <a:sym typeface="Wingdings" panose="05000000000000000000" pitchFamily="2" charset="2"/>
              </a:rPr>
              <a:t>, 2009). </a:t>
            </a:r>
          </a:p>
        </p:txBody>
      </p:sp>
    </p:spTree>
    <p:extLst>
      <p:ext uri="{BB962C8B-B14F-4D97-AF65-F5344CB8AC3E}">
        <p14:creationId xmlns:p14="http://schemas.microsoft.com/office/powerpoint/2010/main" val="41774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707886"/>
          </a:xfrm>
          <a:prstGeom prst="rect">
            <a:avLst/>
          </a:prstGeom>
          <a:noFill/>
        </p:spPr>
        <p:txBody>
          <a:bodyPr wrap="square" rtlCol="0">
            <a:spAutoFit/>
          </a:bodyPr>
          <a:lstStyle/>
          <a:p>
            <a:pPr algn="ctr"/>
            <a:r>
              <a:rPr lang="fr-FR" sz="4000" dirty="0"/>
              <a:t>L’EPS en première ligne</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20238" y="1538922"/>
            <a:ext cx="9560562" cy="4555093"/>
          </a:xfrm>
          <a:prstGeom prst="rect">
            <a:avLst/>
          </a:prstGeom>
          <a:noFill/>
        </p:spPr>
        <p:txBody>
          <a:bodyPr wrap="square" rtlCol="0">
            <a:spAutoFit/>
          </a:bodyPr>
          <a:lstStyle/>
          <a:p>
            <a:pPr marL="457200" indent="-457200" algn="just">
              <a:buFont typeface="Arial" panose="020B0604020202020204" pitchFamily="34" charset="0"/>
              <a:buChar char="•"/>
            </a:pPr>
            <a:r>
              <a:rPr lang="fr-FR" altLang="fr-FR" sz="2600" dirty="0" err="1">
                <a:sym typeface="Wingdings" panose="05000000000000000000" pitchFamily="2" charset="2"/>
              </a:rPr>
              <a:t>A.Braconnier</a:t>
            </a:r>
            <a:r>
              <a:rPr lang="fr-FR" altLang="fr-FR" sz="2600" dirty="0">
                <a:sym typeface="Wingdings" panose="05000000000000000000" pitchFamily="2" charset="2"/>
              </a:rPr>
              <a:t>, </a:t>
            </a:r>
            <a:r>
              <a:rPr lang="fr-FR" altLang="fr-FR" sz="2600" dirty="0" err="1">
                <a:sym typeface="Wingdings" panose="05000000000000000000" pitchFamily="2" charset="2"/>
              </a:rPr>
              <a:t>D.Marcelli</a:t>
            </a:r>
            <a:r>
              <a:rPr lang="fr-FR" altLang="fr-FR" sz="2600" dirty="0">
                <a:sym typeface="Wingdings" panose="05000000000000000000" pitchFamily="2" charset="2"/>
              </a:rPr>
              <a:t> : «</a:t>
            </a:r>
            <a:r>
              <a:rPr lang="fr-FR" altLang="fr-FR" sz="2600" i="1" dirty="0">
                <a:sym typeface="Wingdings" panose="05000000000000000000" pitchFamily="2" charset="2"/>
              </a:rPr>
              <a:t> On ne peut comprendre l’adolescent sans savoir qu’une de ses préoccupation centrale est tournée vers son corps </a:t>
            </a:r>
            <a:r>
              <a:rPr lang="fr-FR" altLang="fr-FR" sz="2600" dirty="0">
                <a:sym typeface="Wingdings" panose="05000000000000000000" pitchFamily="2" charset="2"/>
              </a:rPr>
              <a:t>» (1988).</a:t>
            </a:r>
          </a:p>
          <a:p>
            <a:pPr algn="just"/>
            <a:endParaRPr lang="fr-FR" altLang="fr-FR" sz="1000" dirty="0">
              <a:sym typeface="Wingdings" panose="05000000000000000000" pitchFamily="2" charset="2"/>
            </a:endParaRPr>
          </a:p>
          <a:p>
            <a:pPr marL="457200" indent="-457200" algn="just">
              <a:buFont typeface="Arial" panose="020B0604020202020204" pitchFamily="34" charset="0"/>
              <a:buChar char="•"/>
            </a:pPr>
            <a:r>
              <a:rPr lang="fr-FR" altLang="fr-FR" sz="2600" dirty="0" err="1">
                <a:sym typeface="Wingdings" panose="05000000000000000000" pitchFamily="2" charset="2"/>
              </a:rPr>
              <a:t>G.Garzon</a:t>
            </a:r>
            <a:r>
              <a:rPr lang="fr-FR" altLang="fr-FR" sz="2600" dirty="0">
                <a:sym typeface="Wingdings" panose="05000000000000000000" pitchFamily="2" charset="2"/>
              </a:rPr>
              <a:t> : « </a:t>
            </a:r>
            <a:r>
              <a:rPr lang="fr-FR" altLang="fr-FR" sz="2600" i="1" dirty="0">
                <a:sym typeface="Wingdings" panose="05000000000000000000" pitchFamily="2" charset="2"/>
              </a:rPr>
              <a:t>Le corps est un objet de valorisation narcissique, miroir du sujet </a:t>
            </a:r>
            <a:r>
              <a:rPr lang="fr-FR" altLang="fr-FR" sz="2600" dirty="0">
                <a:sym typeface="Wingdings" panose="05000000000000000000" pitchFamily="2" charset="2"/>
              </a:rPr>
              <a:t>» (1994). </a:t>
            </a:r>
          </a:p>
          <a:p>
            <a:pPr algn="just"/>
            <a:endParaRPr lang="fr-FR" altLang="fr-FR" sz="1000" dirty="0">
              <a:sym typeface="Wingdings" panose="05000000000000000000" pitchFamily="2" charset="2"/>
            </a:endParaRPr>
          </a:p>
          <a:p>
            <a:pPr marL="457200" indent="-457200" algn="just">
              <a:buFont typeface="Arial" panose="020B0604020202020204" pitchFamily="34" charset="0"/>
              <a:buChar char="•"/>
            </a:pPr>
            <a:r>
              <a:rPr lang="fr-FR" altLang="fr-FR" sz="2600" dirty="0">
                <a:sym typeface="Wingdings" panose="05000000000000000000" pitchFamily="2" charset="2"/>
              </a:rPr>
              <a:t>L’EPS met en scène le corps, à une période de réorganisation du schéma corporel et de doutes sur soi.</a:t>
            </a:r>
          </a:p>
          <a:p>
            <a:pPr algn="just"/>
            <a:endParaRPr lang="fr-FR" altLang="fr-FR" sz="1000" dirty="0">
              <a:sym typeface="Wingdings" panose="05000000000000000000" pitchFamily="2" charset="2"/>
            </a:endParaRPr>
          </a:p>
          <a:p>
            <a:pPr marL="457200" indent="-457200" algn="just">
              <a:buFont typeface="Arial" panose="020B0604020202020204" pitchFamily="34" charset="0"/>
              <a:buChar char="•"/>
            </a:pPr>
            <a:r>
              <a:rPr lang="fr-FR" altLang="fr-FR" sz="2600" dirty="0">
                <a:sym typeface="Wingdings" panose="05000000000000000000" pitchFamily="2" charset="2"/>
              </a:rPr>
              <a:t>L’EPS est la seule discipline où ce que je fais est directement exposé aux regards des autres, et peut être immédiatement jugé, et dans certains cas moqué.</a:t>
            </a:r>
          </a:p>
        </p:txBody>
      </p:sp>
      <p:sp>
        <p:nvSpPr>
          <p:cNvPr id="2" name="ZoneTexte 1">
            <a:extLst>
              <a:ext uri="{FF2B5EF4-FFF2-40B4-BE49-F238E27FC236}">
                <a16:creationId xmlns:a16="http://schemas.microsoft.com/office/drawing/2014/main" id="{C908F3FF-77FB-9157-B317-DC8E19A9765B}"/>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076848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707886"/>
          </a:xfrm>
          <a:prstGeom prst="rect">
            <a:avLst/>
          </a:prstGeom>
          <a:noFill/>
        </p:spPr>
        <p:txBody>
          <a:bodyPr wrap="square" rtlCol="0">
            <a:spAutoFit/>
          </a:bodyPr>
          <a:lstStyle/>
          <a:p>
            <a:pPr algn="ctr"/>
            <a:r>
              <a:rPr lang="fr-FR" sz="4000" dirty="0"/>
              <a:t>L’EPS en première ligne</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20238" y="1027290"/>
            <a:ext cx="9560562" cy="5062924"/>
          </a:xfrm>
          <a:prstGeom prst="rect">
            <a:avLst/>
          </a:prstGeom>
          <a:noFill/>
        </p:spPr>
        <p:txBody>
          <a:bodyPr wrap="square" rtlCol="0">
            <a:spAutoFit/>
          </a:bodyPr>
          <a:lstStyle/>
          <a:p>
            <a:pPr marL="285750" indent="-285750" algn="just">
              <a:buFont typeface="Arial" panose="020B0604020202020204" pitchFamily="34" charset="0"/>
              <a:buChar char="•"/>
            </a:pPr>
            <a:r>
              <a:rPr lang="fr-FR" sz="2300" dirty="0"/>
              <a:t>Les études de Susan </a:t>
            </a:r>
            <a:r>
              <a:rPr lang="fr-FR" sz="2300" dirty="0" err="1"/>
              <a:t>Harter</a:t>
            </a:r>
            <a:r>
              <a:rPr lang="fr-FR" sz="2300" dirty="0"/>
              <a:t> (1999) montrent que l’estime de soi est pluridimensionnelle, et que </a:t>
            </a:r>
            <a:r>
              <a:rPr lang="fr-FR" sz="2300" b="1" dirty="0">
                <a:solidFill>
                  <a:schemeClr val="accent2">
                    <a:lumMod val="75000"/>
                  </a:schemeClr>
                </a:solidFill>
              </a:rPr>
              <a:t>l’apparence physique est le facteur le plus étroitement lié à l’estime de soi globale chez les adolescents</a:t>
            </a:r>
            <a:r>
              <a:rPr lang="fr-FR" sz="2300" dirty="0"/>
              <a:t>. C’est ce facteur qui influence le plus fortement leur perception d’eux-mêmes pendant cette période.</a:t>
            </a:r>
          </a:p>
          <a:p>
            <a:pPr marL="285750" indent="-285750" algn="just">
              <a:buFont typeface="Arial" panose="020B0604020202020204" pitchFamily="34" charset="0"/>
              <a:buChar char="•"/>
            </a:pPr>
            <a:endParaRPr lang="fr-FR" sz="1200" dirty="0"/>
          </a:p>
          <a:p>
            <a:pPr marL="285750" indent="-285750" algn="just">
              <a:buFont typeface="Arial" panose="020B0604020202020204" pitchFamily="34" charset="0"/>
              <a:buChar char="•"/>
            </a:pPr>
            <a:r>
              <a:rPr lang="fr-FR" altLang="fr-FR" sz="2300" dirty="0" err="1"/>
              <a:t>Bolognini</a:t>
            </a:r>
            <a:r>
              <a:rPr lang="fr-FR" altLang="fr-FR" sz="2300" dirty="0"/>
              <a:t> </a:t>
            </a:r>
            <a:r>
              <a:rPr lang="fr-FR" altLang="fr-FR" sz="2300" i="1" dirty="0"/>
              <a:t>et al. </a:t>
            </a:r>
            <a:r>
              <a:rPr lang="fr-FR" altLang="fr-FR" sz="2300" dirty="0"/>
              <a:t>(1996) soulignent que généralement, les filles sont plus sévères et critiques que les garçons dans leur évaluation d’elles-mêmes. Les adolescentes sont donc particulièrement vulnérables, notamment en raison des codes sociaux liés à la beauté qui s’exercent plus fortement sur elles. </a:t>
            </a:r>
          </a:p>
          <a:p>
            <a:pPr marL="285750" indent="-285750" algn="just">
              <a:buFont typeface="Arial" panose="020B0604020202020204" pitchFamily="34" charset="0"/>
              <a:buChar char="•"/>
            </a:pPr>
            <a:endParaRPr lang="fr-FR" altLang="fr-FR" sz="1200" dirty="0"/>
          </a:p>
          <a:p>
            <a:pPr marL="285750" indent="-285750" algn="just">
              <a:buFont typeface="Arial" panose="020B0604020202020204" pitchFamily="34" charset="0"/>
              <a:buChar char="•"/>
            </a:pPr>
            <a:r>
              <a:rPr lang="fr-FR" sz="2300" dirty="0"/>
              <a:t>De nombreuses études montrent qu’une perception négative de son corps s’accompagne souvent d’une faible estime de soi, favorise des émotions négatives, et conduit même parfois à des troubles comme la dépression (</a:t>
            </a:r>
            <a:r>
              <a:rPr lang="fr-FR" sz="2300" dirty="0" err="1"/>
              <a:t>Seidah</a:t>
            </a:r>
            <a:r>
              <a:rPr lang="fr-FR" sz="2300" dirty="0"/>
              <a:t> et al., 2004) et/ou des troubles alimentaires. </a:t>
            </a:r>
          </a:p>
        </p:txBody>
      </p:sp>
      <p:sp>
        <p:nvSpPr>
          <p:cNvPr id="2" name="ZoneTexte 1">
            <a:extLst>
              <a:ext uri="{FF2B5EF4-FFF2-40B4-BE49-F238E27FC236}">
                <a16:creationId xmlns:a16="http://schemas.microsoft.com/office/drawing/2014/main" id="{D6AC4B02-DB12-2A89-9298-2A851584BF6E}"/>
              </a:ext>
            </a:extLst>
          </p:cNvPr>
          <p:cNvSpPr txBox="1"/>
          <p:nvPr/>
        </p:nvSpPr>
        <p:spPr>
          <a:xfrm>
            <a:off x="229663" y="1639628"/>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09792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063198"/>
          </a:xfrm>
          <a:prstGeom prst="rect">
            <a:avLst/>
          </a:prstGeom>
          <a:solidFill>
            <a:schemeClr val="accent2">
              <a:lumMod val="20000"/>
              <a:lumOff val="80000"/>
            </a:schemeClr>
          </a:solidFill>
        </p:spPr>
        <p:txBody>
          <a:bodyPr wrap="square" rtlCol="0">
            <a:spAutoFit/>
          </a:bodyPr>
          <a:lstStyle/>
          <a:p>
            <a:pPr algn="ctr">
              <a:defRPr/>
            </a:pPr>
            <a:r>
              <a:rPr lang="fr-FR" altLang="fr-FR" sz="3600" dirty="0"/>
              <a:t>Le rôle des parents et de l’Ecole</a:t>
            </a:r>
          </a:p>
          <a:p>
            <a:pPr algn="just">
              <a:defRPr/>
            </a:pPr>
            <a:endParaRPr lang="fr-FR" altLang="fr-FR" sz="1400" dirty="0"/>
          </a:p>
          <a:p>
            <a:pPr marL="457200" indent="-457200" algn="just">
              <a:buFont typeface="Arial" panose="020B0604020202020204" pitchFamily="34" charset="0"/>
              <a:buChar char="•"/>
              <a:defRPr/>
            </a:pPr>
            <a:r>
              <a:rPr lang="fr-FR" sz="2800" dirty="0"/>
              <a:t>Les adolescents ont de nouveaux besoins dont les parents et les enseignants doivent tenir compte. </a:t>
            </a:r>
          </a:p>
          <a:p>
            <a:pPr algn="just">
              <a:defRPr/>
            </a:pPr>
            <a:endParaRPr lang="fr-FR" sz="1000" dirty="0"/>
          </a:p>
          <a:p>
            <a:pPr marL="457200" indent="-457200" algn="just">
              <a:buFont typeface="Arial" panose="020B0604020202020204" pitchFamily="34" charset="0"/>
              <a:buChar char="•"/>
              <a:defRPr/>
            </a:pPr>
            <a:r>
              <a:rPr lang="fr-FR" sz="2800" dirty="0"/>
              <a:t>Ils ont à la fois besoin d’autonomie pour expérimenter leur liberté, mais aussi besoin de limites et d’un cadre. Surtout il ne faut pas les infantiliser. </a:t>
            </a:r>
          </a:p>
          <a:p>
            <a:pPr algn="just">
              <a:defRPr/>
            </a:pPr>
            <a:endParaRPr lang="fr-FR" sz="1000" dirty="0"/>
          </a:p>
          <a:p>
            <a:pPr marL="457200" indent="-457200" algn="just">
              <a:buFont typeface="Arial" panose="020B0604020202020204" pitchFamily="34" charset="0"/>
              <a:buChar char="•"/>
              <a:defRPr/>
            </a:pPr>
            <a:r>
              <a:rPr lang="fr-FR" altLang="fr-FR" sz="2800" dirty="0"/>
              <a:t>Être à bonne distance, c’est aimer, protéger, et en même temps permettre l’émancipation. </a:t>
            </a:r>
          </a:p>
          <a:p>
            <a:pPr algn="just">
              <a:defRPr/>
            </a:pPr>
            <a:endParaRPr lang="fr-FR" altLang="fr-FR" sz="1000" dirty="0"/>
          </a:p>
          <a:p>
            <a:pPr marL="457200" indent="-457200" algn="just">
              <a:buFont typeface="Arial" panose="020B0604020202020204" pitchFamily="34" charset="0"/>
              <a:buChar char="•"/>
              <a:defRPr/>
            </a:pPr>
            <a:r>
              <a:rPr lang="fr-FR" altLang="fr-FR" sz="2800" dirty="0"/>
              <a:t>Au cœur de cette période, le collège est un lieu d’émancipation, d’autonomisation, et en même temps de protection et de liaison, de découverte du monde. Il permet aux adolescents de construire de nouvelles figures d’identification. </a:t>
            </a:r>
            <a:endParaRPr lang="fr-FR" altLang="fr-FR" sz="2800" dirty="0">
              <a:sym typeface="Wingdings" panose="05000000000000000000" pitchFamily="2" charset="2"/>
            </a:endParaRPr>
          </a:p>
        </p:txBody>
      </p:sp>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Tree>
    <p:extLst>
      <p:ext uri="{BB962C8B-B14F-4D97-AF65-F5344CB8AC3E}">
        <p14:creationId xmlns:p14="http://schemas.microsoft.com/office/powerpoint/2010/main" val="194126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109365"/>
          </a:xfrm>
          <a:prstGeom prst="rect">
            <a:avLst/>
          </a:prstGeom>
          <a:solidFill>
            <a:schemeClr val="accent2">
              <a:lumMod val="20000"/>
              <a:lumOff val="80000"/>
            </a:schemeClr>
          </a:solidFill>
        </p:spPr>
        <p:txBody>
          <a:bodyPr wrap="square" rtlCol="0">
            <a:spAutoFit/>
          </a:bodyPr>
          <a:lstStyle/>
          <a:p>
            <a:pPr algn="ctr">
              <a:defRPr/>
            </a:pPr>
            <a:r>
              <a:rPr lang="fr-FR" altLang="fr-FR" sz="3600" dirty="0"/>
              <a:t>Le rôle de l’EPS</a:t>
            </a:r>
          </a:p>
          <a:p>
            <a:pPr algn="just">
              <a:defRPr/>
            </a:pPr>
            <a:endParaRPr lang="fr-FR" altLang="fr-FR" sz="1400" dirty="0"/>
          </a:p>
          <a:p>
            <a:pPr marL="457200" indent="-457200" algn="just">
              <a:buFont typeface="Arial" panose="020B0604020202020204" pitchFamily="34" charset="0"/>
              <a:buChar char="•"/>
              <a:defRPr/>
            </a:pPr>
            <a:r>
              <a:rPr lang="fr-FR" altLang="fr-FR" sz="2500" dirty="0">
                <a:sym typeface="Wingdings" panose="05000000000000000000" pitchFamily="2" charset="2"/>
              </a:rPr>
              <a:t>L’EPS est une discipline en première ligne, car elle met en scène le corps à une période sensible à l’égard de la construction narcissique. A l'adolescence en effet, l’image du corps se confond souvent avec l’image de la personnalité toute entière : </a:t>
            </a:r>
            <a:r>
              <a:rPr lang="fr-FR" sz="2500" dirty="0"/>
              <a:t>l’apparence physique est l’évaluation de soi la plus fortement liée à l’estime de soi (</a:t>
            </a:r>
            <a:r>
              <a:rPr lang="fr-FR" sz="2500" dirty="0" err="1"/>
              <a:t>S.Harter</a:t>
            </a:r>
            <a:r>
              <a:rPr lang="fr-FR" sz="2500" dirty="0"/>
              <a:t>, 1999).</a:t>
            </a:r>
          </a:p>
          <a:p>
            <a:pPr algn="just">
              <a:defRPr/>
            </a:pPr>
            <a:endParaRPr lang="fr-FR" altLang="fr-FR" sz="800" dirty="0">
              <a:sym typeface="Wingdings" panose="05000000000000000000" pitchFamily="2" charset="2"/>
            </a:endParaRPr>
          </a:p>
          <a:p>
            <a:pPr marL="457200" indent="-457200" algn="just">
              <a:buFont typeface="Arial" panose="020B0604020202020204" pitchFamily="34" charset="0"/>
              <a:buChar char="•"/>
              <a:defRPr/>
            </a:pPr>
            <a:r>
              <a:rPr lang="fr-FR" sz="2500" dirty="0"/>
              <a:t>A l’adolescence, alors que les différences liées au genre se renforcent, l’insatisfaction corporelle touche un grand nombre de filles (en raison des stéréotypes sociaux) et à un moindre degré de garçons (les filles ont fréquemment le sentiment de se trouver « trop grosses »).</a:t>
            </a:r>
          </a:p>
          <a:p>
            <a:pPr algn="just">
              <a:defRPr/>
            </a:pPr>
            <a:endParaRPr lang="fr-FR" altLang="fr-FR" sz="800" dirty="0">
              <a:sym typeface="Wingdings" panose="05000000000000000000" pitchFamily="2" charset="2"/>
            </a:endParaRPr>
          </a:p>
          <a:p>
            <a:pPr marL="457200" indent="-457200" algn="just">
              <a:buFont typeface="Arial" panose="020B0604020202020204" pitchFamily="34" charset="0"/>
              <a:buChar char="•"/>
              <a:defRPr/>
            </a:pPr>
            <a:r>
              <a:rPr lang="fr-FR" altLang="fr-FR" sz="2500" dirty="0">
                <a:sym typeface="Wingdings" panose="05000000000000000000" pitchFamily="2" charset="2"/>
              </a:rPr>
              <a:t>A certaines conditions d’enseignement, l’EPS aide à construire un certain type de rapport au corps, un </a:t>
            </a:r>
            <a:r>
              <a:rPr lang="fr-FR" sz="2500" dirty="0"/>
              <a:t>rapport épanouissant qui participe au développement de la personne et à l’estime de soi, et jamais un rapport anxiogène qui renforce la honte de soi et la résignation.</a:t>
            </a:r>
          </a:p>
        </p:txBody>
      </p:sp>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Tree>
    <p:extLst>
      <p:ext uri="{BB962C8B-B14F-4D97-AF65-F5344CB8AC3E}">
        <p14:creationId xmlns:p14="http://schemas.microsoft.com/office/powerpoint/2010/main" val="111400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Comment enseigner l’EPS ?</a:t>
            </a:r>
          </a:p>
          <a:p>
            <a:pPr algn="ctr"/>
            <a:r>
              <a:rPr lang="fr-FR" sz="3600" dirty="0">
                <a:solidFill>
                  <a:schemeClr val="accent2">
                    <a:lumMod val="75000"/>
                  </a:schemeClr>
                </a:solidFill>
              </a:rPr>
              <a:t>Du côté des programmes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81162"/>
            <a:ext cx="9773920" cy="3570208"/>
          </a:xfrm>
          <a:prstGeom prst="rect">
            <a:avLst/>
          </a:prstGeom>
          <a:noFill/>
        </p:spPr>
        <p:txBody>
          <a:bodyPr wrap="square" rtlCol="0">
            <a:spAutoFit/>
          </a:bodyPr>
          <a:lstStyle/>
          <a:p>
            <a:pPr algn="just">
              <a:defRPr/>
            </a:pPr>
            <a:r>
              <a:rPr lang="fr-FR" sz="2600" dirty="0"/>
              <a:t>« </a:t>
            </a:r>
            <a:r>
              <a:rPr lang="fr-FR" sz="2600" i="1" dirty="0"/>
              <a:t>Lors des trois ans de collège du cycle 4, les élèves, qui sont aussi des adolescentes et des adolescents en pleine évolution physique et psychique, vivent un nouveau rapport à eux-mêmes, en particulier à leur corps, et de nouvelles relations avec les autres</a:t>
            </a:r>
            <a:r>
              <a:rPr lang="fr-FR" sz="2600" dirty="0"/>
              <a:t> ».</a:t>
            </a:r>
          </a:p>
          <a:p>
            <a:pPr algn="just">
              <a:buFont typeface="Wingdings" panose="05000000000000000000" pitchFamily="2" charset="2"/>
              <a:buNone/>
              <a:defRPr/>
            </a:pPr>
            <a:endParaRPr lang="fr-FR" altLang="fr-FR" sz="200" b="1" dirty="0"/>
          </a:p>
          <a:p>
            <a:pPr algn="just">
              <a:buFont typeface="Wingdings" panose="05000000000000000000" pitchFamily="2" charset="2"/>
              <a:buNone/>
              <a:defRPr/>
            </a:pPr>
            <a:r>
              <a:rPr lang="fr-FR" altLang="fr-FR" sz="2400" b="1" dirty="0"/>
              <a:t>Les spécificités du cycle d’approfondissement, Programmes d’enseignement du cycle d’approfondissement, </a:t>
            </a:r>
            <a:r>
              <a:rPr lang="fr-FR" sz="2400" b="1" dirty="0"/>
              <a:t>BO spécial n°10 du 19 novembre 2015.</a:t>
            </a:r>
          </a:p>
          <a:p>
            <a:pPr algn="just">
              <a:buFont typeface="Wingdings" panose="05000000000000000000" pitchFamily="2" charset="2"/>
              <a:buNone/>
              <a:defRPr/>
            </a:pPr>
            <a:endParaRPr lang="fr-FR" altLang="fr-FR" sz="2400" b="1" dirty="0"/>
          </a:p>
          <a:p>
            <a:pPr algn="just">
              <a:buFont typeface="Wingdings" panose="05000000000000000000" pitchFamily="2" charset="2"/>
              <a:buNone/>
              <a:defRPr/>
            </a:pPr>
            <a:r>
              <a:rPr lang="fr-FR" altLang="fr-FR" sz="2400" b="1" dirty="0">
                <a:solidFill>
                  <a:srgbClr val="C00000"/>
                </a:solidFill>
                <a:sym typeface="Wingdings" panose="05000000000000000000" pitchFamily="2" charset="2"/>
              </a:rPr>
              <a:t> Lien avec le programme CAPEPS : nouveau rapport au corps + nouveau rapport aux autres</a:t>
            </a:r>
            <a:endParaRPr lang="fr-FR" altLang="fr-FR" sz="2400" b="1" dirty="0">
              <a:solidFill>
                <a:srgbClr val="C00000"/>
              </a:solidFill>
            </a:endParaRPr>
          </a:p>
        </p:txBody>
      </p:sp>
    </p:spTree>
    <p:extLst>
      <p:ext uri="{BB962C8B-B14F-4D97-AF65-F5344CB8AC3E}">
        <p14:creationId xmlns:p14="http://schemas.microsoft.com/office/powerpoint/2010/main" val="33644144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Comment enseigner l’EPS ?</a:t>
            </a:r>
          </a:p>
          <a:p>
            <a:pPr algn="ctr"/>
            <a:r>
              <a:rPr lang="fr-FR" sz="3600" dirty="0">
                <a:solidFill>
                  <a:schemeClr val="accent2">
                    <a:lumMod val="75000"/>
                  </a:schemeClr>
                </a:solidFill>
              </a:rPr>
              <a:t>Du côté des programmes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28762"/>
            <a:ext cx="9773920" cy="4555093"/>
          </a:xfrm>
          <a:prstGeom prst="rect">
            <a:avLst/>
          </a:prstGeom>
          <a:noFill/>
        </p:spPr>
        <p:txBody>
          <a:bodyPr wrap="square" rtlCol="0">
            <a:spAutoFit/>
          </a:bodyPr>
          <a:lstStyle/>
          <a:p>
            <a:pPr algn="just">
              <a:defRPr/>
            </a:pPr>
            <a:r>
              <a:rPr lang="fr-FR" altLang="fr-FR" sz="2400" dirty="0"/>
              <a:t>« </a:t>
            </a:r>
            <a:r>
              <a:rPr lang="fr-FR" sz="2400" i="1" dirty="0"/>
              <a:t>Au cours du cycle 4, les élèves passent de la préadolescence à l’adolescence et connaissent des transformations corporelles, psychologiques importantes qui les changent et modifient leur vie sociale. Dans ce cadre, l’EPS aide tous les collégiens et collégiennes a acquérir de nouveaux repères sur soi, sur les autres, sur l’environnement, pour construire une image positive de soi dans le respect des différences. L’investissement dans des projets individuels et collectifs est un enjeu qui permet de mobiliser de nouvelles ressources d’observation, d’analyse, de mémorisation et d’argumentation. Au cycle 4, les émotions jouent un rôle essentiel pour maintenir l’engagement dans les apprentissages. Il importe d’en tenir compte pour conserver le plaisir d’agir et d’apprendre, garant d’une activité physique régulière</a:t>
            </a:r>
            <a:r>
              <a:rPr lang="fr-FR" sz="2400" dirty="0"/>
              <a:t> ». </a:t>
            </a:r>
          </a:p>
          <a:p>
            <a:pPr algn="just">
              <a:defRPr/>
            </a:pPr>
            <a:r>
              <a:rPr lang="fr-FR" altLang="fr-FR" sz="200" i="1" dirty="0"/>
              <a:t>	</a:t>
            </a:r>
          </a:p>
          <a:p>
            <a:pPr algn="just">
              <a:buFont typeface="Wingdings" panose="05000000000000000000" pitchFamily="2" charset="2"/>
              <a:buNone/>
              <a:defRPr/>
            </a:pPr>
            <a:r>
              <a:rPr lang="fr-FR" altLang="fr-FR" sz="2400" b="1" dirty="0"/>
              <a:t>Programmes d’EPS pour le cycle 4, </a:t>
            </a:r>
            <a:r>
              <a:rPr lang="fr-FR" sz="2400" b="1" dirty="0"/>
              <a:t>BO spécial n°10 du 19 novembre 2015</a:t>
            </a:r>
            <a:r>
              <a:rPr lang="fr-FR" altLang="fr-FR" sz="2400" b="1" dirty="0"/>
              <a:t>.</a:t>
            </a:r>
          </a:p>
        </p:txBody>
      </p:sp>
    </p:spTree>
    <p:extLst>
      <p:ext uri="{BB962C8B-B14F-4D97-AF65-F5344CB8AC3E}">
        <p14:creationId xmlns:p14="http://schemas.microsoft.com/office/powerpoint/2010/main" val="33017684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Comment enseigner l’EPS ?</a:t>
            </a:r>
          </a:p>
          <a:p>
            <a:pPr algn="ctr"/>
            <a:r>
              <a:rPr lang="fr-FR" sz="3600" dirty="0">
                <a:solidFill>
                  <a:schemeClr val="accent2">
                    <a:lumMod val="75000"/>
                  </a:schemeClr>
                </a:solidFill>
              </a:rPr>
              <a:t>Du côté des programmes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60842"/>
            <a:ext cx="9773920" cy="4431983"/>
          </a:xfrm>
          <a:prstGeom prst="rect">
            <a:avLst/>
          </a:prstGeom>
          <a:noFill/>
        </p:spPr>
        <p:txBody>
          <a:bodyPr wrap="square" rtlCol="0">
            <a:spAutoFit/>
          </a:bodyPr>
          <a:lstStyle/>
          <a:p>
            <a:pPr algn="just">
              <a:defRPr/>
            </a:pPr>
            <a:r>
              <a:rPr lang="fr-FR" sz="2400" dirty="0"/>
              <a:t>« </a:t>
            </a:r>
            <a:r>
              <a:rPr lang="fr-FR" sz="2400" i="1" dirty="0"/>
              <a:t>Il éprouve des sensations, vit des émotions et accroît ses capacités de raisonnement et son esprit critique</a:t>
            </a:r>
            <a:r>
              <a:rPr lang="fr-FR" sz="2400" dirty="0"/>
              <a:t> ».</a:t>
            </a:r>
          </a:p>
          <a:p>
            <a:pPr algn="just">
              <a:defRPr/>
            </a:pPr>
            <a:r>
              <a:rPr lang="fr-FR" altLang="fr-FR" sz="2400" dirty="0"/>
              <a:t>« </a:t>
            </a:r>
            <a:r>
              <a:rPr lang="fr-FR" altLang="fr-FR" sz="2400" i="1" dirty="0"/>
              <a:t>L’élève, habitué à être « entraîné par », devient « un élève qui sait s’entraîner de façon autonome ». Il apprend à se connaître, à faire des choix, à se préparer, à conduire et réguler ses efforts ».</a:t>
            </a:r>
          </a:p>
          <a:p>
            <a:pPr indent="-6350" algn="just">
              <a:buFont typeface="Wingdings" panose="05000000000000000000" pitchFamily="2" charset="2"/>
              <a:buNone/>
              <a:defRPr/>
            </a:pPr>
            <a:r>
              <a:rPr lang="fr-FR" altLang="fr-FR" sz="2400" i="1" dirty="0"/>
              <a:t>« Dans un contexte propice, la prise de responsabilité permet à l’élève de faire des choix et à les assumer, tout en comprenant et en respectant l’intérêt de règles communes pour tous ». </a:t>
            </a:r>
          </a:p>
          <a:p>
            <a:pPr indent="-6350" algn="just">
              <a:buFont typeface="Wingdings" panose="05000000000000000000" pitchFamily="2" charset="2"/>
              <a:buNone/>
              <a:defRPr/>
            </a:pPr>
            <a:r>
              <a:rPr lang="fr-FR" altLang="fr-FR" sz="2400" i="1" dirty="0"/>
              <a:t>« L’EPS permet à l’élève d’assurer sa sécurité et celles des autres, de construire une image et unes estime de soi positives ». </a:t>
            </a:r>
          </a:p>
          <a:p>
            <a:pPr indent="-6350" algn="just">
              <a:buFont typeface="Wingdings" panose="05000000000000000000" pitchFamily="2" charset="2"/>
              <a:buNone/>
              <a:defRPr/>
            </a:pPr>
            <a:endParaRPr lang="fr-FR" altLang="fr-FR" sz="200" i="1" dirty="0"/>
          </a:p>
          <a:p>
            <a:pPr indent="-6350" algn="just">
              <a:buFont typeface="Wingdings" panose="05000000000000000000" pitchFamily="2" charset="2"/>
              <a:buNone/>
              <a:defRPr/>
            </a:pPr>
            <a:r>
              <a:rPr lang="fr-FR" altLang="fr-FR" sz="2000" b="1" dirty="0"/>
              <a:t>Programme d’EPS pour les lycées d’enseignement général et technologique, BO spécial n°1 du 22 janvier 2019. </a:t>
            </a:r>
          </a:p>
        </p:txBody>
      </p:sp>
    </p:spTree>
    <p:extLst>
      <p:ext uri="{BB962C8B-B14F-4D97-AF65-F5344CB8AC3E}">
        <p14:creationId xmlns:p14="http://schemas.microsoft.com/office/powerpoint/2010/main" val="36517116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Comment enseigner l’EPS ?</a:t>
            </a:r>
          </a:p>
          <a:p>
            <a:pPr algn="ctr"/>
            <a:r>
              <a:rPr lang="fr-FR" sz="3600" dirty="0">
                <a:solidFill>
                  <a:schemeClr val="accent2">
                    <a:lumMod val="75000"/>
                  </a:schemeClr>
                </a:solidFill>
              </a:rPr>
              <a:t>Du côté des programmes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772602"/>
            <a:ext cx="9773920" cy="1538883"/>
          </a:xfrm>
          <a:prstGeom prst="rect">
            <a:avLst/>
          </a:prstGeom>
          <a:noFill/>
        </p:spPr>
        <p:txBody>
          <a:bodyPr wrap="square" rtlCol="0">
            <a:spAutoFit/>
          </a:bodyPr>
          <a:lstStyle/>
          <a:p>
            <a:pPr algn="just">
              <a:defRPr/>
            </a:pPr>
            <a:r>
              <a:rPr lang="fr-FR" altLang="fr-FR" sz="2600" dirty="0"/>
              <a:t>« </a:t>
            </a:r>
            <a:r>
              <a:rPr lang="fr-FR" sz="2600" i="1" dirty="0"/>
              <a:t>Elle (l’EPS) permet à chaque élève de renforcer son estime de soi et de développer son appétence pour la pratique physique et sportive </a:t>
            </a:r>
            <a:r>
              <a:rPr lang="fr-FR" altLang="fr-FR" sz="2600" i="1" dirty="0"/>
              <a:t>». </a:t>
            </a:r>
          </a:p>
          <a:p>
            <a:pPr algn="just">
              <a:defRPr/>
            </a:pPr>
            <a:endParaRPr lang="fr-FR" altLang="fr-FR" sz="200" dirty="0"/>
          </a:p>
          <a:p>
            <a:pPr algn="just">
              <a:buFont typeface="Wingdings" panose="05000000000000000000" pitchFamily="2" charset="2"/>
              <a:buNone/>
              <a:defRPr/>
            </a:pPr>
            <a:r>
              <a:rPr lang="fr-FR" altLang="fr-FR" sz="2000" b="1" dirty="0"/>
              <a:t>Programmes d’EPS des classes préparant au CAP et au Bac Professionnel, BO spécial n°5 du 11 avril 2019.</a:t>
            </a:r>
            <a:endParaRPr lang="fr-FR" altLang="fr-FR" sz="2000" b="1" i="1" dirty="0"/>
          </a:p>
        </p:txBody>
      </p:sp>
    </p:spTree>
    <p:extLst>
      <p:ext uri="{BB962C8B-B14F-4D97-AF65-F5344CB8AC3E}">
        <p14:creationId xmlns:p14="http://schemas.microsoft.com/office/powerpoint/2010/main" val="25399040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 la relation pédagogique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143001" y="1634660"/>
            <a:ext cx="10827330" cy="4431983"/>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500" dirty="0"/>
              <a:t>Exigence d’</a:t>
            </a:r>
            <a:r>
              <a:rPr lang="fr-FR" altLang="fr-FR" sz="2500" b="1" dirty="0">
                <a:solidFill>
                  <a:schemeClr val="accent1">
                    <a:lumMod val="75000"/>
                  </a:schemeClr>
                </a:solidFill>
              </a:rPr>
              <a:t>exemplarité</a:t>
            </a:r>
            <a:r>
              <a:rPr lang="fr-FR" altLang="fr-FR" sz="2500" dirty="0"/>
              <a:t> et d’éthique du professeur. </a:t>
            </a:r>
          </a:p>
          <a:p>
            <a:pPr marL="342900" indent="-342900" algn="just">
              <a:buFont typeface="Arial" panose="020B0604020202020204" pitchFamily="34" charset="0"/>
              <a:buChar char="•"/>
              <a:defRPr/>
            </a:pPr>
            <a:endParaRPr lang="fr-FR" altLang="fr-FR" sz="1000" dirty="0"/>
          </a:p>
          <a:p>
            <a:pPr marL="171450" indent="-171450" algn="just">
              <a:buFont typeface="Arial" panose="020B0604020202020204" pitchFamily="34" charset="0"/>
              <a:buChar char="•"/>
              <a:defRPr/>
            </a:pPr>
            <a:endParaRPr lang="fr-FR" altLang="fr-FR" sz="600" dirty="0"/>
          </a:p>
          <a:p>
            <a:pPr marL="342900" indent="-342900" algn="just">
              <a:buFont typeface="Arial" panose="020B0604020202020204" pitchFamily="34" charset="0"/>
              <a:buChar char="•"/>
              <a:defRPr/>
            </a:pPr>
            <a:r>
              <a:rPr lang="fr-FR" altLang="fr-FR" sz="2500" dirty="0"/>
              <a:t>Eviter le copinage, le chantage affectif, la rigidité, l’indifférence, l’hostilité sans renoncer à son autorité : ne pas donner à l’adolescent le seul choix entre la soumission et la rébellion. </a:t>
            </a:r>
            <a:r>
              <a:rPr lang="fr-FR" altLang="fr-FR" sz="2500" dirty="0">
                <a:solidFill>
                  <a:schemeClr val="accent1">
                    <a:lumMod val="75000"/>
                  </a:schemeClr>
                </a:solidFill>
              </a:rPr>
              <a:t>Les adolescents ont à la fois besoin d’autonomie et d’autorité, de liberté et de sécurité</a:t>
            </a:r>
            <a:r>
              <a:rPr lang="fr-FR" altLang="fr-FR" sz="2500" dirty="0">
                <a:solidFill>
                  <a:srgbClr val="FF0000"/>
                </a:solidFill>
              </a:rPr>
              <a:t> </a:t>
            </a:r>
            <a:r>
              <a:rPr lang="fr-FR" altLang="fr-FR" sz="2500" dirty="0"/>
              <a:t>(= être « à bonne distance »). </a:t>
            </a:r>
          </a:p>
          <a:p>
            <a:pPr marL="342900" indent="-342900" algn="just">
              <a:buFont typeface="Arial" panose="020B0604020202020204" pitchFamily="34" charset="0"/>
              <a:buChar char="•"/>
              <a:defRPr/>
            </a:pPr>
            <a:endParaRPr lang="fr-FR" altLang="fr-FR" sz="1000" dirty="0"/>
          </a:p>
          <a:p>
            <a:pPr marL="171450" indent="-171450" algn="just">
              <a:buFont typeface="Arial" panose="020B0604020202020204" pitchFamily="34" charset="0"/>
              <a:buChar char="•"/>
              <a:defRPr/>
            </a:pPr>
            <a:endParaRPr lang="fr-FR" altLang="fr-FR" sz="600" dirty="0"/>
          </a:p>
          <a:p>
            <a:pPr marL="342900" indent="-342900" algn="just">
              <a:buFont typeface="Arial" panose="020B0604020202020204" pitchFamily="34" charset="0"/>
              <a:buChar char="•"/>
              <a:defRPr/>
            </a:pPr>
            <a:r>
              <a:rPr lang="fr-FR" altLang="fr-FR" sz="2500" dirty="0"/>
              <a:t>Vers un style d’enseignement de + en + « </a:t>
            </a:r>
            <a:r>
              <a:rPr lang="fr-FR" altLang="fr-FR" sz="2500" b="1" dirty="0">
                <a:solidFill>
                  <a:schemeClr val="accent1">
                    <a:lumMod val="75000"/>
                  </a:schemeClr>
                </a:solidFill>
              </a:rPr>
              <a:t>démocratique</a:t>
            </a:r>
            <a:r>
              <a:rPr lang="fr-FR" altLang="fr-FR" sz="2500" dirty="0">
                <a:solidFill>
                  <a:srgbClr val="FF0000"/>
                </a:solidFill>
              </a:rPr>
              <a:t> </a:t>
            </a:r>
            <a:r>
              <a:rPr lang="fr-FR" altLang="fr-FR" sz="2500" dirty="0"/>
              <a:t>» (</a:t>
            </a:r>
            <a:r>
              <a:rPr lang="fr-FR" altLang="fr-FR" sz="2500" dirty="0" err="1"/>
              <a:t>Lippit</a:t>
            </a:r>
            <a:r>
              <a:rPr lang="fr-FR" altLang="fr-FR" sz="2500" dirty="0"/>
              <a:t>, White, 1947), ou « </a:t>
            </a:r>
            <a:r>
              <a:rPr lang="fr-FR" altLang="fr-FR" sz="2500" b="1" dirty="0">
                <a:solidFill>
                  <a:schemeClr val="accent1">
                    <a:lumMod val="75000"/>
                  </a:schemeClr>
                </a:solidFill>
              </a:rPr>
              <a:t>coopératif</a:t>
            </a:r>
            <a:r>
              <a:rPr lang="fr-FR" altLang="fr-FR" sz="2500" dirty="0"/>
              <a:t> » (</a:t>
            </a:r>
            <a:r>
              <a:rPr lang="fr-FR" altLang="fr-FR" sz="2500" dirty="0" err="1"/>
              <a:t>G.Carlier</a:t>
            </a:r>
            <a:r>
              <a:rPr lang="fr-FR" altLang="fr-FR" sz="2500" dirty="0"/>
              <a:t>, </a:t>
            </a:r>
            <a:r>
              <a:rPr lang="fr-FR" altLang="fr-FR" sz="2500" dirty="0" err="1"/>
              <a:t>J.Brunelle</a:t>
            </a:r>
            <a:r>
              <a:rPr lang="fr-FR" altLang="fr-FR" sz="2500" dirty="0"/>
              <a:t>, 1998) avec des </a:t>
            </a:r>
            <a:r>
              <a:rPr lang="fr-FR" altLang="fr-FR" sz="2500" dirty="0">
                <a:solidFill>
                  <a:schemeClr val="accent1">
                    <a:lumMod val="75000"/>
                  </a:schemeClr>
                </a:solidFill>
              </a:rPr>
              <a:t>responsabilités</a:t>
            </a:r>
            <a:r>
              <a:rPr lang="fr-FR" altLang="fr-FR" sz="2500" dirty="0">
                <a:solidFill>
                  <a:srgbClr val="FF0000"/>
                </a:solidFill>
              </a:rPr>
              <a:t> </a:t>
            </a:r>
            <a:r>
              <a:rPr lang="fr-FR" altLang="fr-FR" sz="2500" dirty="0"/>
              <a:t>progressivement augmentées, des rôles partagés, une confiance mutuelle, du dialogue (</a:t>
            </a:r>
            <a:r>
              <a:rPr lang="fr-FR" altLang="fr-FR" sz="2500" dirty="0" err="1"/>
              <a:t>B.Cyrulnik</a:t>
            </a:r>
            <a:r>
              <a:rPr lang="fr-FR" altLang="fr-FR" sz="2500" dirty="0"/>
              <a:t>, 2004), de la bienveillance, et des postures de </a:t>
            </a:r>
            <a:r>
              <a:rPr lang="fr-FR" altLang="fr-FR" sz="2500" dirty="0">
                <a:solidFill>
                  <a:schemeClr val="accent1">
                    <a:lumMod val="75000"/>
                  </a:schemeClr>
                </a:solidFill>
              </a:rPr>
              <a:t>« </a:t>
            </a:r>
            <a:r>
              <a:rPr lang="fr-FR" altLang="fr-FR" sz="2500" b="1" dirty="0">
                <a:solidFill>
                  <a:schemeClr val="accent1">
                    <a:lumMod val="75000"/>
                  </a:schemeClr>
                </a:solidFill>
              </a:rPr>
              <a:t>lâcher prise </a:t>
            </a:r>
            <a:r>
              <a:rPr lang="fr-FR" altLang="fr-FR" sz="2500" dirty="0">
                <a:solidFill>
                  <a:schemeClr val="accent1">
                    <a:lumMod val="75000"/>
                  </a:schemeClr>
                </a:solidFill>
              </a:rPr>
              <a:t>» </a:t>
            </a:r>
            <a:r>
              <a:rPr lang="fr-FR" altLang="fr-FR" sz="2500" dirty="0"/>
              <a:t>(</a:t>
            </a:r>
            <a:r>
              <a:rPr lang="fr-FR" altLang="fr-FR" sz="2500" dirty="0" err="1"/>
              <a:t>D.Bucheton</a:t>
            </a:r>
            <a:r>
              <a:rPr lang="fr-FR" altLang="fr-FR" sz="2500" dirty="0"/>
              <a:t>, 2009) favorisant les </a:t>
            </a:r>
            <a:r>
              <a:rPr lang="fr-FR" altLang="fr-FR" sz="2500" dirty="0">
                <a:solidFill>
                  <a:schemeClr val="accent1">
                    <a:lumMod val="75000"/>
                  </a:schemeClr>
                </a:solidFill>
              </a:rPr>
              <a:t>démarches autonomes. </a:t>
            </a:r>
            <a:endParaRPr lang="fr-FR" altLang="fr-FR" sz="2500" dirty="0"/>
          </a:p>
        </p:txBody>
      </p:sp>
    </p:spTree>
    <p:extLst>
      <p:ext uri="{BB962C8B-B14F-4D97-AF65-F5344CB8AC3E}">
        <p14:creationId xmlns:p14="http://schemas.microsoft.com/office/powerpoint/2010/main" val="36525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 la relation pédagogique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79562"/>
            <a:ext cx="9773920" cy="4508927"/>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500" dirty="0"/>
              <a:t>En position privilégiée, l’enseignant d’EPS est plus facilement dans une relation de « côte à côte » que dans une relation magistrale de « face à face » (</a:t>
            </a:r>
            <a:r>
              <a:rPr lang="fr-FR" altLang="fr-FR" sz="2500" dirty="0" err="1"/>
              <a:t>G.Coslin</a:t>
            </a:r>
            <a:r>
              <a:rPr lang="fr-FR" altLang="fr-FR" sz="2500" dirty="0"/>
              <a:t>, 2011). Ce type de relation est mieux accepté par les adolescents et les aide à grandir.</a:t>
            </a:r>
          </a:p>
          <a:p>
            <a:pPr marL="171450" indent="-171450" algn="just">
              <a:buFont typeface="Arial" panose="020B0604020202020204" pitchFamily="34" charset="0"/>
              <a:buChar char="•"/>
              <a:defRPr/>
            </a:pPr>
            <a:endParaRPr lang="fr-FR" altLang="fr-FR" sz="600" dirty="0"/>
          </a:p>
          <a:p>
            <a:pPr marL="457200" indent="-457200" algn="just">
              <a:buFont typeface="Arial" panose="020B0604020202020204" pitchFamily="34" charset="0"/>
              <a:buChar char="•"/>
              <a:defRPr/>
            </a:pPr>
            <a:r>
              <a:rPr lang="fr-FR" altLang="fr-FR" sz="2500" dirty="0"/>
              <a:t>Le besoin de reconnaissance et de valorisation des adolescents légitime les </a:t>
            </a:r>
            <a:r>
              <a:rPr lang="fr-FR" altLang="fr-FR" sz="2500" b="1" dirty="0">
                <a:solidFill>
                  <a:schemeClr val="accent1">
                    <a:lumMod val="75000"/>
                  </a:schemeClr>
                </a:solidFill>
              </a:rPr>
              <a:t>renforcements positifs verbaux</a:t>
            </a:r>
            <a:r>
              <a:rPr lang="fr-FR" altLang="fr-FR" sz="2500" dirty="0"/>
              <a:t> qui selon Bandura (1977) sont décisifs dans l’intensité et la persistance de l’engagement.</a:t>
            </a:r>
          </a:p>
          <a:p>
            <a:pPr marL="171450" indent="-171450" algn="just">
              <a:buFont typeface="Arial" panose="020B0604020202020204" pitchFamily="34" charset="0"/>
              <a:buChar char="•"/>
              <a:defRPr/>
            </a:pPr>
            <a:endParaRPr lang="fr-FR" altLang="fr-FR" sz="600" dirty="0"/>
          </a:p>
          <a:p>
            <a:pPr marL="457200" indent="-457200" algn="just">
              <a:buFont typeface="Arial" panose="020B0604020202020204" pitchFamily="34" charset="0"/>
              <a:buChar char="•"/>
              <a:defRPr/>
            </a:pPr>
            <a:r>
              <a:rPr lang="fr-FR" altLang="fr-FR" sz="2500" dirty="0"/>
              <a:t>Le mieux est d’associer ces renforcements positifs (qui concernent ce qu’est l’élève) à des commentaires sur ce qui a été fait pour créer les conditions d’un </a:t>
            </a:r>
            <a:r>
              <a:rPr lang="fr-FR" altLang="fr-FR" sz="2500" b="1" dirty="0">
                <a:solidFill>
                  <a:schemeClr val="accent1">
                    <a:lumMod val="75000"/>
                  </a:schemeClr>
                </a:solidFill>
              </a:rPr>
              <a:t>climat motivationnel de maîtrise</a:t>
            </a:r>
            <a:r>
              <a:rPr lang="fr-FR" altLang="fr-FR" sz="2500" b="1" dirty="0"/>
              <a:t> </a:t>
            </a:r>
            <a:r>
              <a:rPr lang="fr-FR" altLang="fr-FR" sz="2500" dirty="0"/>
              <a:t>(Ames &amp; Ames, 1984) tout en favorisant la confiance. </a:t>
            </a:r>
          </a:p>
        </p:txBody>
      </p:sp>
    </p:spTree>
    <p:extLst>
      <p:ext uri="{BB962C8B-B14F-4D97-AF65-F5344CB8AC3E}">
        <p14:creationId xmlns:p14="http://schemas.microsoft.com/office/powerpoint/2010/main" val="328061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 la relation pédagogique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88122"/>
            <a:ext cx="9987280" cy="4601260"/>
          </a:xfrm>
          <a:prstGeom prst="rect">
            <a:avLst/>
          </a:prstGeom>
          <a:solidFill>
            <a:schemeClr val="accent4">
              <a:lumMod val="20000"/>
              <a:lumOff val="80000"/>
            </a:schemeClr>
          </a:solidFill>
        </p:spPr>
        <p:txBody>
          <a:bodyPr wrap="square" rtlCol="0">
            <a:spAutoFit/>
          </a:bodyPr>
          <a:lstStyle/>
          <a:p>
            <a:pPr algn="just">
              <a:defRPr/>
            </a:pPr>
            <a:r>
              <a:rPr lang="fr-FR" sz="2100" b="1" dirty="0"/>
              <a:t>Il est aussi possible de s’inspirer des devoirs moraux du professeur d’après Erick Prairat (2013) : </a:t>
            </a:r>
          </a:p>
          <a:p>
            <a:pPr marL="342900" indent="-342900" algn="just">
              <a:buFont typeface="Courier New" panose="02070309020205020404" pitchFamily="49" charset="0"/>
              <a:buChar char="o"/>
              <a:defRPr/>
            </a:pPr>
            <a:r>
              <a:rPr lang="fr-FR" sz="2100" b="1" dirty="0">
                <a:solidFill>
                  <a:schemeClr val="accent1">
                    <a:lumMod val="75000"/>
                  </a:schemeClr>
                </a:solidFill>
              </a:rPr>
              <a:t>Devoir de respect </a:t>
            </a:r>
            <a:r>
              <a:rPr lang="fr-FR" sz="2100" dirty="0"/>
              <a:t>: Respecter un élève ne signifie pas tolérer tous ses comportements.</a:t>
            </a:r>
          </a:p>
          <a:p>
            <a:pPr marL="342900" indent="-342900" algn="just">
              <a:buFont typeface="Courier New" panose="02070309020205020404" pitchFamily="49" charset="0"/>
              <a:buChar char="o"/>
              <a:defRPr/>
            </a:pPr>
            <a:r>
              <a:rPr lang="fr-FR" sz="2100" b="1" dirty="0">
                <a:solidFill>
                  <a:schemeClr val="accent1">
                    <a:lumMod val="75000"/>
                  </a:schemeClr>
                </a:solidFill>
              </a:rPr>
              <a:t>Devoir de justice </a:t>
            </a:r>
            <a:r>
              <a:rPr lang="fr-FR" sz="2100" dirty="0"/>
              <a:t>: Traiter tous les élèves de la même manière ; accompagner chaque élève dans les apprentissages afin de maintenir l’égalité des chances.</a:t>
            </a:r>
          </a:p>
          <a:p>
            <a:pPr marL="342900" indent="-342900" algn="just">
              <a:buFont typeface="Courier New" panose="02070309020205020404" pitchFamily="49" charset="0"/>
              <a:buChar char="o"/>
              <a:defRPr/>
            </a:pPr>
            <a:r>
              <a:rPr lang="fr-FR" sz="2100" b="1" dirty="0">
                <a:solidFill>
                  <a:schemeClr val="accent1">
                    <a:lumMod val="75000"/>
                  </a:schemeClr>
                </a:solidFill>
              </a:rPr>
              <a:t>Devoir de protection </a:t>
            </a:r>
            <a:r>
              <a:rPr lang="fr-FR" sz="2100" dirty="0"/>
              <a:t>: Protéger l’élève contre toute forme de ségrégation, sexisme, racisme, humiliation, dévalorisation ; protéger son désir d’apprendre et sa capacité à étudier.</a:t>
            </a:r>
          </a:p>
          <a:p>
            <a:pPr marL="342900" indent="-342900" algn="just">
              <a:buFont typeface="Courier New" panose="02070309020205020404" pitchFamily="49" charset="0"/>
              <a:buChar char="o"/>
              <a:defRPr/>
            </a:pPr>
            <a:r>
              <a:rPr lang="fr-FR" sz="2100" b="1" dirty="0">
                <a:solidFill>
                  <a:schemeClr val="accent1">
                    <a:lumMod val="75000"/>
                  </a:schemeClr>
                </a:solidFill>
              </a:rPr>
              <a:t>Devoir de retenue </a:t>
            </a:r>
            <a:r>
              <a:rPr lang="fr-FR" sz="2100" dirty="0"/>
              <a:t>: Distance affective et psychologique que l’enseignant doit garder avec l’élève ; retenue dans l’expression des sentiments et manifestation de signes d’affection qui n’est pas contraire à une attitude chaleureuse et compréhensive.</a:t>
            </a:r>
          </a:p>
          <a:p>
            <a:pPr marL="342900" indent="-342900" algn="just">
              <a:buFont typeface="Courier New" panose="02070309020205020404" pitchFamily="49" charset="0"/>
              <a:buChar char="o"/>
              <a:defRPr/>
            </a:pPr>
            <a:r>
              <a:rPr lang="fr-FR" sz="2100" b="1" dirty="0">
                <a:solidFill>
                  <a:schemeClr val="accent1">
                    <a:lumMod val="75000"/>
                  </a:schemeClr>
                </a:solidFill>
              </a:rPr>
              <a:t>Devoir d’exemplarité </a:t>
            </a:r>
            <a:r>
              <a:rPr lang="fr-FR" sz="2100" dirty="0"/>
              <a:t>: Pas une exemplarité-modèle mais une exemplarité de référence ; exemplarité « ordinaire », non héroïque.</a:t>
            </a:r>
          </a:p>
          <a:p>
            <a:pPr algn="just">
              <a:defRPr/>
            </a:pPr>
            <a:r>
              <a:rPr lang="fr-FR" sz="2000" u="sng" dirty="0"/>
              <a:t>Source</a:t>
            </a:r>
            <a:r>
              <a:rPr lang="fr-FR" sz="2000" dirty="0"/>
              <a:t> : </a:t>
            </a:r>
            <a:r>
              <a:rPr lang="fr-FR" sz="2000" dirty="0" err="1"/>
              <a:t>E.Prairat</a:t>
            </a:r>
            <a:r>
              <a:rPr lang="fr-FR" sz="2000" dirty="0"/>
              <a:t>, </a:t>
            </a:r>
            <a:r>
              <a:rPr lang="fr-FR" sz="2000" i="1" dirty="0"/>
              <a:t>La morale du professeur</a:t>
            </a:r>
            <a:r>
              <a:rPr lang="fr-FR" sz="2000" dirty="0"/>
              <a:t>, Presses Universitaires de France, Paris, 2013.</a:t>
            </a:r>
          </a:p>
        </p:txBody>
      </p:sp>
      <p:sp>
        <p:nvSpPr>
          <p:cNvPr id="9" name="ZoneTexte 8">
            <a:extLst>
              <a:ext uri="{FF2B5EF4-FFF2-40B4-BE49-F238E27FC236}">
                <a16:creationId xmlns:a16="http://schemas.microsoft.com/office/drawing/2014/main" id="{95E3EECA-B961-4BF8-ACE5-8512C5AF5C67}"/>
              </a:ext>
            </a:extLst>
          </p:cNvPr>
          <p:cNvSpPr txBox="1"/>
          <p:nvPr/>
        </p:nvSpPr>
        <p:spPr>
          <a:xfrm>
            <a:off x="85061" y="2613392"/>
            <a:ext cx="1584251" cy="1938992"/>
          </a:xfrm>
          <a:prstGeom prst="rect">
            <a:avLst/>
          </a:prstGeom>
          <a:solidFill>
            <a:schemeClr val="accent4">
              <a:lumMod val="20000"/>
              <a:lumOff val="80000"/>
            </a:schemeClr>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chemeClr val="accent2">
                    <a:lumMod val="75000"/>
                  </a:schemeClr>
                </a:solidFill>
              </a:rPr>
              <a:t>ZOOM SUR LES DEVOIRS MORAUX DU PROFESSEUR</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307115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Comment enseigner l’EPS ?</a:t>
            </a:r>
          </a:p>
          <a:p>
            <a:pPr algn="ctr"/>
            <a:r>
              <a:rPr lang="fr-FR" sz="3600" dirty="0">
                <a:solidFill>
                  <a:schemeClr val="accent2">
                    <a:lumMod val="75000"/>
                  </a:schemeClr>
                </a:solidFill>
              </a:rPr>
              <a:t>Du côté de la relation pédagogique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88122"/>
            <a:ext cx="9987280" cy="4462760"/>
          </a:xfrm>
          <a:prstGeom prst="rect">
            <a:avLst/>
          </a:prstGeom>
          <a:solidFill>
            <a:schemeClr val="accent4">
              <a:lumMod val="20000"/>
              <a:lumOff val="80000"/>
            </a:schemeClr>
          </a:solidFill>
        </p:spPr>
        <p:txBody>
          <a:bodyPr wrap="square" rtlCol="0">
            <a:spAutoFit/>
          </a:bodyPr>
          <a:lstStyle/>
          <a:p>
            <a:pPr algn="just">
              <a:defRPr/>
            </a:pPr>
            <a:r>
              <a:rPr lang="fr-FR" sz="2000" b="1" dirty="0"/>
              <a:t>Avec les adolescents particulièrement, il faut installer les conditions d’</a:t>
            </a:r>
            <a:r>
              <a:rPr lang="fr-FR" sz="2000" b="1" dirty="0">
                <a:solidFill>
                  <a:schemeClr val="accent1">
                    <a:lumMod val="75000"/>
                  </a:schemeClr>
                </a:solidFill>
              </a:rPr>
              <a:t>une autorité éducative ou pédagogique </a:t>
            </a:r>
            <a:r>
              <a:rPr lang="fr-FR" sz="1900" dirty="0"/>
              <a:t>(</a:t>
            </a:r>
            <a:r>
              <a:rPr lang="fr-FR" sz="1900" dirty="0" err="1"/>
              <a:t>D.Evain</a:t>
            </a:r>
            <a:r>
              <a:rPr lang="fr-FR" sz="1900" dirty="0"/>
              <a:t>, </a:t>
            </a:r>
            <a:r>
              <a:rPr lang="fr-FR" sz="1900" i="1" dirty="0"/>
              <a:t>L’autorité au service des apprentissages</a:t>
            </a:r>
            <a:r>
              <a:rPr lang="fr-FR" sz="1900" dirty="0"/>
              <a:t>, in </a:t>
            </a:r>
            <a:r>
              <a:rPr lang="fr-FR" sz="1900" i="1" dirty="0"/>
              <a:t>Les cahiers EPS </a:t>
            </a:r>
            <a:r>
              <a:rPr lang="fr-FR" sz="1900" dirty="0"/>
              <a:t>n°38, 2008). </a:t>
            </a:r>
          </a:p>
          <a:p>
            <a:pPr algn="just">
              <a:defRPr/>
            </a:pPr>
            <a:endParaRPr lang="fr-FR" sz="400" dirty="0"/>
          </a:p>
          <a:p>
            <a:pPr marL="342900" indent="-342900" algn="just">
              <a:buFont typeface="Courier New" panose="02070309020205020404" pitchFamily="49" charset="0"/>
              <a:buChar char="o"/>
              <a:defRPr/>
            </a:pPr>
            <a:r>
              <a:rPr lang="fr-FR" sz="2000" dirty="0"/>
              <a:t>Il s’agit d’une forme d’autorité qui fait confiance, qui « ouvre » des espaces de liberté, mais sans renoncer à établir des « lignes jaunes » (J.-</a:t>
            </a:r>
            <a:r>
              <a:rPr lang="fr-FR" sz="2000" dirty="0" err="1"/>
              <a:t>L.Ubaldi</a:t>
            </a:r>
            <a:r>
              <a:rPr lang="fr-FR" sz="2000" dirty="0"/>
              <a:t>, 2006). </a:t>
            </a:r>
          </a:p>
          <a:p>
            <a:pPr marL="342900" indent="-342900" algn="just">
              <a:buFont typeface="Courier New" panose="02070309020205020404" pitchFamily="49" charset="0"/>
              <a:buChar char="o"/>
              <a:defRPr/>
            </a:pPr>
            <a:r>
              <a:rPr lang="fr-FR" sz="2000" dirty="0"/>
              <a:t>« </a:t>
            </a:r>
            <a:r>
              <a:rPr lang="fr-FR" sz="2000" i="1" dirty="0"/>
              <a:t>Force est de constater que maintenir les élèves dans un cadre rigide et étroit, qui laisse peu d’espace au sentiment d’autonomie, au choix, à la prise d’initiative, suscite chez eux un sentiment d’enfermement, jusqu'à entrer en conflit pour en sortir</a:t>
            </a:r>
            <a:r>
              <a:rPr lang="fr-FR" sz="2000" dirty="0"/>
              <a:t> » (S’appuyer sur l’activité réelle d’apprentissage</a:t>
            </a:r>
            <a:r>
              <a:rPr lang="fr-FR" altLang="fr-FR" sz="2000" dirty="0"/>
              <a:t>, in </a:t>
            </a:r>
            <a:r>
              <a:rPr lang="fr-FR" altLang="fr-FR" sz="2000" i="1" dirty="0"/>
              <a:t>Pour que les élèves apprennent en EPS</a:t>
            </a:r>
            <a:r>
              <a:rPr lang="fr-FR" altLang="fr-FR" sz="2000" dirty="0"/>
              <a:t>, coordonné par Delphine Evain, Ed. Revue EPS, Paris, 2022).</a:t>
            </a:r>
          </a:p>
          <a:p>
            <a:pPr marL="342900" indent="-342900" algn="just">
              <a:buFont typeface="Courier New" panose="02070309020205020404" pitchFamily="49" charset="0"/>
              <a:buChar char="o"/>
              <a:defRPr/>
            </a:pPr>
            <a:r>
              <a:rPr lang="fr-FR" sz="2000" dirty="0"/>
              <a:t>C’est une autorité qui repose sur l’expertise professionnelle, et sur une forme de charisme personnelle. </a:t>
            </a:r>
          </a:p>
          <a:p>
            <a:pPr marL="342900" indent="-342900" algn="just">
              <a:buFont typeface="Courier New" panose="02070309020205020404" pitchFamily="49" charset="0"/>
              <a:buChar char="o"/>
              <a:defRPr/>
            </a:pPr>
            <a:r>
              <a:rPr lang="fr-FR" sz="2000" dirty="0"/>
              <a:t>« </a:t>
            </a:r>
            <a:r>
              <a:rPr lang="fr-FR" sz="2000" i="1" dirty="0"/>
              <a:t>Il y a donc autant de types d’autorité que d’enseignants, le point de convergence demeurant l’intention d’accompagner les progrès des élèves davantage que de vouloir les dompter ou d’afficher sa supériorité </a:t>
            </a:r>
            <a:r>
              <a:rPr lang="fr-FR" sz="2000" dirty="0"/>
              <a:t>» (ibid.). </a:t>
            </a:r>
          </a:p>
        </p:txBody>
      </p:sp>
      <p:sp>
        <p:nvSpPr>
          <p:cNvPr id="9" name="ZoneTexte 8">
            <a:extLst>
              <a:ext uri="{FF2B5EF4-FFF2-40B4-BE49-F238E27FC236}">
                <a16:creationId xmlns:a16="http://schemas.microsoft.com/office/drawing/2014/main" id="{95E3EECA-B961-4BF8-ACE5-8512C5AF5C67}"/>
              </a:ext>
            </a:extLst>
          </p:cNvPr>
          <p:cNvSpPr txBox="1"/>
          <p:nvPr/>
        </p:nvSpPr>
        <p:spPr>
          <a:xfrm>
            <a:off x="85061" y="2613392"/>
            <a:ext cx="1584251" cy="1938992"/>
          </a:xfrm>
          <a:prstGeom prst="rect">
            <a:avLst/>
          </a:prstGeom>
          <a:solidFill>
            <a:schemeClr val="accent4">
              <a:lumMod val="20000"/>
              <a:lumOff val="80000"/>
            </a:schemeClr>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chemeClr val="accent2">
                    <a:lumMod val="75000"/>
                  </a:schemeClr>
                </a:solidFill>
              </a:rPr>
              <a:t>ZOOM SUR L’AUTORITE DU PROFESSEUR</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179659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façons d’apprendre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37322"/>
            <a:ext cx="9773920" cy="4708981"/>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600" dirty="0">
                <a:sym typeface="Wingdings" panose="05000000000000000000" pitchFamily="2" charset="2"/>
              </a:rPr>
              <a:t>Le développement cognitif accède à l’</a:t>
            </a:r>
            <a:r>
              <a:rPr lang="fr-FR" altLang="fr-FR" sz="2600" b="1" dirty="0">
                <a:sym typeface="Wingdings" panose="05000000000000000000" pitchFamily="2" charset="2"/>
              </a:rPr>
              <a:t>hypothético-</a:t>
            </a:r>
            <a:r>
              <a:rPr lang="fr-FR" altLang="fr-FR" sz="2600" b="1" dirty="0" err="1">
                <a:sym typeface="Wingdings" panose="05000000000000000000" pitchFamily="2" charset="2"/>
              </a:rPr>
              <a:t>déductivité</a:t>
            </a:r>
            <a:r>
              <a:rPr lang="fr-FR" altLang="fr-FR" sz="2600" dirty="0">
                <a:sym typeface="Wingdings" panose="05000000000000000000" pitchFamily="2" charset="2"/>
              </a:rPr>
              <a:t> (stade des opérations formelles)  </a:t>
            </a:r>
            <a:r>
              <a:rPr lang="fr-FR" altLang="fr-FR" sz="2600" b="1" dirty="0">
                <a:solidFill>
                  <a:schemeClr val="accent1">
                    <a:lumMod val="75000"/>
                  </a:schemeClr>
                </a:solidFill>
                <a:sym typeface="Wingdings" panose="05000000000000000000" pitchFamily="2" charset="2"/>
              </a:rPr>
              <a:t>procédures d’enseignement sollicitant de + en + l’expérimentation de solutions motrices nouvelles, et mobilisant un retour réflexif sur ses propres actions (métacognition) :</a:t>
            </a:r>
            <a:r>
              <a:rPr lang="fr-FR" altLang="fr-FR" sz="2600" dirty="0">
                <a:sym typeface="Wingdings" panose="05000000000000000000" pitchFamily="2" charset="2"/>
              </a:rPr>
              <a:t> SRP, FB interrogatifs, auto- et </a:t>
            </a:r>
            <a:r>
              <a:rPr lang="fr-FR" altLang="fr-FR" sz="2600" dirty="0" err="1">
                <a:sym typeface="Wingdings" panose="05000000000000000000" pitchFamily="2" charset="2"/>
              </a:rPr>
              <a:t>co</a:t>
            </a:r>
            <a:r>
              <a:rPr lang="fr-FR" altLang="fr-FR" sz="2600" dirty="0">
                <a:sym typeface="Wingdings" panose="05000000000000000000" pitchFamily="2" charset="2"/>
              </a:rPr>
              <a:t>-évaluation, éval. formatrice, espace de débriefing…</a:t>
            </a:r>
          </a:p>
          <a:p>
            <a:pPr algn="just">
              <a:defRPr/>
            </a:pPr>
            <a:endParaRPr lang="fr-FR" altLang="fr-FR" sz="400" dirty="0">
              <a:sym typeface="Wingdings" panose="05000000000000000000" pitchFamily="2" charset="2"/>
            </a:endParaRPr>
          </a:p>
          <a:p>
            <a:pPr marL="800100" lvl="1" indent="-342900" algn="just">
              <a:buFont typeface="Courier New" panose="02070309020205020404" pitchFamily="49" charset="0"/>
              <a:buChar char="o"/>
              <a:defRPr/>
            </a:pPr>
            <a:r>
              <a:rPr lang="fr-FR" sz="2000" dirty="0"/>
              <a:t>Compétence travaillée : « </a:t>
            </a:r>
            <a:r>
              <a:rPr lang="fr-FR" sz="2000" i="1" dirty="0"/>
              <a:t>Préparer-planifier-se représenter une action avant de la réaliser. Domaine du socle : 2</a:t>
            </a:r>
            <a:r>
              <a:rPr lang="fr-FR" sz="2000" dirty="0"/>
              <a:t> » (Programme du Collège, cycle 4, BO spécial n° 11 du 26 novembre 2015).</a:t>
            </a:r>
          </a:p>
          <a:p>
            <a:pPr marL="800100" lvl="1" indent="-342900" algn="just">
              <a:buFont typeface="Courier New" panose="02070309020205020404" pitchFamily="49" charset="0"/>
              <a:buChar char="o"/>
              <a:defRPr/>
            </a:pPr>
            <a:r>
              <a:rPr lang="fr-FR" sz="2000" dirty="0"/>
              <a:t>Objectif général : « </a:t>
            </a:r>
            <a:r>
              <a:rPr lang="fr-FR" sz="2000" i="1" dirty="0"/>
              <a:t>Il construit les compétences nécessaires à l’analyse des données pour réguler les ressources qu’il met en œuvre. Il apprend à mener à bien un projet ou une prestation à échéance et à évaluer l'atteinte des objectifs fixés » </a:t>
            </a:r>
            <a:r>
              <a:rPr lang="fr-FR" sz="2000" dirty="0"/>
              <a:t>(Programme d’EPS pour le lycée pro, avril 2019). </a:t>
            </a:r>
            <a:endParaRPr lang="fr-FR" altLang="fr-FR" sz="2000" dirty="0">
              <a:sym typeface="Wingdings" panose="05000000000000000000" pitchFamily="2" charset="2"/>
            </a:endParaRPr>
          </a:p>
        </p:txBody>
      </p:sp>
    </p:spTree>
    <p:extLst>
      <p:ext uri="{BB962C8B-B14F-4D97-AF65-F5344CB8AC3E}">
        <p14:creationId xmlns:p14="http://schemas.microsoft.com/office/powerpoint/2010/main" val="57449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Comment enseigner l’EPS ?</a:t>
            </a:r>
          </a:p>
          <a:p>
            <a:pPr algn="ctr"/>
            <a:r>
              <a:rPr lang="fr-FR" sz="3600" dirty="0">
                <a:solidFill>
                  <a:schemeClr val="accent2">
                    <a:lumMod val="75000"/>
                  </a:schemeClr>
                </a:solidFill>
              </a:rPr>
              <a:t>Du côté des façons d’apprendre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20202"/>
            <a:ext cx="9773920" cy="3908762"/>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t>L’adolescent accède à une </a:t>
            </a:r>
            <a:r>
              <a:rPr lang="fr-FR" altLang="fr-FR" sz="2600" b="1" dirty="0"/>
              <a:t>pensée autonome </a:t>
            </a:r>
            <a:r>
              <a:rPr lang="fr-FR" altLang="fr-FR" sz="2600" dirty="0"/>
              <a:t>et comprend que l’autre peut avoir un point de vue différent </a:t>
            </a:r>
            <a:r>
              <a:rPr lang="fr-FR" altLang="fr-FR" sz="2600" dirty="0">
                <a:sym typeface="Wingdings" panose="05000000000000000000" pitchFamily="2" charset="2"/>
              </a:rPr>
              <a:t> pour apprendre, </a:t>
            </a:r>
            <a:r>
              <a:rPr lang="fr-FR" altLang="fr-FR" sz="2600" b="1" dirty="0">
                <a:solidFill>
                  <a:schemeClr val="accent1">
                    <a:lumMod val="75000"/>
                  </a:schemeClr>
                </a:solidFill>
                <a:sym typeface="Wingdings" panose="05000000000000000000" pitchFamily="2" charset="2"/>
              </a:rPr>
              <a:t>possibilité de </a:t>
            </a:r>
            <a:r>
              <a:rPr lang="fr-FR" altLang="fr-FR" sz="2600" b="1" dirty="0">
                <a:solidFill>
                  <a:schemeClr val="accent1">
                    <a:lumMod val="75000"/>
                  </a:schemeClr>
                </a:solidFill>
              </a:rPr>
              <a:t>débattre autour de conflits socio-cognitifs</a:t>
            </a:r>
            <a:r>
              <a:rPr lang="fr-FR" altLang="fr-FR" sz="2600" dirty="0"/>
              <a:t> (Doise &amp; Mugny, 1981) ou de « débats d’idées » (</a:t>
            </a:r>
            <a:r>
              <a:rPr lang="fr-FR" altLang="fr-FR" sz="2600" dirty="0" err="1"/>
              <a:t>D.Deriaz</a:t>
            </a:r>
            <a:r>
              <a:rPr lang="fr-FR" altLang="fr-FR" sz="2600" dirty="0"/>
              <a:t> et al., 1998) en écoutant ses pairs et en élaborant des arguments.</a:t>
            </a:r>
          </a:p>
          <a:p>
            <a:pPr marL="457200" indent="-457200" algn="just">
              <a:buFont typeface="Arial" panose="020B0604020202020204" pitchFamily="34" charset="0"/>
              <a:buChar char="•"/>
              <a:defRPr/>
            </a:pPr>
            <a:endParaRPr lang="fr-FR" altLang="fr-FR" sz="400" dirty="0"/>
          </a:p>
          <a:p>
            <a:pPr algn="just">
              <a:defRPr/>
            </a:pPr>
            <a:endParaRPr lang="fr-FR" altLang="fr-FR" sz="400" dirty="0">
              <a:sym typeface="Wingdings" panose="05000000000000000000" pitchFamily="2" charset="2"/>
            </a:endParaRPr>
          </a:p>
          <a:p>
            <a:pPr marL="1257300" lvl="2" indent="-342900" algn="just">
              <a:buFont typeface="Courier New" panose="02070309020205020404" pitchFamily="49" charset="0"/>
              <a:buChar char="o"/>
              <a:defRPr/>
            </a:pPr>
            <a:r>
              <a:rPr lang="fr-FR" altLang="fr-FR" sz="2200" dirty="0"/>
              <a:t>« </a:t>
            </a:r>
            <a:r>
              <a:rPr lang="fr-FR" altLang="fr-FR" sz="2200" i="1" dirty="0"/>
              <a:t>L'élève travaille en équipe, partage des tâches, s'engage dans un dialogue constructif, accepte la contradiction tout en défendant son point de vue, fait preuve de diplomatie, négocie et recherche un consensus</a:t>
            </a:r>
            <a:r>
              <a:rPr lang="fr-FR" altLang="fr-FR" sz="2200" dirty="0"/>
              <a:t> » (Socle commun de connaissances, de compétences et de culture, domaine 2, BO n° 17 du 23 avril 2015 ). </a:t>
            </a:r>
          </a:p>
        </p:txBody>
      </p:sp>
      <p:sp>
        <p:nvSpPr>
          <p:cNvPr id="2" name="ZoneTexte 1">
            <a:extLst>
              <a:ext uri="{FF2B5EF4-FFF2-40B4-BE49-F238E27FC236}">
                <a16:creationId xmlns:a16="http://schemas.microsoft.com/office/drawing/2014/main" id="{992E1360-14E5-BED2-88F0-E3BD3C4C32C1}"/>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64175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façons d’apprendre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773920" cy="4739759"/>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600" dirty="0">
                <a:sym typeface="Wingdings" panose="05000000000000000000" pitchFamily="2" charset="2"/>
              </a:rPr>
              <a:t>L’adolescent se projette dans le futur et est capable de se penser différent dans le futur tout en manifestant un grand besoin d’autonomie  procédures qui sollicitent la </a:t>
            </a:r>
            <a:r>
              <a:rPr lang="fr-FR" altLang="fr-FR" sz="2600" b="1" dirty="0">
                <a:solidFill>
                  <a:schemeClr val="accent1">
                    <a:lumMod val="75000"/>
                  </a:schemeClr>
                </a:solidFill>
                <a:sym typeface="Wingdings" panose="05000000000000000000" pitchFamily="2" charset="2"/>
              </a:rPr>
              <a:t>mise en projet </a:t>
            </a:r>
            <a:r>
              <a:rPr lang="fr-FR" altLang="fr-FR" sz="2600" dirty="0">
                <a:sym typeface="Wingdings" panose="05000000000000000000" pitchFamily="2" charset="2"/>
              </a:rPr>
              <a:t>individuelle ou collective : </a:t>
            </a:r>
          </a:p>
          <a:p>
            <a:pPr marL="457200" indent="-457200" algn="just">
              <a:buFont typeface="Arial" panose="020B0604020202020204" pitchFamily="34" charset="0"/>
              <a:buChar char="•"/>
              <a:defRPr/>
            </a:pPr>
            <a:endParaRPr lang="fr-FR" altLang="fr-FR" sz="400" dirty="0"/>
          </a:p>
          <a:p>
            <a:pPr marL="1200150" lvl="2" indent="-285750" algn="just">
              <a:buFont typeface="Courier New" panose="02070309020205020404" pitchFamily="49" charset="0"/>
              <a:buChar char="o"/>
              <a:defRPr/>
            </a:pPr>
            <a:r>
              <a:rPr lang="fr-FR" altLang="fr-FR" sz="1850" dirty="0">
                <a:sym typeface="Wingdings" panose="05000000000000000000" pitchFamily="2" charset="2"/>
              </a:rPr>
              <a:t>Compétence travaillée : «</a:t>
            </a:r>
            <a:r>
              <a:rPr lang="fr-FR" altLang="fr-FR" sz="1850" i="1" dirty="0">
                <a:sym typeface="Wingdings" panose="05000000000000000000" pitchFamily="2" charset="2"/>
              </a:rPr>
              <a:t> </a:t>
            </a:r>
            <a:r>
              <a:rPr lang="fr-FR" sz="1850" i="1" dirty="0"/>
              <a:t>Construire et mettre en œuvre des projets d’apprentissage individuel ou collectif.</a:t>
            </a:r>
            <a:r>
              <a:rPr lang="fr-FR" altLang="fr-FR" sz="1850" i="1" dirty="0"/>
              <a:t> Domaine du socle : 2 </a:t>
            </a:r>
            <a:r>
              <a:rPr lang="fr-FR" altLang="fr-FR" sz="1850" dirty="0"/>
              <a:t>» (Programme du Collège,  cycle 4,  2015). </a:t>
            </a:r>
          </a:p>
          <a:p>
            <a:pPr marL="1200150" lvl="2" indent="-285750" algn="just">
              <a:buFont typeface="Courier New" panose="02070309020205020404" pitchFamily="49" charset="0"/>
              <a:buChar char="o"/>
              <a:defRPr/>
            </a:pPr>
            <a:r>
              <a:rPr lang="fr-FR" altLang="fr-FR" sz="1850" dirty="0"/>
              <a:t>Compétence travaillée :« </a:t>
            </a:r>
            <a:r>
              <a:rPr lang="fr-FR" altLang="fr-FR" sz="1850" i="1" dirty="0"/>
              <a:t>Prendre et assumer des responsabilités au sein d’un collectif pour réaliser un projet ou remplir un contrat. Domaine du socle : 3 » </a:t>
            </a:r>
            <a:r>
              <a:rPr lang="fr-FR" altLang="fr-FR" sz="1850" dirty="0"/>
              <a:t>(Prog. du Collège, cycle 4, 2015).</a:t>
            </a:r>
          </a:p>
          <a:p>
            <a:pPr marL="1200150" lvl="2" indent="-285750" algn="just">
              <a:buFont typeface="Courier New" panose="02070309020205020404" pitchFamily="49" charset="0"/>
              <a:buChar char="o"/>
              <a:defRPr/>
            </a:pPr>
            <a:r>
              <a:rPr lang="fr-FR" altLang="fr-FR" sz="1850" dirty="0"/>
              <a:t>Savoir se préparer et s’entrainer (objectif général) : «  </a:t>
            </a:r>
            <a:r>
              <a:rPr lang="fr-FR" sz="1850" i="1" dirty="0"/>
              <a:t>l’élève, habitué à être « entraîné par », devient « un élève qui sait s’entraîner de façon autonome ». Il apprend à se connaître, à faire des choix, à se préparer, à conduire et réguler ses efforts</a:t>
            </a:r>
            <a:r>
              <a:rPr lang="fr-FR" sz="1850" dirty="0"/>
              <a:t> » (</a:t>
            </a:r>
            <a:r>
              <a:rPr lang="fr-FR" altLang="fr-FR" sz="1850" dirty="0"/>
              <a:t>Programme d’EPS pour les lycées d’enseignement général et technologique, BO spécial n°1 du 22 janvier 2019).</a:t>
            </a:r>
          </a:p>
        </p:txBody>
      </p:sp>
    </p:spTree>
    <p:extLst>
      <p:ext uri="{BB962C8B-B14F-4D97-AF65-F5344CB8AC3E}">
        <p14:creationId xmlns:p14="http://schemas.microsoft.com/office/powerpoint/2010/main" val="237002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aux règles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773920" cy="4632037"/>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L’adolescent acquiert la notion de responsabilité en consolidant une conscience morale autonome (plus simplement « la peur du gendarme », mais accès à des règles éthiques) </a:t>
            </a:r>
            <a:r>
              <a:rPr lang="fr-FR" sz="2500" dirty="0">
                <a:sym typeface="Wingdings" pitchFamily="2" charset="2"/>
              </a:rPr>
              <a:t>= </a:t>
            </a:r>
            <a:r>
              <a:rPr lang="fr-FR" sz="2500" dirty="0">
                <a:solidFill>
                  <a:schemeClr val="accent1">
                    <a:lumMod val="75000"/>
                  </a:schemeClr>
                </a:solidFill>
                <a:sym typeface="Wingdings" pitchFamily="2" charset="2"/>
              </a:rPr>
              <a:t>l</a:t>
            </a:r>
            <a:r>
              <a:rPr lang="fr-FR" sz="2500" dirty="0">
                <a:solidFill>
                  <a:schemeClr val="accent1">
                    <a:lumMod val="75000"/>
                  </a:schemeClr>
                </a:solidFill>
              </a:rPr>
              <a:t>a règle est acceptée lorsqu’elle est </a:t>
            </a:r>
            <a:r>
              <a:rPr lang="fr-FR" sz="2500" b="1" dirty="0">
                <a:solidFill>
                  <a:schemeClr val="accent1">
                    <a:lumMod val="75000"/>
                  </a:schemeClr>
                </a:solidFill>
              </a:rPr>
              <a:t>juste, expliquée, comprise, et appliquée </a:t>
            </a:r>
            <a:r>
              <a:rPr lang="fr-FR" sz="2500" dirty="0">
                <a:solidFill>
                  <a:schemeClr val="accent1">
                    <a:lumMod val="75000"/>
                  </a:schemeClr>
                </a:solidFill>
              </a:rPr>
              <a:t>; elle peut être </a:t>
            </a:r>
            <a:r>
              <a:rPr lang="fr-FR" sz="2500" b="1" dirty="0">
                <a:solidFill>
                  <a:schemeClr val="accent1">
                    <a:lumMod val="75000"/>
                  </a:schemeClr>
                </a:solidFill>
              </a:rPr>
              <a:t>amendée ou négociée </a:t>
            </a:r>
            <a:r>
              <a:rPr lang="fr-FR" sz="2500" dirty="0">
                <a:sym typeface="Wingdings" pitchFamily="2" charset="2"/>
              </a:rPr>
              <a:t> l’EPS peut devenir</a:t>
            </a:r>
            <a:r>
              <a:rPr lang="fr-FR" sz="2500" dirty="0"/>
              <a:t> un « </a:t>
            </a:r>
            <a:r>
              <a:rPr lang="fr-FR" sz="2500" i="1" dirty="0"/>
              <a:t>lieu d'émergence de la loi et pas uniquement le lieu d'application des règlements » </a:t>
            </a:r>
            <a:r>
              <a:rPr lang="fr-FR" sz="2500" dirty="0"/>
              <a:t>(</a:t>
            </a:r>
            <a:r>
              <a:rPr lang="fr-FR" sz="2500" dirty="0" err="1"/>
              <a:t>M.Develay</a:t>
            </a:r>
            <a:r>
              <a:rPr lang="fr-FR" sz="2500" dirty="0"/>
              <a:t>, 1996), grâce à des procédures qui expliquent les interdits, voire qui impliquent les élèves dans la construction collective des règles (</a:t>
            </a:r>
            <a:r>
              <a:rPr lang="fr-FR" sz="2500" dirty="0" err="1"/>
              <a:t>Méard</a:t>
            </a:r>
            <a:r>
              <a:rPr lang="fr-FR" sz="2500" dirty="0"/>
              <a:t> &amp; Bertone,1996). </a:t>
            </a:r>
            <a:r>
              <a:rPr lang="fr-FR" sz="2500" b="1" dirty="0">
                <a:solidFill>
                  <a:schemeClr val="accent2">
                    <a:lumMod val="75000"/>
                  </a:schemeClr>
                </a:solidFill>
              </a:rPr>
              <a:t>L’enjeu est la construction du citoyen.</a:t>
            </a:r>
          </a:p>
          <a:p>
            <a:pPr algn="just">
              <a:defRPr/>
            </a:pPr>
            <a:endParaRPr lang="fr-FR" sz="400" b="1" dirty="0"/>
          </a:p>
          <a:p>
            <a:pPr marL="1257300" lvl="2" indent="-342900" algn="just">
              <a:buFont typeface="Courier New" panose="02070309020205020404" pitchFamily="49" charset="0"/>
              <a:buChar char="o"/>
              <a:defRPr/>
            </a:pPr>
            <a:r>
              <a:rPr lang="fr-FR" sz="2200" dirty="0"/>
              <a:t>Compétence travaillée : « </a:t>
            </a:r>
            <a:r>
              <a:rPr lang="fr-FR" sz="2200" i="1" dirty="0"/>
              <a:t>Respecter, construire et faire respecter règles et règlements. Domaine du socle : 3</a:t>
            </a:r>
            <a:r>
              <a:rPr lang="fr-FR" sz="2200" dirty="0"/>
              <a:t> » (Programme du Collège, cycle 4, 2015).</a:t>
            </a:r>
            <a:endParaRPr lang="fr-FR" sz="2200" b="1" dirty="0"/>
          </a:p>
        </p:txBody>
      </p:sp>
      <p:sp>
        <p:nvSpPr>
          <p:cNvPr id="2" name="ZoneTexte 1">
            <a:extLst>
              <a:ext uri="{FF2B5EF4-FFF2-40B4-BE49-F238E27FC236}">
                <a16:creationId xmlns:a16="http://schemas.microsoft.com/office/drawing/2014/main" id="{77DE93C4-25D2-C8EB-2DB4-00B49885B278}"/>
              </a:ext>
            </a:extLst>
          </p:cNvPr>
          <p:cNvSpPr txBox="1"/>
          <p:nvPr/>
        </p:nvSpPr>
        <p:spPr>
          <a:xfrm>
            <a:off x="229663" y="1629237"/>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18008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 corps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96682"/>
            <a:ext cx="9885680" cy="4785926"/>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L’adolescence est une période sensible pour la construction de soi et l’estime de soi, une période de plus grande fragilité (</a:t>
            </a:r>
            <a:r>
              <a:rPr lang="fr-FR" sz="2500" dirty="0" err="1"/>
              <a:t>F.Dolto</a:t>
            </a:r>
            <a:r>
              <a:rPr lang="fr-FR" sz="2500" dirty="0"/>
              <a:t>, 1989) où se joue la tonalité du rapport au corps (mieux s’accepter)  </a:t>
            </a:r>
            <a:r>
              <a:rPr lang="fr-FR" sz="2500" dirty="0">
                <a:sym typeface="Wingdings" pitchFamily="2" charset="2"/>
              </a:rPr>
              <a:t>:</a:t>
            </a:r>
          </a:p>
          <a:p>
            <a:pPr marL="1257300" lvl="2" indent="-342900" algn="just">
              <a:buFont typeface="Courier New" panose="02070309020205020404" pitchFamily="49" charset="0"/>
              <a:buChar char="o"/>
              <a:defRPr/>
            </a:pPr>
            <a:r>
              <a:rPr lang="fr-FR" sz="2100" dirty="0">
                <a:sym typeface="Wingdings" pitchFamily="2" charset="2"/>
              </a:rPr>
              <a:t>Éviter l’abus de la compétition, des classements, relativiser le poids du résultat compétitif, valoriser d’abord les progrès. </a:t>
            </a:r>
          </a:p>
          <a:p>
            <a:pPr marL="1257300" lvl="2" indent="-342900" algn="just">
              <a:buFont typeface="Courier New" panose="02070309020205020404" pitchFamily="49" charset="0"/>
              <a:buChar char="o"/>
              <a:defRPr/>
            </a:pPr>
            <a:r>
              <a:rPr lang="fr-FR" sz="2100" dirty="0">
                <a:sym typeface="Wingdings" pitchFamily="2" charset="2"/>
              </a:rPr>
              <a:t>Multiplier les leviers pour que les élèves puissent se sentir valorisés </a:t>
            </a:r>
            <a:r>
              <a:rPr lang="fr-FR" sz="2000" dirty="0">
                <a:sym typeface="Wingdings" pitchFamily="2" charset="2"/>
              </a:rPr>
              <a:t>(maîtrise de l’exécution, responsabilités, travail autonome, travail coopératif en groupes, mise en projet, évaluation par capitalisation…).</a:t>
            </a:r>
          </a:p>
          <a:p>
            <a:pPr marL="1257300" lvl="2" indent="-342900" algn="just">
              <a:buFont typeface="Courier New" panose="02070309020205020404" pitchFamily="49" charset="0"/>
              <a:buChar char="o"/>
              <a:defRPr/>
            </a:pPr>
            <a:r>
              <a:rPr lang="fr-FR" sz="2100" dirty="0">
                <a:sym typeface="Wingdings" pitchFamily="2" charset="2"/>
              </a:rPr>
              <a:t>Associer à la pratique physique et sportive un vécu émotionnel positif (plaisir, fierté, surprise…) et prévenir le ressenti de ridicule, de honte.</a:t>
            </a:r>
          </a:p>
          <a:p>
            <a:pPr marL="1257300" lvl="2" indent="-342900" algn="just">
              <a:buFont typeface="Courier New" panose="02070309020205020404" pitchFamily="49" charset="0"/>
              <a:buChar char="o"/>
              <a:defRPr/>
            </a:pPr>
            <a:r>
              <a:rPr lang="fr-FR" sz="2100" dirty="0">
                <a:sym typeface="Wingdings" pitchFamily="2" charset="2"/>
              </a:rPr>
              <a:t>Dédramatiser l’erreur. </a:t>
            </a:r>
          </a:p>
          <a:p>
            <a:pPr marL="1257300" lvl="2" indent="-342900" algn="just">
              <a:buFont typeface="Courier New" panose="02070309020205020404" pitchFamily="49" charset="0"/>
              <a:buChar char="o"/>
              <a:defRPr/>
            </a:pPr>
            <a:r>
              <a:rPr lang="fr-FR" sz="2100" dirty="0">
                <a:sym typeface="Wingdings" pitchFamily="2" charset="2"/>
              </a:rPr>
              <a:t>Valoriser aussi les activités artistiques qui engagent le corps sur un mode expressif , ou encore les activités de la CP 5 qui engagent le corps sur un mode d’entretien et de développement (et non sur un mode compétitif</a:t>
            </a:r>
            <a:r>
              <a:rPr lang="fr-FR" sz="2200" dirty="0">
                <a:sym typeface="Wingdings" pitchFamily="2" charset="2"/>
              </a:rPr>
              <a:t>). </a:t>
            </a:r>
          </a:p>
        </p:txBody>
      </p:sp>
      <p:sp>
        <p:nvSpPr>
          <p:cNvPr id="2" name="ZoneTexte 1">
            <a:extLst>
              <a:ext uri="{FF2B5EF4-FFF2-40B4-BE49-F238E27FC236}">
                <a16:creationId xmlns:a16="http://schemas.microsoft.com/office/drawing/2014/main" id="{BAA741A7-1921-0D55-03A0-FD7C34C779C2}"/>
              </a:ext>
            </a:extLst>
          </p:cNvPr>
          <p:cNvSpPr txBox="1"/>
          <p:nvPr/>
        </p:nvSpPr>
        <p:spPr>
          <a:xfrm>
            <a:off x="229663" y="1618846"/>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58977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 corps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96682"/>
            <a:ext cx="9885680" cy="4716676"/>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L’adolescence est une période sensible pour la construction de soi et l’estime de soi, une période de plus grande fragilité (</a:t>
            </a:r>
            <a:r>
              <a:rPr lang="fr-FR" sz="2500" dirty="0" err="1"/>
              <a:t>F.Dolto</a:t>
            </a:r>
            <a:r>
              <a:rPr lang="fr-FR" sz="2500" dirty="0"/>
              <a:t>, 1989) où se joue la tonalité du rapport au corps (mieux s’accepter)  </a:t>
            </a:r>
            <a:r>
              <a:rPr lang="fr-FR" sz="2500" dirty="0">
                <a:sym typeface="Wingdings" pitchFamily="2" charset="2"/>
              </a:rPr>
              <a:t>:</a:t>
            </a:r>
          </a:p>
          <a:p>
            <a:pPr marL="1257300" lvl="2" indent="-342900" algn="just">
              <a:buFont typeface="Courier New" panose="02070309020205020404" pitchFamily="49" charset="0"/>
              <a:buChar char="o"/>
              <a:defRPr/>
            </a:pPr>
            <a:r>
              <a:rPr lang="fr-FR" sz="2050" dirty="0">
                <a:sym typeface="Wingdings" pitchFamily="2" charset="2"/>
              </a:rPr>
              <a:t>Reconnaitre la réussite, souligner les progrès, encourager les élèves, être présent auprès d’eux et s’intéresser ostensiblement à ce qu’ils font. Faire comprendre que l’erreur est une étape. </a:t>
            </a:r>
          </a:p>
          <a:p>
            <a:pPr marL="1257300" lvl="2" indent="-342900" algn="just">
              <a:buFont typeface="Courier New" panose="02070309020205020404" pitchFamily="49" charset="0"/>
              <a:buChar char="o"/>
              <a:defRPr/>
            </a:pPr>
            <a:r>
              <a:rPr lang="fr-FR" sz="2050" dirty="0">
                <a:sym typeface="Wingdings" pitchFamily="2" charset="2"/>
              </a:rPr>
              <a:t>Surtout satisfaire le besoin de se sentir compétent et d’être efficace dans l’environnement en proposant des </a:t>
            </a:r>
            <a:r>
              <a:rPr lang="fr-FR" sz="2050" b="1" dirty="0">
                <a:solidFill>
                  <a:schemeClr val="accent1">
                    <a:lumMod val="75000"/>
                  </a:schemeClr>
                </a:solidFill>
                <a:sym typeface="Wingdings" pitchFamily="2" charset="2"/>
              </a:rPr>
              <a:t>défis réalisables</a:t>
            </a:r>
            <a:r>
              <a:rPr lang="fr-FR" sz="2050" dirty="0">
                <a:sym typeface="Wingdings" pitchFamily="2" charset="2"/>
              </a:rPr>
              <a:t>. Les situations proposées doivent se situer dans cet entre-deux entre des tâches trop faciles qui n’intéressent pas les élèves, et des tâches trop difficiles qui les démobilisent (pour que l’erreur nécessaire pour apprendre ne s’enlise pas en échec).</a:t>
            </a:r>
          </a:p>
          <a:p>
            <a:pPr marL="1257300" lvl="2" indent="-342900" algn="just">
              <a:buFont typeface="Courier New" panose="02070309020205020404" pitchFamily="49" charset="0"/>
              <a:buChar char="o"/>
              <a:defRPr/>
            </a:pPr>
            <a:r>
              <a:rPr lang="fr-FR" sz="2050" dirty="0">
                <a:sym typeface="Wingdings" pitchFamily="2" charset="2"/>
              </a:rPr>
              <a:t>Mais pour les adolescents à l’image narcissique la plus fragile, il est souvent opportun de leur proposer d’abord des tâches faciles qui leur permettront de réussir presque immédiatement (« réussite provoquée », </a:t>
            </a:r>
            <a:r>
              <a:rPr lang="fr-FR" sz="2050" dirty="0" err="1">
                <a:sym typeface="Wingdings" pitchFamily="2" charset="2"/>
              </a:rPr>
              <a:t>N.Mascret</a:t>
            </a:r>
            <a:r>
              <a:rPr lang="fr-FR" sz="2050" dirty="0">
                <a:sym typeface="Wingdings" pitchFamily="2" charset="2"/>
              </a:rPr>
              <a:t>, 2013). </a:t>
            </a:r>
          </a:p>
        </p:txBody>
      </p:sp>
      <p:sp>
        <p:nvSpPr>
          <p:cNvPr id="2" name="ZoneTexte 1">
            <a:extLst>
              <a:ext uri="{FF2B5EF4-FFF2-40B4-BE49-F238E27FC236}">
                <a16:creationId xmlns:a16="http://schemas.microsoft.com/office/drawing/2014/main" id="{725A9EF6-4CD8-6148-C9DD-4C0231545F24}"/>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378669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 corps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96682"/>
            <a:ext cx="9885680" cy="4801314"/>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L’adolescence est une période sensible pour la construction de soi et l’estime de soi, une période de plus grande fragilité (</a:t>
            </a:r>
            <a:r>
              <a:rPr lang="fr-FR" sz="2500" dirty="0" err="1"/>
              <a:t>F.Dolto</a:t>
            </a:r>
            <a:r>
              <a:rPr lang="fr-FR" sz="2500" dirty="0"/>
              <a:t>, 1989) où se joue la tonalité du rapport au corps (mieux s’accepter)  </a:t>
            </a:r>
            <a:r>
              <a:rPr lang="fr-FR" sz="2500" dirty="0">
                <a:sym typeface="Wingdings" pitchFamily="2" charset="2"/>
              </a:rPr>
              <a:t>:</a:t>
            </a:r>
          </a:p>
          <a:p>
            <a:pPr marL="1257300" lvl="2" indent="-342900" algn="just">
              <a:buFont typeface="Courier New" panose="02070309020205020404" pitchFamily="49" charset="0"/>
              <a:buChar char="o"/>
              <a:defRPr/>
            </a:pPr>
            <a:r>
              <a:rPr lang="fr-FR" sz="2100" dirty="0">
                <a:sym typeface="Wingdings" pitchFamily="2" charset="2"/>
              </a:rPr>
              <a:t>Créer un contexte d’apprentissage qui installe un climat motivationnel de maîtrise (Ames &amp; Ames, 1984)  favorable à des buts d’orientation vers la tâche et non vers l’ego (Nicholls, 1984)  manipuler les éléments du TARGET (Epstein, 1989).</a:t>
            </a:r>
          </a:p>
          <a:p>
            <a:pPr marL="1257300" lvl="2" indent="-342900" algn="just">
              <a:buFont typeface="Courier New" panose="02070309020205020404" pitchFamily="49" charset="0"/>
              <a:buChar char="o"/>
              <a:defRPr/>
            </a:pPr>
            <a:r>
              <a:rPr lang="fr-FR" sz="2100" dirty="0">
                <a:sym typeface="Wingdings" pitchFamily="2" charset="2"/>
              </a:rPr>
              <a:t>Dans les activités </a:t>
            </a:r>
            <a:r>
              <a:rPr lang="fr-FR" sz="2100" dirty="0" err="1">
                <a:sym typeface="Wingdings" pitchFamily="2" charset="2"/>
              </a:rPr>
              <a:t>morphocinétiques</a:t>
            </a:r>
            <a:r>
              <a:rPr lang="fr-FR" sz="2100" dirty="0">
                <a:sym typeface="Wingdings" pitchFamily="2" charset="2"/>
              </a:rPr>
              <a:t> surtout, et notamment au moment de « </a:t>
            </a:r>
            <a:r>
              <a:rPr lang="fr-FR" sz="2100" i="1" dirty="0">
                <a:sym typeface="Wingdings" pitchFamily="2" charset="2"/>
              </a:rPr>
              <a:t>l’étape émotionnelle</a:t>
            </a:r>
            <a:r>
              <a:rPr lang="fr-FR" sz="2100" dirty="0">
                <a:sym typeface="Wingdings" pitchFamily="2" charset="2"/>
              </a:rPr>
              <a:t> » des apprentissages (</a:t>
            </a:r>
            <a:r>
              <a:rPr lang="fr-FR" sz="2100" dirty="0" err="1">
                <a:sym typeface="Wingdings" pitchFamily="2" charset="2"/>
              </a:rPr>
              <a:t>Bui</a:t>
            </a:r>
            <a:r>
              <a:rPr lang="fr-FR" sz="2100" dirty="0">
                <a:sym typeface="Wingdings" pitchFamily="2" charset="2"/>
              </a:rPr>
              <a:t>-Xuan, 1989) protéger les conduites motrices du regard des autres par des prestations dans des groupes restreints affinitaires (progressivité du regard de l’autres sur soi).</a:t>
            </a:r>
          </a:p>
          <a:p>
            <a:pPr marL="1257300" lvl="2" indent="-342900" algn="just">
              <a:buFont typeface="Courier New" panose="02070309020205020404" pitchFamily="49" charset="0"/>
              <a:buChar char="o"/>
              <a:defRPr/>
            </a:pPr>
            <a:r>
              <a:rPr lang="fr-FR" sz="2100" b="1" dirty="0">
                <a:solidFill>
                  <a:schemeClr val="accent1">
                    <a:lumMod val="75000"/>
                  </a:schemeClr>
                </a:solidFill>
                <a:sym typeface="Wingdings" pitchFamily="2" charset="2"/>
              </a:rPr>
              <a:t>Réunir les conditions de la réussite en EPS, </a:t>
            </a:r>
            <a:r>
              <a:rPr lang="fr-FR" sz="2100" dirty="0">
                <a:solidFill>
                  <a:schemeClr val="accent1">
                    <a:lumMod val="75000"/>
                  </a:schemeClr>
                </a:solidFill>
                <a:sym typeface="Wingdings" pitchFamily="2" charset="2"/>
              </a:rPr>
              <a:t>une réussite à son niveau et facilement repérable dans des situations qui ont de la valeur aux yeux des adolescents </a:t>
            </a:r>
            <a:r>
              <a:rPr lang="fr-FR" sz="2100" b="1" dirty="0">
                <a:solidFill>
                  <a:schemeClr val="accent1">
                    <a:lumMod val="75000"/>
                  </a:schemeClr>
                </a:solidFill>
                <a:sym typeface="Wingdings" pitchFamily="2" charset="2"/>
              </a:rPr>
              <a:t>+ faire reconnaitre cette réussite </a:t>
            </a:r>
            <a:r>
              <a:rPr lang="fr-FR" sz="2100" dirty="0">
                <a:solidFill>
                  <a:schemeClr val="accent1">
                    <a:lumMod val="75000"/>
                  </a:schemeClr>
                </a:solidFill>
                <a:sym typeface="Wingdings" pitchFamily="2" charset="2"/>
              </a:rPr>
              <a:t>par des repères concrets. </a:t>
            </a:r>
            <a:endParaRPr lang="fr-FR" sz="2100" dirty="0">
              <a:solidFill>
                <a:srgbClr val="FF0000"/>
              </a:solidFill>
              <a:sym typeface="Wingdings" pitchFamily="2" charset="2"/>
            </a:endParaRPr>
          </a:p>
        </p:txBody>
      </p:sp>
      <p:sp>
        <p:nvSpPr>
          <p:cNvPr id="2" name="ZoneTexte 1">
            <a:extLst>
              <a:ext uri="{FF2B5EF4-FFF2-40B4-BE49-F238E27FC236}">
                <a16:creationId xmlns:a16="http://schemas.microsoft.com/office/drawing/2014/main" id="{9D1341CD-95ED-C875-F06E-253D25AA65A5}"/>
              </a:ext>
            </a:extLst>
          </p:cNvPr>
          <p:cNvSpPr txBox="1"/>
          <p:nvPr/>
        </p:nvSpPr>
        <p:spPr>
          <a:xfrm>
            <a:off x="229663" y="1598064"/>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27206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Image 2">
            <a:extLst>
              <a:ext uri="{FF2B5EF4-FFF2-40B4-BE49-F238E27FC236}">
                <a16:creationId xmlns:a16="http://schemas.microsoft.com/office/drawing/2014/main" id="{94DAB644-ED36-435E-9D3C-632412C041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2313" y="1052514"/>
            <a:ext cx="80645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5">
            <a:extLst>
              <a:ext uri="{FF2B5EF4-FFF2-40B4-BE49-F238E27FC236}">
                <a16:creationId xmlns:a16="http://schemas.microsoft.com/office/drawing/2014/main" id="{37711631-EF94-4E5F-B4D7-BDF774832270}"/>
              </a:ext>
            </a:extLst>
          </p:cNvPr>
          <p:cNvSpPr>
            <a:spLocks noGrp="1"/>
          </p:cNvSpPr>
          <p:nvPr>
            <p:ph type="title"/>
          </p:nvPr>
        </p:nvSpPr>
        <p:spPr>
          <a:xfrm>
            <a:off x="2589213" y="185058"/>
            <a:ext cx="7467600" cy="720725"/>
          </a:xfrm>
        </p:spPr>
        <p:txBody>
          <a:bodyPr>
            <a:normAutofit/>
          </a:bodyPr>
          <a:lstStyle/>
          <a:p>
            <a:pPr>
              <a:defRPr/>
            </a:pPr>
            <a:r>
              <a:rPr lang="fr-FR" sz="3600" b="1" dirty="0">
                <a:solidFill>
                  <a:srgbClr val="C00000"/>
                </a:solidFill>
              </a:rPr>
              <a:t>Lien avec le cours « Le corps en EPS »</a:t>
            </a:r>
          </a:p>
        </p:txBody>
      </p:sp>
      <p:sp>
        <p:nvSpPr>
          <p:cNvPr id="2" name="ZoneTexte 1">
            <a:extLst>
              <a:ext uri="{FF2B5EF4-FFF2-40B4-BE49-F238E27FC236}">
                <a16:creationId xmlns:a16="http://schemas.microsoft.com/office/drawing/2014/main" id="{78E1444A-18A3-858B-223E-6111A2FB2733}"/>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1" name="Image 1">
            <a:extLst>
              <a:ext uri="{FF2B5EF4-FFF2-40B4-BE49-F238E27FC236}">
                <a16:creationId xmlns:a16="http://schemas.microsoft.com/office/drawing/2014/main" id="{CA67CE0D-8C2D-4026-98D3-1CA9D6DACB6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9288" y="1052514"/>
            <a:ext cx="80645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re 5">
            <a:extLst>
              <a:ext uri="{FF2B5EF4-FFF2-40B4-BE49-F238E27FC236}">
                <a16:creationId xmlns:a16="http://schemas.microsoft.com/office/drawing/2014/main" id="{E292D501-7D99-463C-9B91-981E6BD48D6A}"/>
              </a:ext>
            </a:extLst>
          </p:cNvPr>
          <p:cNvSpPr>
            <a:spLocks noGrp="1"/>
          </p:cNvSpPr>
          <p:nvPr>
            <p:ph type="title"/>
          </p:nvPr>
        </p:nvSpPr>
        <p:spPr>
          <a:xfrm>
            <a:off x="2589213" y="185058"/>
            <a:ext cx="7467600" cy="720725"/>
          </a:xfrm>
        </p:spPr>
        <p:txBody>
          <a:bodyPr>
            <a:normAutofit/>
          </a:bodyPr>
          <a:lstStyle/>
          <a:p>
            <a:pPr>
              <a:defRPr/>
            </a:pPr>
            <a:r>
              <a:rPr lang="fr-FR" sz="3600" b="1" dirty="0">
                <a:solidFill>
                  <a:srgbClr val="C00000"/>
                </a:solidFill>
              </a:rPr>
              <a:t>Lien avec le cours « Le corps en EPS »</a:t>
            </a:r>
          </a:p>
        </p:txBody>
      </p:sp>
      <p:sp>
        <p:nvSpPr>
          <p:cNvPr id="2" name="ZoneTexte 1">
            <a:extLst>
              <a:ext uri="{FF2B5EF4-FFF2-40B4-BE49-F238E27FC236}">
                <a16:creationId xmlns:a16="http://schemas.microsoft.com/office/drawing/2014/main" id="{6778BE4E-F614-211E-5369-EA8C749307C5}"/>
              </a:ext>
            </a:extLst>
          </p:cNvPr>
          <p:cNvSpPr txBox="1"/>
          <p:nvPr/>
        </p:nvSpPr>
        <p:spPr>
          <a:xfrm>
            <a:off x="229663" y="1618846"/>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aux autres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96682"/>
            <a:ext cx="9977120" cy="4878259"/>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400" dirty="0"/>
              <a:t>Le </a:t>
            </a:r>
            <a:r>
              <a:rPr lang="fr-FR" altLang="fr-FR" sz="2400" b="1" dirty="0">
                <a:solidFill>
                  <a:schemeClr val="accent1">
                    <a:lumMod val="75000"/>
                  </a:schemeClr>
                </a:solidFill>
              </a:rPr>
              <a:t>besoin d’appartenir à un groupe </a:t>
            </a:r>
            <a:r>
              <a:rPr lang="fr-FR" altLang="fr-FR" sz="2400" dirty="0"/>
              <a:t>(besoin d’affiliation) est central à l’adolescence (surtout chez les filles de la 4</a:t>
            </a:r>
            <a:r>
              <a:rPr lang="fr-FR" altLang="fr-FR" sz="2400" baseline="30000" dirty="0"/>
              <a:t>e</a:t>
            </a:r>
            <a:r>
              <a:rPr lang="fr-FR" altLang="fr-FR" sz="2400" dirty="0"/>
              <a:t> à la 1</a:t>
            </a:r>
            <a:r>
              <a:rPr lang="fr-FR" altLang="fr-FR" sz="2400" baseline="30000" dirty="0"/>
              <a:t>ère</a:t>
            </a:r>
            <a:r>
              <a:rPr lang="fr-FR" altLang="fr-FR" sz="2400" dirty="0"/>
              <a:t>)  </a:t>
            </a:r>
            <a:r>
              <a:rPr lang="fr-FR" altLang="fr-FR" sz="2400" dirty="0">
                <a:sym typeface="Wingdings" panose="05000000000000000000" pitchFamily="2" charset="2"/>
              </a:rPr>
              <a:t>  la constitution de </a:t>
            </a:r>
            <a:r>
              <a:rPr lang="fr-FR" altLang="fr-FR" sz="2400" b="1" dirty="0">
                <a:solidFill>
                  <a:schemeClr val="accent1">
                    <a:lumMod val="75000"/>
                  </a:schemeClr>
                </a:solidFill>
                <a:sym typeface="Wingdings" panose="05000000000000000000" pitchFamily="2" charset="2"/>
              </a:rPr>
              <a:t>groupes affinitaires </a:t>
            </a:r>
            <a:r>
              <a:rPr lang="fr-FR" altLang="fr-FR" sz="2400" dirty="0">
                <a:sym typeface="Wingdings" panose="05000000000000000000" pitchFamily="2" charset="2"/>
              </a:rPr>
              <a:t>est favorable à la création d’un climat positif et à l’engagement corporel de tous les adolescents : </a:t>
            </a:r>
            <a:r>
              <a:rPr lang="fr-FR" altLang="fr-FR" sz="2150" dirty="0">
                <a:sym typeface="Wingdings" panose="05000000000000000000" pitchFamily="2" charset="2"/>
              </a:rPr>
              <a:t>« </a:t>
            </a:r>
            <a:r>
              <a:rPr lang="fr-FR" altLang="fr-FR" sz="2150" i="1" dirty="0">
                <a:sym typeface="Wingdings" panose="05000000000000000000" pitchFamily="2" charset="2"/>
              </a:rPr>
              <a:t>les groupes affinitaires offrent des opportunités pour engager les élèves dans des activités qui les exposent, physiquement et affectivement, au regard des autres</a:t>
            </a:r>
            <a:r>
              <a:rPr lang="fr-FR" altLang="fr-FR" sz="2150" dirty="0">
                <a:sym typeface="Wingdings" panose="05000000000000000000" pitchFamily="2" charset="2"/>
              </a:rPr>
              <a:t> » (</a:t>
            </a:r>
            <a:r>
              <a:rPr lang="fr-FR" altLang="fr-FR" sz="2150" dirty="0" err="1">
                <a:sym typeface="Wingdings" panose="05000000000000000000" pitchFamily="2" charset="2"/>
              </a:rPr>
              <a:t>D.Hauw</a:t>
            </a:r>
            <a:r>
              <a:rPr lang="fr-FR" altLang="fr-FR" sz="2150" dirty="0">
                <a:sym typeface="Wingdings" panose="05000000000000000000" pitchFamily="2" charset="2"/>
              </a:rPr>
              <a:t>, 2000). </a:t>
            </a:r>
          </a:p>
          <a:p>
            <a:pPr marL="457200" indent="-457200" algn="just">
              <a:buFont typeface="Arial" panose="020B0604020202020204" pitchFamily="34" charset="0"/>
              <a:buChar char="•"/>
              <a:defRPr/>
            </a:pPr>
            <a:r>
              <a:rPr lang="fr-FR" altLang="fr-FR" sz="2350" dirty="0">
                <a:sym typeface="Wingdings" panose="05000000000000000000" pitchFamily="2" charset="2"/>
              </a:rPr>
              <a:t>Il faut placer les adolescents en situation de « faire ensemble » pour les amener à « </a:t>
            </a:r>
            <a:r>
              <a:rPr lang="fr-FR" altLang="fr-FR" sz="2350" u="sng" dirty="0">
                <a:sym typeface="Wingdings" panose="05000000000000000000" pitchFamily="2" charset="2"/>
              </a:rPr>
              <a:t>réussir ensemble</a:t>
            </a:r>
            <a:r>
              <a:rPr lang="fr-FR" altLang="fr-FR" sz="2350" dirty="0">
                <a:sym typeface="Wingdings" panose="05000000000000000000" pitchFamily="2" charset="2"/>
              </a:rPr>
              <a:t> », et au-delà apprendre à « vivre ensemble » (Programmes, 2015).</a:t>
            </a:r>
          </a:p>
          <a:p>
            <a:pPr marL="457200" indent="-457200" algn="just">
              <a:buFont typeface="Arial" panose="020B0604020202020204" pitchFamily="34" charset="0"/>
              <a:buChar char="•"/>
              <a:defRPr/>
            </a:pPr>
            <a:r>
              <a:rPr lang="fr-FR" altLang="fr-FR" sz="2350" u="sng" dirty="0">
                <a:sym typeface="Wingdings" panose="05000000000000000000" pitchFamily="2" charset="2"/>
              </a:rPr>
              <a:t>Nuance</a:t>
            </a:r>
            <a:r>
              <a:rPr lang="fr-FR" altLang="fr-FR" sz="2350" dirty="0">
                <a:sym typeface="Wingdings" panose="05000000000000000000" pitchFamily="2" charset="2"/>
              </a:rPr>
              <a:t> : les groupes affinitaires peuvent aussi favoriser l’émergence de comportements inadaptés au travail en classe et aux exigences de l’apprentissage : la communauté de pratique soude le groupe autour des valeurs qui l’animent et l’identifient (plaisir, amusement, défi). </a:t>
            </a:r>
            <a:endParaRPr lang="fr-FR" altLang="fr-FR" sz="2350" dirty="0"/>
          </a:p>
        </p:txBody>
      </p:sp>
      <p:sp>
        <p:nvSpPr>
          <p:cNvPr id="2" name="ZoneTexte 1">
            <a:extLst>
              <a:ext uri="{FF2B5EF4-FFF2-40B4-BE49-F238E27FC236}">
                <a16:creationId xmlns:a16="http://schemas.microsoft.com/office/drawing/2014/main" id="{2A54AEF3-A97E-6F1F-561B-E97E39D29A8C}"/>
              </a:ext>
            </a:extLst>
          </p:cNvPr>
          <p:cNvSpPr txBox="1"/>
          <p:nvPr/>
        </p:nvSpPr>
        <p:spPr>
          <a:xfrm>
            <a:off x="229663" y="1618846"/>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599160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aux autres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96682"/>
            <a:ext cx="9875520" cy="4832092"/>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500" dirty="0"/>
              <a:t>L’adolescent collabore aussi de + en + efficacement avec ses pairs pour apprendre avec les autres et grâce aux autres </a:t>
            </a:r>
            <a:r>
              <a:rPr lang="fr-FR" altLang="fr-FR" sz="2500" dirty="0">
                <a:sym typeface="Wingdings" panose="05000000000000000000" pitchFamily="2" charset="2"/>
              </a:rPr>
              <a:t> dans une logique inclusive, </a:t>
            </a:r>
            <a:r>
              <a:rPr lang="fr-FR" altLang="fr-FR" sz="2500" b="1" dirty="0">
                <a:solidFill>
                  <a:schemeClr val="accent1">
                    <a:lumMod val="75000"/>
                  </a:schemeClr>
                </a:solidFill>
                <a:sym typeface="Wingdings" panose="05000000000000000000" pitchFamily="2" charset="2"/>
              </a:rPr>
              <a:t>l’enseignant utilise les ressources du groupe pour faire des interactions sociales entre les apprenants le levier d’apprentissages moteurs, sociaux et méthodologiques</a:t>
            </a:r>
            <a:r>
              <a:rPr lang="fr-FR" altLang="fr-FR" sz="2500" dirty="0">
                <a:sym typeface="Wingdings" panose="05000000000000000000" pitchFamily="2" charset="2"/>
              </a:rPr>
              <a:t>.</a:t>
            </a:r>
          </a:p>
          <a:p>
            <a:pPr algn="just">
              <a:defRPr/>
            </a:pPr>
            <a:endParaRPr lang="fr-FR" altLang="fr-FR" sz="200" dirty="0">
              <a:sym typeface="Wingdings" panose="05000000000000000000" pitchFamily="2" charset="2"/>
            </a:endParaRPr>
          </a:p>
          <a:p>
            <a:pPr marL="1257300" lvl="2" indent="-342900" algn="just">
              <a:buFont typeface="Courier New" panose="02070309020205020404" pitchFamily="49" charset="0"/>
              <a:buChar char="o"/>
              <a:defRPr/>
            </a:pPr>
            <a:r>
              <a:rPr lang="fr-FR" altLang="fr-FR" sz="2200" dirty="0">
                <a:sym typeface="Wingdings" panose="05000000000000000000" pitchFamily="2" charset="2"/>
              </a:rPr>
              <a:t>Les situations d’</a:t>
            </a:r>
            <a:r>
              <a:rPr lang="fr-FR" altLang="fr-FR" sz="2200" b="1" dirty="0">
                <a:solidFill>
                  <a:schemeClr val="accent2">
                    <a:lumMod val="75000"/>
                  </a:schemeClr>
                </a:solidFill>
                <a:sym typeface="Wingdings" panose="05000000000000000000" pitchFamily="2" charset="2"/>
              </a:rPr>
              <a:t>apprentissage coopératif </a:t>
            </a:r>
            <a:r>
              <a:rPr lang="fr-FR" altLang="fr-FR" sz="2200" dirty="0">
                <a:sym typeface="Wingdings" panose="05000000000000000000" pitchFamily="2" charset="2"/>
              </a:rPr>
              <a:t>(</a:t>
            </a:r>
            <a:r>
              <a:rPr lang="fr-FR" altLang="fr-FR" sz="2200" dirty="0" err="1">
                <a:sym typeface="Wingdings" panose="05000000000000000000" pitchFamily="2" charset="2"/>
              </a:rPr>
              <a:t>Lafon</a:t>
            </a:r>
            <a:r>
              <a:rPr lang="fr-FR" altLang="fr-FR" sz="2200" dirty="0">
                <a:sym typeface="Wingdings" panose="05000000000000000000" pitchFamily="2" charset="2"/>
              </a:rPr>
              <a:t>, 2002), de </a:t>
            </a:r>
            <a:r>
              <a:rPr lang="fr-FR" altLang="fr-FR" sz="2200" b="1" dirty="0">
                <a:solidFill>
                  <a:schemeClr val="accent2">
                    <a:lumMod val="75000"/>
                  </a:schemeClr>
                </a:solidFill>
                <a:sym typeface="Wingdings" panose="05000000000000000000" pitchFamily="2" charset="2"/>
              </a:rPr>
              <a:t>contexte partagé </a:t>
            </a:r>
            <a:r>
              <a:rPr lang="fr-FR" altLang="fr-FR" sz="2200" dirty="0">
                <a:sym typeface="Wingdings" panose="05000000000000000000" pitchFamily="2" charset="2"/>
              </a:rPr>
              <a:t>(</a:t>
            </a:r>
            <a:r>
              <a:rPr lang="fr-FR" altLang="fr-FR" sz="2200" dirty="0" err="1">
                <a:sym typeface="Wingdings" panose="05000000000000000000" pitchFamily="2" charset="2"/>
              </a:rPr>
              <a:t>Lemonon</a:t>
            </a:r>
            <a:r>
              <a:rPr lang="fr-FR" altLang="fr-FR" sz="2200" dirty="0">
                <a:sym typeface="Wingdings" panose="05000000000000000000" pitchFamily="2" charset="2"/>
              </a:rPr>
              <a:t> et al., 2010), ou de </a:t>
            </a:r>
            <a:r>
              <a:rPr lang="fr-FR" altLang="fr-FR" sz="2200" b="1" dirty="0">
                <a:solidFill>
                  <a:schemeClr val="accent2">
                    <a:lumMod val="75000"/>
                  </a:schemeClr>
                </a:solidFill>
                <a:sym typeface="Wingdings" panose="05000000000000000000" pitchFamily="2" charset="2"/>
              </a:rPr>
              <a:t>projets collectifs</a:t>
            </a:r>
            <a:r>
              <a:rPr lang="fr-FR" altLang="fr-FR" sz="2200" dirty="0">
                <a:sym typeface="Wingdings" panose="05000000000000000000" pitchFamily="2" charset="2"/>
              </a:rPr>
              <a:t>,</a:t>
            </a:r>
            <a:r>
              <a:rPr lang="fr-FR" altLang="fr-FR" sz="2200" b="1" dirty="0">
                <a:sym typeface="Wingdings" panose="05000000000000000000" pitchFamily="2" charset="2"/>
              </a:rPr>
              <a:t> </a:t>
            </a:r>
            <a:r>
              <a:rPr lang="fr-FR" altLang="fr-FR" sz="2200" dirty="0">
                <a:sym typeface="Wingdings" panose="05000000000000000000" pitchFamily="2" charset="2"/>
              </a:rPr>
              <a:t>créent des </a:t>
            </a:r>
            <a:r>
              <a:rPr lang="fr-FR" altLang="fr-FR" sz="2200" dirty="0"/>
              <a:t>« </a:t>
            </a:r>
            <a:r>
              <a:rPr lang="fr-FR" altLang="fr-FR" sz="2200" b="1" i="1" dirty="0">
                <a:solidFill>
                  <a:schemeClr val="accent2">
                    <a:lumMod val="75000"/>
                  </a:schemeClr>
                </a:solidFill>
              </a:rPr>
              <a:t>écosystèmes apprenants</a:t>
            </a:r>
            <a:r>
              <a:rPr lang="fr-FR" altLang="fr-FR" sz="2200" dirty="0"/>
              <a:t> » (</a:t>
            </a:r>
            <a:r>
              <a:rPr lang="fr-FR" altLang="fr-FR" sz="2200" dirty="0" err="1"/>
              <a:t>Beccheti</a:t>
            </a:r>
            <a:r>
              <a:rPr lang="fr-FR" altLang="fr-FR" sz="2200" dirty="0"/>
              <a:t>-Bizot, 2017) </a:t>
            </a:r>
            <a:r>
              <a:rPr lang="fr-FR" altLang="fr-FR" sz="2200" dirty="0">
                <a:sym typeface="Wingdings" panose="05000000000000000000" pitchFamily="2" charset="2"/>
              </a:rPr>
              <a:t>au sein desquels </a:t>
            </a:r>
            <a:r>
              <a:rPr lang="fr-FR" altLang="fr-FR" sz="2200" dirty="0">
                <a:solidFill>
                  <a:schemeClr val="accent2">
                    <a:lumMod val="75000"/>
                  </a:schemeClr>
                </a:solidFill>
                <a:sym typeface="Wingdings" panose="05000000000000000000" pitchFamily="2" charset="2"/>
              </a:rPr>
              <a:t>les élèves </a:t>
            </a:r>
            <a:r>
              <a:rPr lang="fr-FR" altLang="fr-FR" sz="2200" b="1" dirty="0" err="1">
                <a:solidFill>
                  <a:schemeClr val="accent2">
                    <a:lumMod val="75000"/>
                  </a:schemeClr>
                </a:solidFill>
                <a:sym typeface="Wingdings" panose="05000000000000000000" pitchFamily="2" charset="2"/>
              </a:rPr>
              <a:t>co-construisent</a:t>
            </a:r>
            <a:r>
              <a:rPr lang="fr-FR" altLang="fr-FR" sz="2200" b="1" dirty="0">
                <a:solidFill>
                  <a:schemeClr val="accent2">
                    <a:lumMod val="75000"/>
                  </a:schemeClr>
                </a:solidFill>
                <a:sym typeface="Wingdings" panose="05000000000000000000" pitchFamily="2" charset="2"/>
              </a:rPr>
              <a:t> </a:t>
            </a:r>
            <a:r>
              <a:rPr lang="fr-FR" altLang="fr-FR" sz="2200" dirty="0">
                <a:solidFill>
                  <a:schemeClr val="accent2">
                    <a:lumMod val="75000"/>
                  </a:schemeClr>
                </a:solidFill>
                <a:sym typeface="Wingdings" panose="05000000000000000000" pitchFamily="2" charset="2"/>
              </a:rPr>
              <a:t>leurs compétences</a:t>
            </a:r>
            <a:r>
              <a:rPr lang="fr-FR" altLang="fr-FR" sz="2200" dirty="0">
                <a:sym typeface="Wingdings" panose="05000000000000000000" pitchFamily="2" charset="2"/>
              </a:rPr>
              <a:t> (De </a:t>
            </a:r>
            <a:r>
              <a:rPr lang="fr-FR" altLang="fr-FR" sz="2200" dirty="0" err="1">
                <a:sym typeface="Wingdings" panose="05000000000000000000" pitchFamily="2" charset="2"/>
              </a:rPr>
              <a:t>Keukelaere</a:t>
            </a:r>
            <a:r>
              <a:rPr lang="fr-FR" altLang="fr-FR" sz="2200" dirty="0">
                <a:sym typeface="Wingdings" panose="05000000000000000000" pitchFamily="2" charset="2"/>
              </a:rPr>
              <a:t>, 2008). Au-delà l’enjeu est d’apprendre à vivre ensemble.  </a:t>
            </a:r>
          </a:p>
          <a:p>
            <a:pPr marL="1257300" lvl="2" indent="-342900" algn="just">
              <a:buFont typeface="Courier New" panose="02070309020205020404" pitchFamily="49" charset="0"/>
              <a:buChar char="o"/>
              <a:defRPr/>
            </a:pPr>
            <a:r>
              <a:rPr lang="fr-FR" altLang="fr-FR" sz="2200" dirty="0"/>
              <a:t>Compétence travaillée : « </a:t>
            </a:r>
            <a:r>
              <a:rPr lang="fr-FR" altLang="fr-FR" sz="2200" i="1" dirty="0"/>
              <a:t>Prendre et assumer des responsabilités au sein d’un collectif pour réaliser un projet ou remplir un contrat</a:t>
            </a:r>
            <a:r>
              <a:rPr lang="fr-FR" altLang="fr-FR" sz="2200" dirty="0"/>
              <a:t> » (Programme du Collège, cycle 4, 2015). </a:t>
            </a:r>
          </a:p>
        </p:txBody>
      </p:sp>
      <p:sp>
        <p:nvSpPr>
          <p:cNvPr id="2" name="ZoneTexte 1">
            <a:extLst>
              <a:ext uri="{FF2B5EF4-FFF2-40B4-BE49-F238E27FC236}">
                <a16:creationId xmlns:a16="http://schemas.microsoft.com/office/drawing/2014/main" id="{038A2209-EF12-6EAF-7E55-552CC65ADC9C}"/>
              </a:ext>
            </a:extLst>
          </p:cNvPr>
          <p:cNvSpPr txBox="1"/>
          <p:nvPr/>
        </p:nvSpPr>
        <p:spPr>
          <a:xfrm>
            <a:off x="229663" y="1618846"/>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2858786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aux autres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96682"/>
            <a:ext cx="9875520" cy="5001369"/>
          </a:xfrm>
          <a:prstGeom prst="rect">
            <a:avLst/>
          </a:prstGeom>
          <a:solidFill>
            <a:schemeClr val="bg1"/>
          </a:solidFill>
        </p:spPr>
        <p:txBody>
          <a:bodyPr wrap="square" rtlCol="0">
            <a:spAutoFit/>
          </a:bodyPr>
          <a:lstStyle/>
          <a:p>
            <a:pPr marL="342900" indent="-342900" algn="just">
              <a:buFont typeface="Arial" panose="020B0604020202020204" pitchFamily="34" charset="0"/>
              <a:buChar char="•"/>
              <a:defRPr/>
            </a:pPr>
            <a:r>
              <a:rPr lang="fr-FR" altLang="fr-FR" sz="2500" dirty="0"/>
              <a:t>L’adolescent collabore aussi de + en + efficacement avec ses pairs pour apprendre avec les autres et grâce aux autres </a:t>
            </a:r>
            <a:r>
              <a:rPr lang="fr-FR" altLang="fr-FR" sz="2500" dirty="0">
                <a:sym typeface="Wingdings" panose="05000000000000000000" pitchFamily="2" charset="2"/>
              </a:rPr>
              <a:t> dans une logique inclusive, </a:t>
            </a:r>
            <a:r>
              <a:rPr lang="fr-FR" altLang="fr-FR" sz="2500" b="1" dirty="0">
                <a:solidFill>
                  <a:schemeClr val="accent1">
                    <a:lumMod val="75000"/>
                  </a:schemeClr>
                </a:solidFill>
                <a:sym typeface="Wingdings" panose="05000000000000000000" pitchFamily="2" charset="2"/>
              </a:rPr>
              <a:t>l’enseignant utilise les ressources du groupe pour faire des interactions sociales entre les apprenants le levier d’apprentissages moteurs, sociaux et méthodologiques</a:t>
            </a:r>
            <a:r>
              <a:rPr lang="fr-FR" altLang="fr-FR" sz="2500" dirty="0">
                <a:sym typeface="Wingdings" panose="05000000000000000000" pitchFamily="2" charset="2"/>
              </a:rPr>
              <a:t>.</a:t>
            </a:r>
          </a:p>
          <a:p>
            <a:pPr marL="342900" indent="-342900" algn="just">
              <a:buFont typeface="Arial" panose="020B0604020202020204" pitchFamily="34" charset="0"/>
              <a:buChar char="•"/>
              <a:defRPr/>
            </a:pPr>
            <a:endParaRPr lang="fr-FR" altLang="fr-FR" sz="400" dirty="0">
              <a:sym typeface="Wingdings" panose="05000000000000000000" pitchFamily="2" charset="2"/>
            </a:endParaRPr>
          </a:p>
          <a:p>
            <a:pPr algn="just">
              <a:defRPr/>
            </a:pPr>
            <a:endParaRPr lang="fr-FR" altLang="fr-FR" sz="200" dirty="0">
              <a:sym typeface="Wingdings" panose="05000000000000000000" pitchFamily="2" charset="2"/>
            </a:endParaRPr>
          </a:p>
          <a:p>
            <a:pPr marL="1257300" lvl="2" indent="-342900" algn="just">
              <a:buFont typeface="Courier New" panose="02070309020205020404" pitchFamily="49" charset="0"/>
              <a:buChar char="o"/>
              <a:defRPr/>
            </a:pPr>
            <a:r>
              <a:rPr lang="fr-FR" altLang="fr-FR" sz="2200" dirty="0">
                <a:sym typeface="Wingdings" panose="05000000000000000000" pitchFamily="2" charset="2"/>
              </a:rPr>
              <a:t>La pédagogie coopérative en EPS (</a:t>
            </a:r>
            <a:r>
              <a:rPr lang="fr-FR" altLang="fr-FR" sz="2200" dirty="0" err="1">
                <a:sym typeface="Wingdings" panose="05000000000000000000" pitchFamily="2" charset="2"/>
              </a:rPr>
              <a:t>A.Van</a:t>
            </a:r>
            <a:r>
              <a:rPr lang="fr-FR" altLang="fr-FR" sz="2200" dirty="0">
                <a:sym typeface="Wingdings" panose="05000000000000000000" pitchFamily="2" charset="2"/>
              </a:rPr>
              <a:t> de </a:t>
            </a:r>
            <a:r>
              <a:rPr lang="fr-FR" altLang="fr-FR" sz="2200" dirty="0" err="1">
                <a:sym typeface="Wingdings" panose="05000000000000000000" pitchFamily="2" charset="2"/>
              </a:rPr>
              <a:t>Kerkhove</a:t>
            </a:r>
            <a:r>
              <a:rPr lang="fr-FR" altLang="fr-FR" sz="2200" dirty="0">
                <a:sym typeface="Wingdings" panose="05000000000000000000" pitchFamily="2" charset="2"/>
              </a:rPr>
              <a:t>, 2019) : </a:t>
            </a:r>
            <a:r>
              <a:rPr lang="fr-FR" altLang="fr-FR" sz="1500" dirty="0">
                <a:sym typeface="Wingdings" panose="05000000000000000000" pitchFamily="2" charset="2"/>
                <a:hlinkClick r:id="rId5"/>
              </a:rPr>
              <a:t>https://www.cafepedagogique.net/2019/10/17/anthony-van-de-kerkhove-la-pedagogie-cooperative-en-eps/</a:t>
            </a:r>
            <a:endParaRPr lang="fr-FR" altLang="fr-FR" sz="1500" dirty="0">
              <a:sym typeface="Wingdings" panose="05000000000000000000" pitchFamily="2" charset="2"/>
            </a:endParaRPr>
          </a:p>
          <a:p>
            <a:pPr marL="1257300" lvl="2" indent="-342900" algn="just">
              <a:buFont typeface="Courier New" panose="02070309020205020404" pitchFamily="49" charset="0"/>
              <a:buChar char="o"/>
              <a:defRPr/>
            </a:pPr>
            <a:r>
              <a:rPr lang="fr-FR" altLang="fr-FR" sz="2200" dirty="0">
                <a:sym typeface="Wingdings" panose="05000000000000000000" pitchFamily="2" charset="2"/>
              </a:rPr>
              <a:t>Les espaces de débriefing </a:t>
            </a:r>
            <a:r>
              <a:rPr lang="fr-FR" altLang="fr-FR" sz="2400" dirty="0">
                <a:latin typeface="Calibri" panose="020F0502020204030204" pitchFamily="34" charset="0"/>
                <a:ea typeface="Calibri" panose="020F0502020204030204" pitchFamily="34" charset="0"/>
                <a:cs typeface="Calibri" panose="020F0502020204030204" pitchFamily="34" charset="0"/>
              </a:rPr>
              <a:t>(</a:t>
            </a:r>
            <a:r>
              <a:rPr lang="fr-FR" altLang="fr-FR" sz="2400" dirty="0" err="1">
                <a:latin typeface="Calibri" panose="020F0502020204030204" pitchFamily="34" charset="0"/>
                <a:ea typeface="Calibri" panose="020F0502020204030204" pitchFamily="34" charset="0"/>
                <a:cs typeface="Calibri" panose="020F0502020204030204" pitchFamily="34" charset="0"/>
              </a:rPr>
              <a:t>N.Terré</a:t>
            </a:r>
            <a:r>
              <a:rPr lang="fr-FR" altLang="fr-FR" sz="2400" dirty="0">
                <a:latin typeface="Calibri" panose="020F0502020204030204" pitchFamily="34" charset="0"/>
                <a:ea typeface="Calibri" panose="020F0502020204030204" pitchFamily="34" charset="0"/>
                <a:cs typeface="Calibri" panose="020F0502020204030204" pitchFamily="34" charset="0"/>
              </a:rPr>
              <a:t>, </a:t>
            </a:r>
            <a:r>
              <a:rPr lang="fr-FR" altLang="fr-FR" sz="2400" dirty="0" err="1">
                <a:latin typeface="Calibri" panose="020F0502020204030204" pitchFamily="34" charset="0"/>
                <a:ea typeface="Calibri" panose="020F0502020204030204" pitchFamily="34" charset="0"/>
                <a:cs typeface="Calibri" panose="020F0502020204030204" pitchFamily="34" charset="0"/>
              </a:rPr>
              <a:t>J.Saury</a:t>
            </a:r>
            <a:r>
              <a:rPr lang="fr-FR" altLang="fr-FR" sz="2400" dirty="0">
                <a:latin typeface="Calibri" panose="020F0502020204030204" pitchFamily="34" charset="0"/>
                <a:ea typeface="Calibri" panose="020F0502020204030204" pitchFamily="34" charset="0"/>
                <a:cs typeface="Calibri" panose="020F0502020204030204" pitchFamily="34" charset="0"/>
              </a:rPr>
              <a:t>, </a:t>
            </a:r>
            <a:r>
              <a:rPr lang="fr-FR" altLang="fr-FR" sz="2400" dirty="0" err="1">
                <a:latin typeface="Calibri" panose="020F0502020204030204" pitchFamily="34" charset="0"/>
                <a:ea typeface="Calibri" panose="020F0502020204030204" pitchFamily="34" charset="0"/>
                <a:cs typeface="Calibri" panose="020F0502020204030204" pitchFamily="34" charset="0"/>
              </a:rPr>
              <a:t>C.Sève</a:t>
            </a:r>
            <a:r>
              <a:rPr lang="fr-FR" altLang="fr-FR" sz="2400" dirty="0">
                <a:latin typeface="Calibri" panose="020F0502020204030204" pitchFamily="34" charset="0"/>
                <a:ea typeface="Calibri" panose="020F0502020204030204" pitchFamily="34" charset="0"/>
                <a:cs typeface="Calibri" panose="020F0502020204030204" pitchFamily="34" charset="0"/>
              </a:rPr>
              <a:t>, 2013). </a:t>
            </a:r>
          </a:p>
          <a:p>
            <a:pPr marL="1257300" lvl="2" indent="-342900" algn="just">
              <a:buFont typeface="Courier New" panose="02070309020205020404" pitchFamily="49" charset="0"/>
              <a:buChar char="o"/>
              <a:defRPr/>
            </a:pPr>
            <a:endParaRPr lang="fr-FR" altLang="fr-FR" sz="600" dirty="0">
              <a:sym typeface="Wingdings" panose="05000000000000000000" pitchFamily="2" charset="2"/>
            </a:endParaRPr>
          </a:p>
          <a:p>
            <a:pPr marL="1257300" lvl="2" indent="-342900" algn="just">
              <a:buFont typeface="Courier New" panose="02070309020205020404" pitchFamily="49" charset="0"/>
              <a:buChar char="o"/>
              <a:defRPr/>
            </a:pPr>
            <a:r>
              <a:rPr lang="fr-FR" altLang="fr-FR" sz="2200" dirty="0">
                <a:sym typeface="Wingdings" panose="05000000000000000000" pitchFamily="2" charset="2"/>
              </a:rPr>
              <a:t>L’interdépendance positive (</a:t>
            </a:r>
            <a:r>
              <a:rPr lang="fr-FR" altLang="fr-FR" sz="2200" dirty="0" err="1">
                <a:sym typeface="Wingdings" panose="05000000000000000000" pitchFamily="2" charset="2"/>
              </a:rPr>
              <a:t>N.Mascret</a:t>
            </a:r>
            <a:r>
              <a:rPr lang="fr-FR" altLang="fr-FR" sz="2200" dirty="0">
                <a:sym typeface="Wingdings" panose="05000000000000000000" pitchFamily="2" charset="2"/>
              </a:rPr>
              <a:t>, 2009).</a:t>
            </a:r>
          </a:p>
          <a:p>
            <a:pPr marL="1257300" lvl="2" indent="-342900" algn="just">
              <a:buFont typeface="Courier New" panose="02070309020205020404" pitchFamily="49" charset="0"/>
              <a:buChar char="o"/>
              <a:defRPr/>
            </a:pPr>
            <a:endParaRPr lang="fr-FR" altLang="fr-FR" sz="600" dirty="0">
              <a:sym typeface="Wingdings" panose="05000000000000000000" pitchFamily="2" charset="2"/>
            </a:endParaRPr>
          </a:p>
          <a:p>
            <a:pPr marL="1257300" lvl="2" indent="-342900" algn="just">
              <a:buFont typeface="Courier New" panose="02070309020205020404" pitchFamily="49" charset="0"/>
              <a:buChar char="o"/>
              <a:defRPr/>
            </a:pPr>
            <a:r>
              <a:rPr lang="fr-FR" altLang="fr-FR" sz="2400" dirty="0">
                <a:latin typeface="Calibri" panose="020F0502020204030204" pitchFamily="34" charset="0"/>
                <a:ea typeface="Calibri" panose="020F0502020204030204" pitchFamily="34" charset="0"/>
                <a:cs typeface="Calibri" panose="020F0502020204030204" pitchFamily="34" charset="0"/>
              </a:rPr>
              <a:t>Le modèle du </a:t>
            </a:r>
            <a:r>
              <a:rPr lang="fr-FR" altLang="fr-FR" sz="2400" i="1" dirty="0" err="1">
                <a:latin typeface="Calibri" panose="020F0502020204030204" pitchFamily="34" charset="0"/>
                <a:ea typeface="Calibri" panose="020F0502020204030204" pitchFamily="34" charset="0"/>
                <a:cs typeface="Calibri" panose="020F0502020204030204" pitchFamily="34" charset="0"/>
              </a:rPr>
              <a:t>jigsaw</a:t>
            </a:r>
            <a:r>
              <a:rPr lang="fr-FR" altLang="fr-FR" sz="2400" dirty="0">
                <a:latin typeface="Calibri" panose="020F0502020204030204" pitchFamily="34" charset="0"/>
                <a:ea typeface="Calibri" panose="020F0502020204030204" pitchFamily="34" charset="0"/>
                <a:cs typeface="Calibri" panose="020F0502020204030204" pitchFamily="34" charset="0"/>
              </a:rPr>
              <a:t> </a:t>
            </a:r>
            <a:r>
              <a:rPr lang="fr-FR" sz="2400" dirty="0">
                <a:latin typeface="Calibri" panose="020F0502020204030204" pitchFamily="34" charset="0"/>
                <a:ea typeface="Calibri" panose="020F0502020204030204" pitchFamily="34" charset="0"/>
                <a:cs typeface="Calibri" panose="020F0502020204030204" pitchFamily="34" charset="0"/>
              </a:rPr>
              <a:t>(</a:t>
            </a:r>
            <a:r>
              <a:rPr lang="fr-FR" sz="2400" dirty="0" err="1">
                <a:latin typeface="Calibri" panose="020F0502020204030204" pitchFamily="34" charset="0"/>
                <a:ea typeface="Calibri" panose="020F0502020204030204" pitchFamily="34" charset="0"/>
                <a:cs typeface="Calibri" panose="020F0502020204030204" pitchFamily="34" charset="0"/>
              </a:rPr>
              <a:t>E.Aronson</a:t>
            </a:r>
            <a:r>
              <a:rPr lang="fr-FR" sz="2400" dirty="0">
                <a:latin typeface="Calibri" panose="020F0502020204030204" pitchFamily="34" charset="0"/>
                <a:ea typeface="Calibri" panose="020F0502020204030204" pitchFamily="34" charset="0"/>
                <a:cs typeface="Calibri" panose="020F0502020204030204" pitchFamily="34" charset="0"/>
              </a:rPr>
              <a:t>, 1978).</a:t>
            </a:r>
          </a:p>
          <a:p>
            <a:pPr marL="1257300" lvl="2" indent="-342900" algn="just">
              <a:buFont typeface="Courier New" panose="02070309020205020404" pitchFamily="49" charset="0"/>
              <a:buChar char="o"/>
              <a:defRPr/>
            </a:pPr>
            <a:endParaRPr lang="fr-FR" sz="600" dirty="0">
              <a:latin typeface="Calibri" panose="020F0502020204030204" pitchFamily="34" charset="0"/>
              <a:ea typeface="Calibri" panose="020F0502020204030204" pitchFamily="34" charset="0"/>
              <a:cs typeface="Calibri" panose="020F0502020204030204" pitchFamily="34" charset="0"/>
            </a:endParaRPr>
          </a:p>
          <a:p>
            <a:pPr marL="1257300" lvl="2" indent="-342900" algn="just">
              <a:buFont typeface="Wingdings" panose="05000000000000000000" pitchFamily="2" charset="2"/>
              <a:buChar char="à"/>
              <a:defRPr/>
            </a:pPr>
            <a:r>
              <a:rPr lang="fr-FR" altLang="fr-FR" sz="2400" dirty="0">
                <a:solidFill>
                  <a:srgbClr val="9E193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Voir CM Interventions de l’enseignant et conditions de l’apprentissage (diapos 140 à 145) : </a:t>
            </a:r>
            <a:r>
              <a:rPr lang="fr-FR" altLang="fr-FR" dirty="0">
                <a:solidFill>
                  <a:srgbClr val="9E193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hlinkClick r:id="rId6"/>
              </a:rPr>
              <a:t>http://www.culturestaps.com/cm-ecrit-2/</a:t>
            </a:r>
            <a:endParaRPr lang="fr-FR" altLang="fr-FR" dirty="0">
              <a:solidFill>
                <a:srgbClr val="9E1939"/>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p:txBody>
      </p:sp>
      <p:sp>
        <p:nvSpPr>
          <p:cNvPr id="2" name="ZoneTexte 1">
            <a:extLst>
              <a:ext uri="{FF2B5EF4-FFF2-40B4-BE49-F238E27FC236}">
                <a16:creationId xmlns:a16="http://schemas.microsoft.com/office/drawing/2014/main" id="{038A2209-EF12-6EAF-7E55-552CC65ADC9C}"/>
              </a:ext>
            </a:extLst>
          </p:cNvPr>
          <p:cNvSpPr txBox="1"/>
          <p:nvPr/>
        </p:nvSpPr>
        <p:spPr>
          <a:xfrm>
            <a:off x="229663" y="1618846"/>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408748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8">
                                            <p:txEl>
                                              <p:pRg st="4" end="4"/>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8">
                                            <p:txEl>
                                              <p:pRg st="8" end="8"/>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relations filles / garçons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875520" cy="4708981"/>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Des représentations à l’égard des APSA encore plus fortement marquées par les stéréotypes sexuels et sociaux </a:t>
            </a:r>
            <a:r>
              <a:rPr lang="fr-FR" sz="2500" dirty="0">
                <a:sym typeface="Wingdings" pitchFamily="2" charset="2"/>
              </a:rPr>
              <a:t></a:t>
            </a:r>
            <a:r>
              <a:rPr lang="fr-FR" sz="2500" dirty="0"/>
              <a:t> accroissement des différences entre filles et garçons. Le rapport au corps est marqué beaucoup plus par la sexualité, et les contacts corporels ne sont pas neutres.</a:t>
            </a:r>
          </a:p>
          <a:p>
            <a:pPr marL="342900" indent="-342900" algn="just">
              <a:buFont typeface="Arial" panose="020B0604020202020204" pitchFamily="34" charset="0"/>
              <a:buChar char="•"/>
              <a:defRPr/>
            </a:pPr>
            <a:endParaRPr lang="fr-FR" sz="400" dirty="0"/>
          </a:p>
          <a:p>
            <a:pPr algn="just">
              <a:defRPr/>
            </a:pPr>
            <a:endParaRPr lang="fr-FR" sz="200" dirty="0"/>
          </a:p>
          <a:p>
            <a:pPr marL="1257300" lvl="2" indent="-342900" algn="just">
              <a:buFont typeface="Courier New" panose="02070309020205020404" pitchFamily="49" charset="0"/>
              <a:buChar char="o"/>
              <a:defRPr/>
            </a:pPr>
            <a:r>
              <a:rPr lang="fr-FR" sz="2300" dirty="0">
                <a:sym typeface="Wingdings" pitchFamily="2" charset="2"/>
              </a:rPr>
              <a:t>Concevoir un équilibre entre les APSA  car celles-ci sont marquées par des différences de genre + planifier aussi des </a:t>
            </a:r>
            <a:r>
              <a:rPr lang="fr-FR" sz="2300" dirty="0"/>
              <a:t>activités neutres sur le plan des représentations culturelles liées au genre (badminton, escalade, natation, arts du cirque, </a:t>
            </a:r>
            <a:r>
              <a:rPr lang="fr-FR" sz="2300" dirty="0" err="1"/>
              <a:t>ultimate</a:t>
            </a:r>
            <a:r>
              <a:rPr lang="fr-FR" sz="2300" dirty="0"/>
              <a:t>…).</a:t>
            </a:r>
          </a:p>
          <a:p>
            <a:pPr marL="1257300" lvl="2" indent="-342900" algn="just">
              <a:buFont typeface="Courier New" panose="02070309020205020404" pitchFamily="49" charset="0"/>
              <a:buChar char="o"/>
              <a:defRPr/>
            </a:pPr>
            <a:r>
              <a:rPr lang="fr-FR" sz="2300" dirty="0"/>
              <a:t>« </a:t>
            </a:r>
            <a:r>
              <a:rPr lang="fr-FR" sz="2300" i="1" dirty="0"/>
              <a:t>Il s’agit donc de </a:t>
            </a:r>
            <a:r>
              <a:rPr lang="fr-FR" sz="2300" b="1" i="1" dirty="0">
                <a:solidFill>
                  <a:schemeClr val="accent2">
                    <a:lumMod val="75000"/>
                  </a:schemeClr>
                </a:solidFill>
              </a:rPr>
              <a:t>combattre les stéréotypes de genre</a:t>
            </a:r>
            <a:r>
              <a:rPr lang="fr-FR" sz="2300" i="1" dirty="0"/>
              <a:t>, de permettre à chacun, en expérimentant une large palette d’activités, représentative de la diversité sexuée des pratiques, de mieux comprendre l’autre</a:t>
            </a:r>
            <a:r>
              <a:rPr lang="fr-FR" sz="2300" dirty="0"/>
              <a:t> » (</a:t>
            </a:r>
            <a:r>
              <a:rPr lang="fr-FR" sz="2300" dirty="0" err="1"/>
              <a:t>D.Delignières</a:t>
            </a:r>
            <a:r>
              <a:rPr lang="fr-FR" sz="2300" dirty="0"/>
              <a:t>, 2018).</a:t>
            </a:r>
          </a:p>
        </p:txBody>
      </p:sp>
    </p:spTree>
    <p:extLst>
      <p:ext uri="{BB962C8B-B14F-4D97-AF65-F5344CB8AC3E}">
        <p14:creationId xmlns:p14="http://schemas.microsoft.com/office/powerpoint/2010/main" val="389008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relations filles / garçons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875520" cy="4585871"/>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Des représentations à l’égard des APSA encore plus fortement marquées par les stéréotypes sexuels et sociaux </a:t>
            </a:r>
            <a:r>
              <a:rPr lang="fr-FR" sz="2500" dirty="0">
                <a:sym typeface="Wingdings" pitchFamily="2" charset="2"/>
              </a:rPr>
              <a:t></a:t>
            </a:r>
            <a:r>
              <a:rPr lang="fr-FR" sz="2500" dirty="0"/>
              <a:t> accroissement des différences entre filles et garçons. Le rapport au corps est marqué beaucoup plus par la sexualité, et les contacts corporels ne sont pas neutres.</a:t>
            </a:r>
          </a:p>
          <a:p>
            <a:pPr marL="342900" indent="-342900" algn="just">
              <a:buFont typeface="Arial" panose="020B0604020202020204" pitchFamily="34" charset="0"/>
              <a:buChar char="•"/>
              <a:defRPr/>
            </a:pPr>
            <a:endParaRPr lang="fr-FR" sz="400" dirty="0"/>
          </a:p>
          <a:p>
            <a:pPr algn="just">
              <a:defRPr/>
            </a:pPr>
            <a:endParaRPr lang="fr-FR" sz="200" dirty="0"/>
          </a:p>
          <a:p>
            <a:pPr marL="1257300" lvl="2" indent="-342900" algn="just">
              <a:buFont typeface="Courier New" panose="02070309020205020404" pitchFamily="49" charset="0"/>
              <a:buChar char="o"/>
              <a:defRPr/>
            </a:pPr>
            <a:r>
              <a:rPr lang="fr-FR" sz="2300" dirty="0">
                <a:sym typeface="Wingdings" pitchFamily="2" charset="2"/>
              </a:rPr>
              <a:t>Envisager des modes d’entrée différenciés de façon à répondre aux motifs d’agir dominants des filles et des garçons (</a:t>
            </a:r>
            <a:r>
              <a:rPr lang="fr-FR" sz="2300" dirty="0" err="1">
                <a:sym typeface="Wingdings" pitchFamily="2" charset="2"/>
              </a:rPr>
              <a:t>A.Davisse</a:t>
            </a:r>
            <a:r>
              <a:rPr lang="fr-FR" sz="2300" dirty="0">
                <a:sym typeface="Wingdings" pitchFamily="2" charset="2"/>
              </a:rPr>
              <a:t>, </a:t>
            </a:r>
            <a:r>
              <a:rPr lang="fr-FR" sz="2300" dirty="0" err="1">
                <a:sym typeface="Wingdings" pitchFamily="2" charset="2"/>
              </a:rPr>
              <a:t>M.Volondat</a:t>
            </a:r>
            <a:r>
              <a:rPr lang="fr-FR" sz="2300" dirty="0">
                <a:sym typeface="Wingdings" pitchFamily="2" charset="2"/>
              </a:rPr>
              <a:t>, 1986). Créer des formes scolaires de pratique « ouvertes » sur le plan des représentations liées au genre sans « enfermer » les élèves dans ces modèles : </a:t>
            </a:r>
            <a:r>
              <a:rPr lang="fr-FR" sz="2300" b="1" dirty="0">
                <a:solidFill>
                  <a:schemeClr val="accent2">
                    <a:lumMod val="75000"/>
                  </a:schemeClr>
                </a:solidFill>
              </a:rPr>
              <a:t>« </a:t>
            </a:r>
            <a:r>
              <a:rPr lang="fr-FR" sz="2300" b="1" i="1" dirty="0">
                <a:solidFill>
                  <a:schemeClr val="accent2">
                    <a:lumMod val="75000"/>
                  </a:schemeClr>
                </a:solidFill>
              </a:rPr>
              <a:t>Tous les élèves doivent pouvoir expérimenter dans leur pratique physique les deux registres que sont la </a:t>
            </a:r>
            <a:r>
              <a:rPr lang="fr-FR" sz="2300" b="1" i="1" dirty="0" err="1">
                <a:solidFill>
                  <a:schemeClr val="accent2">
                    <a:lumMod val="75000"/>
                  </a:schemeClr>
                </a:solidFill>
              </a:rPr>
              <a:t>masculinite</a:t>
            </a:r>
            <a:r>
              <a:rPr lang="fr-FR" sz="2300" b="1" i="1" dirty="0">
                <a:solidFill>
                  <a:schemeClr val="accent2">
                    <a:lumMod val="75000"/>
                  </a:schemeClr>
                </a:solidFill>
              </a:rPr>
              <a:t>́ et la féminité</a:t>
            </a:r>
            <a:r>
              <a:rPr lang="fr-FR" sz="2300" b="1" dirty="0">
                <a:solidFill>
                  <a:schemeClr val="accent2">
                    <a:lumMod val="75000"/>
                  </a:schemeClr>
                </a:solidFill>
              </a:rPr>
              <a:t> » (</a:t>
            </a:r>
            <a:r>
              <a:rPr lang="fr-FR" sz="2300" b="1" dirty="0" err="1">
                <a:solidFill>
                  <a:schemeClr val="accent2">
                    <a:lumMod val="75000"/>
                  </a:schemeClr>
                </a:solidFill>
              </a:rPr>
              <a:t>M.Coltice</a:t>
            </a:r>
            <a:r>
              <a:rPr lang="fr-FR" sz="2300" b="1" dirty="0">
                <a:solidFill>
                  <a:schemeClr val="accent2">
                    <a:lumMod val="75000"/>
                  </a:schemeClr>
                </a:solidFill>
              </a:rPr>
              <a:t>, 2006)</a:t>
            </a:r>
            <a:r>
              <a:rPr lang="fr-FR" sz="2300" dirty="0"/>
              <a:t>. </a:t>
            </a:r>
            <a:endParaRPr lang="fr-FR" sz="2300" dirty="0">
              <a:sym typeface="Wingdings" pitchFamily="2" charset="2"/>
            </a:endParaRPr>
          </a:p>
        </p:txBody>
      </p:sp>
    </p:spTree>
    <p:extLst>
      <p:ext uri="{BB962C8B-B14F-4D97-AF65-F5344CB8AC3E}">
        <p14:creationId xmlns:p14="http://schemas.microsoft.com/office/powerpoint/2010/main" val="266215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relations filles / garçons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64538"/>
            <a:ext cx="9875520" cy="3939540"/>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Des représentations à l’égard des APSA encore plus fortement marquées par les stéréotypes sexuels et sociaux </a:t>
            </a:r>
            <a:r>
              <a:rPr lang="fr-FR" sz="2500" dirty="0">
                <a:sym typeface="Wingdings" pitchFamily="2" charset="2"/>
              </a:rPr>
              <a:t></a:t>
            </a:r>
            <a:r>
              <a:rPr lang="fr-FR" sz="2500" dirty="0"/>
              <a:t> accroissement des différences entre filles et garçons. Le rapport au corps est marqué beaucoup plus par la sexualité, et les contacts corporels ne sont pas neutres.</a:t>
            </a:r>
          </a:p>
          <a:p>
            <a:pPr marL="342900" indent="-342900" algn="just">
              <a:buFont typeface="Arial" panose="020B0604020202020204" pitchFamily="34" charset="0"/>
              <a:buChar char="•"/>
              <a:defRPr/>
            </a:pPr>
            <a:endParaRPr lang="fr-FR" sz="400" dirty="0"/>
          </a:p>
          <a:p>
            <a:pPr algn="just">
              <a:defRPr/>
            </a:pPr>
            <a:endParaRPr lang="fr-FR" sz="200" dirty="0"/>
          </a:p>
          <a:p>
            <a:pPr marL="1257300" lvl="2" indent="-342900" algn="just">
              <a:buFont typeface="Courier New" panose="02070309020205020404" pitchFamily="49" charset="0"/>
              <a:buChar char="o"/>
            </a:pPr>
            <a:r>
              <a:rPr lang="fr-FR" altLang="fr-FR" sz="2300" dirty="0">
                <a:sym typeface="Wingdings" panose="05000000000000000000" pitchFamily="2" charset="2"/>
              </a:rPr>
              <a:t>Mais rechercher aussi </a:t>
            </a:r>
            <a:r>
              <a:rPr lang="fr-FR" altLang="fr-FR" sz="2300" b="1" dirty="0">
                <a:solidFill>
                  <a:schemeClr val="accent2">
                    <a:lumMod val="75000"/>
                  </a:schemeClr>
                </a:solidFill>
                <a:sym typeface="Wingdings" panose="05000000000000000000" pitchFamily="2" charset="2"/>
              </a:rPr>
              <a:t>une découverte et un partage des valeurs de l’autre sexe en luttant contre les stéréotypes sexistes </a:t>
            </a:r>
            <a:r>
              <a:rPr lang="fr-FR" altLang="fr-FR" sz="2300" dirty="0">
                <a:sym typeface="Wingdings" panose="05000000000000000000" pitchFamily="2" charset="2"/>
              </a:rPr>
              <a:t>liés au genre, pour faire de la mixité un objectif de citoyenneté. </a:t>
            </a:r>
          </a:p>
          <a:p>
            <a:pPr marL="1257300" lvl="2" indent="-342900" algn="just">
              <a:buFont typeface="Courier New" panose="02070309020205020404" pitchFamily="49" charset="0"/>
              <a:buChar char="o"/>
            </a:pPr>
            <a:endParaRPr lang="fr-FR" altLang="fr-FR" sz="400" dirty="0">
              <a:sym typeface="Wingdings" panose="05000000000000000000" pitchFamily="2" charset="2"/>
            </a:endParaRPr>
          </a:p>
          <a:p>
            <a:pPr marL="1257300" lvl="2" indent="-342900" algn="just">
              <a:buFont typeface="Courier New" panose="02070309020205020404" pitchFamily="49" charset="0"/>
              <a:buChar char="o"/>
            </a:pPr>
            <a:r>
              <a:rPr lang="fr-FR" altLang="fr-FR" sz="2300" dirty="0">
                <a:sym typeface="Wingdings" panose="05000000000000000000" pitchFamily="2" charset="2"/>
              </a:rPr>
              <a:t>Compétence travaillée : « </a:t>
            </a:r>
            <a:r>
              <a:rPr lang="fr-FR" altLang="fr-FR" sz="2300" i="1" dirty="0"/>
              <a:t>Agir avec et pour les autres, en prenant en compte les différences</a:t>
            </a:r>
            <a:r>
              <a:rPr lang="fr-FR" altLang="fr-FR" sz="2300" dirty="0"/>
              <a:t> » (Programme du Collège, cycle 4, 2015). </a:t>
            </a:r>
            <a:endParaRPr lang="fr-FR" altLang="fr-FR" sz="2300" dirty="0">
              <a:sym typeface="Wingdings" panose="05000000000000000000" pitchFamily="2" charset="2"/>
            </a:endParaRPr>
          </a:p>
        </p:txBody>
      </p:sp>
      <p:sp>
        <p:nvSpPr>
          <p:cNvPr id="2" name="ZoneTexte 1">
            <a:extLst>
              <a:ext uri="{FF2B5EF4-FFF2-40B4-BE49-F238E27FC236}">
                <a16:creationId xmlns:a16="http://schemas.microsoft.com/office/drawing/2014/main" id="{EAC3CD01-BDC9-3A2E-512A-1160FE57E86B}"/>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36906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relations filles / garçons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54147"/>
            <a:ext cx="9875520" cy="3570208"/>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500" dirty="0"/>
              <a:t>Des représentations à l’égard des APSA encore plus fortement marquées par les stéréotypes sexuels et sociaux </a:t>
            </a:r>
            <a:r>
              <a:rPr lang="fr-FR" sz="2500" dirty="0">
                <a:sym typeface="Wingdings" pitchFamily="2" charset="2"/>
              </a:rPr>
              <a:t></a:t>
            </a:r>
            <a:r>
              <a:rPr lang="fr-FR" sz="2500" dirty="0"/>
              <a:t> accroissement des différences entre filles et garçons. Le rapport au corps est marqué beaucoup plus par la sexualité, et les contacts corporels ne sont pas neutres.</a:t>
            </a:r>
          </a:p>
          <a:p>
            <a:pPr marL="342900" indent="-342900" algn="just">
              <a:buFont typeface="Arial" panose="020B0604020202020204" pitchFamily="34" charset="0"/>
              <a:buChar char="•"/>
              <a:defRPr/>
            </a:pPr>
            <a:endParaRPr lang="fr-FR" sz="400" dirty="0"/>
          </a:p>
          <a:p>
            <a:pPr algn="just">
              <a:defRPr/>
            </a:pPr>
            <a:endParaRPr lang="fr-FR" sz="200" dirty="0"/>
          </a:p>
          <a:p>
            <a:pPr marL="1257300" lvl="2" indent="-342900" algn="just">
              <a:buFont typeface="Courier New" panose="02070309020205020404" pitchFamily="49" charset="0"/>
              <a:buChar char="o"/>
            </a:pPr>
            <a:r>
              <a:rPr lang="fr-FR" altLang="fr-FR" sz="2400" dirty="0"/>
              <a:t>Avec la puberté, il est parfois nécessaire d’envisager </a:t>
            </a:r>
            <a:r>
              <a:rPr lang="fr-FR" altLang="fr-FR" sz="2400" u="sng" dirty="0"/>
              <a:t>provisoirement</a:t>
            </a:r>
            <a:r>
              <a:rPr lang="fr-FR" altLang="fr-FR" sz="2400" dirty="0"/>
              <a:t> un traitement didactique et pédagogique spécifique des activités supposant des contacts corporels entre filles et garçons (sports de combat notamment) </a:t>
            </a:r>
            <a:r>
              <a:rPr lang="fr-FR" altLang="fr-FR" sz="2400" dirty="0">
                <a:sym typeface="Wingdings" panose="05000000000000000000" pitchFamily="2" charset="2"/>
              </a:rPr>
              <a:t> lorsque les « blocages » sont trop forts, il peut être opportun dans un premier temps de </a:t>
            </a:r>
            <a:r>
              <a:rPr lang="fr-FR" altLang="fr-FR" sz="2400" dirty="0" err="1">
                <a:sym typeface="Wingdings" panose="05000000000000000000" pitchFamily="2" charset="2"/>
              </a:rPr>
              <a:t>démixer</a:t>
            </a:r>
            <a:r>
              <a:rPr lang="fr-FR" altLang="fr-FR" sz="2400" dirty="0">
                <a:sym typeface="Wingdings" panose="05000000000000000000" pitchFamily="2" charset="2"/>
              </a:rPr>
              <a:t> les groupes. </a:t>
            </a:r>
          </a:p>
        </p:txBody>
      </p:sp>
      <p:sp>
        <p:nvSpPr>
          <p:cNvPr id="2" name="ZoneTexte 1">
            <a:extLst>
              <a:ext uri="{FF2B5EF4-FFF2-40B4-BE49-F238E27FC236}">
                <a16:creationId xmlns:a16="http://schemas.microsoft.com/office/drawing/2014/main" id="{0AB4E2AD-E9C4-D370-71C1-21EECD731EC6}"/>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243523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relations filles / garçons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539846"/>
            <a:ext cx="9875520" cy="4555093"/>
          </a:xfrm>
          <a:prstGeom prst="rect">
            <a:avLst/>
          </a:prstGeom>
          <a:solidFill>
            <a:schemeClr val="bg1"/>
          </a:solidFill>
        </p:spPr>
        <p:txBody>
          <a:bodyPr wrap="square" rtlCol="0">
            <a:spAutoFit/>
          </a:bodyPr>
          <a:lstStyle/>
          <a:p>
            <a:pPr marL="342900" indent="-342900" algn="just">
              <a:buFont typeface="Arial" panose="020B0604020202020204" pitchFamily="34" charset="0"/>
              <a:buChar char="•"/>
              <a:defRPr/>
            </a:pPr>
            <a:r>
              <a:rPr lang="fr-FR" sz="2500" dirty="0"/>
              <a:t>Des représentations à l’égard des APSA encore plus fortement marquées par les stéréotypes sexuels et sociaux </a:t>
            </a:r>
            <a:r>
              <a:rPr lang="fr-FR" sz="2500" dirty="0">
                <a:sym typeface="Wingdings" pitchFamily="2" charset="2"/>
              </a:rPr>
              <a:t></a:t>
            </a:r>
            <a:r>
              <a:rPr lang="fr-FR" sz="2500" dirty="0"/>
              <a:t> accroissement des différences entre filles et garçons. Le rapport au corps est marqué beaucoup plus par la sexualité, et les contacts corporels ne sont pas neutres.</a:t>
            </a:r>
          </a:p>
          <a:p>
            <a:pPr marL="342900" indent="-342900" algn="just">
              <a:buFont typeface="Arial" panose="020B0604020202020204" pitchFamily="34" charset="0"/>
              <a:buChar char="•"/>
              <a:defRPr/>
            </a:pPr>
            <a:endParaRPr lang="fr-FR" sz="400" dirty="0"/>
          </a:p>
          <a:p>
            <a:pPr marL="342900" indent="-342900" algn="just">
              <a:buFont typeface="Arial" panose="020B0604020202020204" pitchFamily="34" charset="0"/>
              <a:buChar char="•"/>
              <a:defRPr/>
            </a:pPr>
            <a:r>
              <a:rPr lang="fr-FR" altLang="fr-FR" sz="2500" dirty="0">
                <a:sym typeface="Wingdings" panose="05000000000000000000" pitchFamily="2" charset="2"/>
              </a:rPr>
              <a:t>Surtout </a:t>
            </a:r>
            <a:r>
              <a:rPr lang="fr-FR" altLang="fr-FR" sz="2500" u="sng" dirty="0">
                <a:sym typeface="Wingdings" panose="05000000000000000000" pitchFamily="2" charset="2"/>
              </a:rPr>
              <a:t>utiliser les ressources du groupe mixte </a:t>
            </a:r>
            <a:r>
              <a:rPr lang="fr-FR" altLang="fr-FR" sz="2500" dirty="0">
                <a:sym typeface="Wingdings" panose="05000000000000000000" pitchFamily="2" charset="2"/>
              </a:rPr>
              <a:t>:</a:t>
            </a:r>
          </a:p>
          <a:p>
            <a:pPr marL="985838" lvl="2" indent="-342900" algn="just">
              <a:buFont typeface="Courier New" panose="02070309020205020404" pitchFamily="49" charset="0"/>
              <a:buChar char="o"/>
              <a:defRPr/>
            </a:pPr>
            <a:r>
              <a:rPr lang="fr-FR" altLang="fr-FR" sz="2300" dirty="0"/>
              <a:t>Créer les conditions d’un climat favorable à l’engagement corporel en valorisant autant que possible les groupes mixtes affinitaires.</a:t>
            </a:r>
          </a:p>
          <a:p>
            <a:pPr marL="985838" lvl="2" indent="-342900" algn="just">
              <a:buFont typeface="Courier New" panose="02070309020205020404" pitchFamily="49" charset="0"/>
              <a:buChar char="o"/>
              <a:defRPr/>
            </a:pPr>
            <a:r>
              <a:rPr lang="fr-FR" altLang="fr-FR" sz="2300" b="1" dirty="0">
                <a:solidFill>
                  <a:schemeClr val="accent1">
                    <a:lumMod val="75000"/>
                  </a:schemeClr>
                </a:solidFill>
              </a:rPr>
              <a:t>Faire vivre aux filles et aux garçons des projets coopératifs mixtes au sein desquels filles et garçons apportent leur contribution originale.  </a:t>
            </a:r>
          </a:p>
          <a:p>
            <a:pPr marL="985838" lvl="2" indent="-342900" algn="just">
              <a:buFont typeface="Courier New" panose="02070309020205020404" pitchFamily="49" charset="0"/>
              <a:buChar char="o"/>
              <a:defRPr/>
            </a:pPr>
            <a:r>
              <a:rPr lang="fr-FR" altLang="fr-FR" sz="2300" dirty="0"/>
              <a:t>Installer des interactions de collaboration, d’aide, ou de tutelle entre les filles et les garçons (principe de l’enseignement mutuel), sans réserver le rôle de tuteur à l’un des deux sexes. </a:t>
            </a:r>
          </a:p>
        </p:txBody>
      </p:sp>
      <p:sp>
        <p:nvSpPr>
          <p:cNvPr id="2" name="ZoneTexte 1">
            <a:extLst>
              <a:ext uri="{FF2B5EF4-FFF2-40B4-BE49-F238E27FC236}">
                <a16:creationId xmlns:a16="http://schemas.microsoft.com/office/drawing/2014/main" id="{52802736-2526-B120-4562-071798A79427}"/>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319475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émotions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54147"/>
            <a:ext cx="9875520" cy="4624343"/>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550" dirty="0"/>
              <a:t>L’adolescence est une période sensible pour la </a:t>
            </a:r>
            <a:r>
              <a:rPr lang="fr-FR" altLang="fr-FR" sz="2550" b="1" dirty="0">
                <a:solidFill>
                  <a:schemeClr val="accent2">
                    <a:lumMod val="75000"/>
                  </a:schemeClr>
                </a:solidFill>
              </a:rPr>
              <a:t>maîtrise des émotions</a:t>
            </a:r>
            <a:r>
              <a:rPr lang="fr-FR" altLang="fr-FR" sz="2550" dirty="0"/>
              <a:t>.</a:t>
            </a:r>
          </a:p>
          <a:p>
            <a:pPr marL="457200" indent="-457200" algn="just">
              <a:buFont typeface="Arial" panose="020B0604020202020204" pitchFamily="34" charset="0"/>
              <a:buChar char="•"/>
              <a:defRPr/>
            </a:pPr>
            <a:endParaRPr lang="fr-FR" altLang="fr-FR" sz="400" dirty="0"/>
          </a:p>
          <a:p>
            <a:pPr marL="457200" indent="-457200" algn="just">
              <a:buFont typeface="Arial" panose="020B0604020202020204" pitchFamily="34" charset="0"/>
              <a:buChar char="•"/>
              <a:defRPr/>
            </a:pPr>
            <a:r>
              <a:rPr lang="fr-FR" altLang="fr-FR" sz="2550" dirty="0"/>
              <a:t>Faire vivre des situations génératrices d’émotions, mais en les inscrivant le long d’une progressivité didactique = les émotions doivent être « contrôlables ». </a:t>
            </a:r>
          </a:p>
          <a:p>
            <a:pPr marL="457200" indent="-457200" algn="just">
              <a:buFont typeface="Arial" panose="020B0604020202020204" pitchFamily="34" charset="0"/>
              <a:buChar char="•"/>
              <a:defRPr/>
            </a:pPr>
            <a:endParaRPr lang="fr-FR" altLang="fr-FR" sz="400" dirty="0"/>
          </a:p>
          <a:p>
            <a:pPr algn="just">
              <a:defRPr/>
            </a:pPr>
            <a:endParaRPr lang="fr-FR" altLang="fr-FR" sz="500" dirty="0"/>
          </a:p>
          <a:p>
            <a:pPr algn="just">
              <a:defRPr/>
            </a:pPr>
            <a:r>
              <a:rPr lang="fr-FR" altLang="fr-FR" sz="2200" u="sng" dirty="0">
                <a:solidFill>
                  <a:srgbClr val="0070C0"/>
                </a:solidFill>
              </a:rPr>
              <a:t>Rappel</a:t>
            </a:r>
            <a:r>
              <a:rPr lang="fr-FR" altLang="fr-FR" sz="2200" dirty="0">
                <a:solidFill>
                  <a:srgbClr val="0070C0"/>
                </a:solidFill>
              </a:rPr>
              <a:t> : il existe chez l’adolescent un décalage entre la maturation de la cognition, et la maturation du système des émotions </a:t>
            </a:r>
            <a:r>
              <a:rPr lang="fr-FR" sz="2200" i="1" dirty="0">
                <a:solidFill>
                  <a:srgbClr val="0070C0"/>
                </a:solidFill>
              </a:rPr>
              <a:t>(</a:t>
            </a:r>
            <a:r>
              <a:rPr lang="fr-FR" sz="2200" dirty="0">
                <a:solidFill>
                  <a:srgbClr val="0070C0"/>
                </a:solidFill>
              </a:rPr>
              <a:t>les régions sous-corticales se développent avant les régions corticales). </a:t>
            </a:r>
            <a:r>
              <a:rPr lang="fr-FR" sz="2200" b="1" dirty="0">
                <a:solidFill>
                  <a:srgbClr val="0070C0"/>
                </a:solidFill>
              </a:rPr>
              <a:t>Le cerveau émotionnel prend parfois le pas sur le cerveau rationnel</a:t>
            </a:r>
            <a:r>
              <a:rPr lang="fr-FR" sz="2200" dirty="0">
                <a:solidFill>
                  <a:srgbClr val="0070C0"/>
                </a:solidFill>
              </a:rPr>
              <a:t>. C’est pourquoi certains adolescents ont tendance à agir sans penser aux conséquences. Cette </a:t>
            </a:r>
            <a:r>
              <a:rPr lang="fr-FR" sz="2200" b="1" dirty="0">
                <a:solidFill>
                  <a:srgbClr val="0070C0"/>
                </a:solidFill>
                <a:sym typeface="Wingdings" panose="05000000000000000000" pitchFamily="2" charset="2"/>
              </a:rPr>
              <a:t>instabilité émotionnelle </a:t>
            </a:r>
            <a:r>
              <a:rPr lang="fr-FR" sz="2200" dirty="0">
                <a:solidFill>
                  <a:srgbClr val="0070C0"/>
                </a:solidFill>
                <a:sym typeface="Wingdings" panose="05000000000000000000" pitchFamily="2" charset="2"/>
              </a:rPr>
              <a:t>(</a:t>
            </a:r>
            <a:r>
              <a:rPr lang="fr-FR" sz="2200" dirty="0" err="1">
                <a:solidFill>
                  <a:srgbClr val="0070C0"/>
                </a:solidFill>
                <a:sym typeface="Wingdings" panose="05000000000000000000" pitchFamily="2" charset="2"/>
              </a:rPr>
              <a:t>M.Bolognini</a:t>
            </a:r>
            <a:r>
              <a:rPr lang="fr-FR" sz="2200" dirty="0">
                <a:solidFill>
                  <a:srgbClr val="0070C0"/>
                </a:solidFill>
                <a:sym typeface="Wingdings" panose="05000000000000000000" pitchFamily="2" charset="2"/>
              </a:rPr>
              <a:t>, 2002), suppose aussi des conditions pédagogiques et didactiques pour préserver les collégiens et les lycéens d’émotions fortes difficilement contrôlables. </a:t>
            </a:r>
            <a:endParaRPr lang="fr-FR" altLang="fr-FR" sz="2200" dirty="0">
              <a:solidFill>
                <a:srgbClr val="0070C0"/>
              </a:solidFill>
            </a:endParaRPr>
          </a:p>
        </p:txBody>
      </p:sp>
      <p:sp>
        <p:nvSpPr>
          <p:cNvPr id="2" name="ZoneTexte 1">
            <a:extLst>
              <a:ext uri="{FF2B5EF4-FFF2-40B4-BE49-F238E27FC236}">
                <a16:creationId xmlns:a16="http://schemas.microsoft.com/office/drawing/2014/main" id="{B8E87B8B-CCC8-F578-D4E9-B568DFF3E03B}"/>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223091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émotions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956800" cy="4570482"/>
          </a:xfrm>
          <a:prstGeom prst="rect">
            <a:avLst/>
          </a:prstGeom>
          <a:noFill/>
        </p:spPr>
        <p:txBody>
          <a:bodyPr wrap="square" rtlCol="0">
            <a:spAutoFit/>
          </a:bodyPr>
          <a:lstStyle/>
          <a:p>
            <a:pPr marL="457200" indent="-457200" algn="just">
              <a:buFont typeface="Arial" panose="020B0604020202020204" pitchFamily="34" charset="0"/>
              <a:buChar char="•"/>
              <a:defRPr/>
            </a:pPr>
            <a:r>
              <a:rPr lang="fr-FR" altLang="fr-FR" sz="2400" dirty="0"/>
              <a:t>Associer de bons souvenirs à la pratique des APSA grâce au </a:t>
            </a:r>
            <a:r>
              <a:rPr lang="fr-FR" altLang="fr-FR" sz="2400" b="1" dirty="0">
                <a:solidFill>
                  <a:schemeClr val="accent1">
                    <a:lumMod val="75000"/>
                  </a:schemeClr>
                </a:solidFill>
              </a:rPr>
              <a:t>plaisir ressenti en EPS </a:t>
            </a:r>
            <a:r>
              <a:rPr lang="fr-FR" altLang="fr-FR" sz="2400" dirty="0"/>
              <a:t>: le goût, le dégout, l’indifférence à l’égard des pratiques corporelles se construisent en grande partie à la période de l’adolescence </a:t>
            </a:r>
            <a:r>
              <a:rPr lang="fr-FR" altLang="fr-FR" sz="2400" dirty="0">
                <a:sym typeface="Wingdings" panose="05000000000000000000" pitchFamily="2" charset="2"/>
              </a:rPr>
              <a:t> créer les conditions d’une motivation continuée (Famose, 2001) par des expériences de plaisir et de </a:t>
            </a:r>
            <a:r>
              <a:rPr lang="fr-FR" altLang="fr-FR" sz="2400" b="1" dirty="0">
                <a:solidFill>
                  <a:schemeClr val="accent1">
                    <a:lumMod val="75000"/>
                  </a:schemeClr>
                </a:solidFill>
                <a:sym typeface="Wingdings" panose="05000000000000000000" pitchFamily="2" charset="2"/>
              </a:rPr>
              <a:t>satisfaction personnelle </a:t>
            </a:r>
            <a:r>
              <a:rPr lang="fr-FR" altLang="fr-FR" sz="2400" dirty="0">
                <a:sym typeface="Wingdings" panose="05000000000000000000" pitchFamily="2" charset="2"/>
              </a:rPr>
              <a:t>(fierté de réussir).</a:t>
            </a:r>
          </a:p>
          <a:p>
            <a:pPr marL="1250950" lvl="2" indent="-342900" algn="just">
              <a:buFont typeface="Courier New" panose="02070309020205020404" pitchFamily="49" charset="0"/>
              <a:buChar char="o"/>
              <a:defRPr/>
            </a:pPr>
            <a:r>
              <a:rPr lang="fr-FR" altLang="fr-FR" b="1" dirty="0">
                <a:sym typeface="Wingdings" panose="05000000000000000000" pitchFamily="2" charset="2"/>
              </a:rPr>
              <a:t>« </a:t>
            </a:r>
            <a:r>
              <a:rPr lang="fr-FR" altLang="fr-FR" i="1" dirty="0"/>
              <a:t>Au cycle 4, les émotions jouent un rôle essentiel pour maintenir l’engagement dans les apprentissages. Il importe d’en tenir compte pour conserver le plaisir d’agir et d’apprendre, garant d’une activité physique régulière</a:t>
            </a:r>
            <a:r>
              <a:rPr lang="fr-FR" altLang="fr-FR" dirty="0"/>
              <a:t> » </a:t>
            </a:r>
            <a:r>
              <a:rPr lang="fr-FR" altLang="fr-FR" sz="1500" dirty="0"/>
              <a:t>(Programme du Collège, cycle 4, </a:t>
            </a:r>
            <a:r>
              <a:rPr lang="fr-FR" sz="1500" dirty="0"/>
              <a:t>BO spécial n°10 du 19 novembre 2015</a:t>
            </a:r>
            <a:r>
              <a:rPr lang="fr-FR" altLang="fr-FR" sz="1500" dirty="0"/>
              <a:t>). </a:t>
            </a:r>
          </a:p>
          <a:p>
            <a:pPr marL="1250950" lvl="2" indent="-342900" algn="just">
              <a:buFont typeface="Courier New" panose="02070309020205020404" pitchFamily="49" charset="0"/>
              <a:buChar char="o"/>
              <a:defRPr/>
            </a:pPr>
            <a:r>
              <a:rPr lang="fr-FR" dirty="0"/>
              <a:t>« </a:t>
            </a:r>
            <a:r>
              <a:rPr lang="fr-FR" i="1" dirty="0"/>
              <a:t>L’EPS offre à tous l’occasion d’une pratique physique qui fait toute sa place au plaisir d’agir</a:t>
            </a:r>
            <a:r>
              <a:rPr lang="fr-FR" dirty="0"/>
              <a:t> » </a:t>
            </a:r>
            <a:r>
              <a:rPr lang="fr-FR" sz="1500" dirty="0"/>
              <a:t>(</a:t>
            </a:r>
            <a:r>
              <a:rPr lang="fr-FR" altLang="fr-FR" sz="1500" dirty="0"/>
              <a:t>Programme d’EPS pour les lycées d’enseignement général et technologique, BO spécial n°1 du 22 janvier 2019).</a:t>
            </a:r>
          </a:p>
          <a:p>
            <a:pPr marL="1250950" lvl="2" indent="-342900" algn="just">
              <a:buFont typeface="Courier New" panose="02070309020205020404" pitchFamily="49" charset="0"/>
              <a:buChar char="o"/>
              <a:defRPr/>
            </a:pPr>
            <a:r>
              <a:rPr lang="fr-FR" dirty="0"/>
              <a:t>« </a:t>
            </a:r>
            <a:r>
              <a:rPr lang="fr-FR" i="1" dirty="0"/>
              <a:t>L’EPS propose différentes formes scolaires d’Activités Physiques, Sportives, Artistiques pour permettre à tous les élèves, filles et garçons, de s’épanouir et d’y éprouver du plaisir</a:t>
            </a:r>
            <a:r>
              <a:rPr lang="fr-FR" dirty="0"/>
              <a:t> » </a:t>
            </a:r>
            <a:r>
              <a:rPr lang="fr-FR" sz="1500" dirty="0"/>
              <a:t>(</a:t>
            </a:r>
            <a:r>
              <a:rPr lang="fr-FR" altLang="fr-FR" sz="1500" dirty="0"/>
              <a:t>Programmes d’EPS des classes préparant au CAP et au Bac Professionnel, BO spécial n°5 du 11 avril 2019). </a:t>
            </a:r>
            <a:endParaRPr lang="fr-FR" altLang="fr-FR" sz="1500" i="1" dirty="0"/>
          </a:p>
        </p:txBody>
      </p:sp>
      <p:sp>
        <p:nvSpPr>
          <p:cNvPr id="2" name="ZoneTexte 1">
            <a:extLst>
              <a:ext uri="{FF2B5EF4-FFF2-40B4-BE49-F238E27FC236}">
                <a16:creationId xmlns:a16="http://schemas.microsoft.com/office/drawing/2014/main" id="{EC9FE54C-BF4D-FCFE-181E-5AA72503CD88}"/>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119770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 risque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10027920" cy="4570482"/>
          </a:xfrm>
          <a:prstGeom prst="rect">
            <a:avLst/>
          </a:prstGeom>
          <a:noFill/>
        </p:spPr>
        <p:txBody>
          <a:bodyPr wrap="square" rtlCol="0">
            <a:spAutoFit/>
          </a:bodyPr>
          <a:lstStyle/>
          <a:p>
            <a:pPr marL="285750" indent="-285750" algn="just">
              <a:buFont typeface="Arial" panose="020B0604020202020204" pitchFamily="34" charset="0"/>
              <a:buChar char="•"/>
              <a:defRPr/>
            </a:pPr>
            <a:r>
              <a:rPr lang="fr-FR" altLang="fr-FR" sz="2450" dirty="0"/>
              <a:t>Profiter de la période de l’adolescence pour apprendre aux adolescents à </a:t>
            </a:r>
            <a:r>
              <a:rPr lang="fr-FR" altLang="fr-FR" sz="2450" b="1" dirty="0">
                <a:solidFill>
                  <a:schemeClr val="accent1">
                    <a:lumMod val="75000"/>
                  </a:schemeClr>
                </a:solidFill>
              </a:rPr>
              <a:t>gérer le risque corporel </a:t>
            </a:r>
            <a:r>
              <a:rPr lang="fr-FR" altLang="fr-FR" sz="2450" dirty="0">
                <a:solidFill>
                  <a:schemeClr val="accent1">
                    <a:lumMod val="75000"/>
                  </a:schemeClr>
                </a:solidFill>
              </a:rPr>
              <a:t>(= prise de risque subjectif calculée et réfléchie) </a:t>
            </a:r>
            <a:r>
              <a:rPr lang="fr-FR" altLang="fr-FR" sz="2450" dirty="0"/>
              <a:t>en les confrontant à des situations de risque subjectif où l’erreur est protégée par des dispositifs de sécurité passive et des habiletés d’évitement : </a:t>
            </a:r>
          </a:p>
          <a:p>
            <a:pPr marL="285750" indent="-285750" algn="just">
              <a:buFont typeface="Arial" panose="020B0604020202020204" pitchFamily="34" charset="0"/>
              <a:buChar char="•"/>
              <a:defRPr/>
            </a:pPr>
            <a:endParaRPr lang="fr-FR" altLang="fr-FR" sz="400" dirty="0"/>
          </a:p>
          <a:p>
            <a:pPr marL="1076325" lvl="2" indent="-355600" algn="just">
              <a:buFont typeface="Courier New" panose="02070309020205020404" pitchFamily="49" charset="0"/>
              <a:buChar char="o"/>
              <a:defRPr/>
            </a:pPr>
            <a:r>
              <a:rPr lang="fr-FR" altLang="fr-FR" sz="2100" dirty="0"/>
              <a:t>« </a:t>
            </a:r>
            <a:r>
              <a:rPr lang="fr-FR" altLang="fr-FR" sz="2100" i="1" dirty="0"/>
              <a:t>Tout ce qui est réputé dangereux doit être évité ce qui est louable, mais cela rend les prises de risques très attractives pour les adolescents et augmente le problème plutôt que le résoudre. Il conviendrait mieux de leur faire des « propositions de prise de risque », c’est-à-dire de risques calculés, accompagnés par des adultes. </a:t>
            </a:r>
            <a:r>
              <a:rPr lang="fr-FR" altLang="fr-FR" sz="2100" b="1" i="1" dirty="0">
                <a:solidFill>
                  <a:schemeClr val="accent1">
                    <a:lumMod val="75000"/>
                  </a:schemeClr>
                </a:solidFill>
              </a:rPr>
              <a:t>Il s’agit ainsi d’amener les adolescents à se confronter à leurs limites, mais dans un périmètre sécurisé</a:t>
            </a:r>
            <a:r>
              <a:rPr lang="fr-FR" altLang="fr-FR" sz="2100" i="1" dirty="0"/>
              <a:t>, de se valoriser à leurs propres yeux et auprès du groupe, ainsi que du professionnel qui accompagne la démarche. De telles pratiques les dispensent de prendre des risques inutiles par ailleurs puisqu’ils ont été rassurés sur leurs compétences </a:t>
            </a:r>
            <a:r>
              <a:rPr lang="fr-FR" altLang="fr-FR" sz="2100" dirty="0"/>
              <a:t>» (</a:t>
            </a:r>
            <a:r>
              <a:rPr lang="fr-FR" altLang="fr-FR" sz="2100" dirty="0" err="1"/>
              <a:t>P.Huerre</a:t>
            </a:r>
            <a:r>
              <a:rPr lang="fr-FR" altLang="fr-FR" sz="2100" dirty="0"/>
              <a:t>, 2009). </a:t>
            </a:r>
            <a:endParaRPr lang="fr-FR" altLang="fr-FR" sz="2100" dirty="0">
              <a:sym typeface="Wingdings" panose="05000000000000000000" pitchFamily="2" charset="2"/>
            </a:endParaRPr>
          </a:p>
        </p:txBody>
      </p:sp>
      <p:sp>
        <p:nvSpPr>
          <p:cNvPr id="2" name="ZoneTexte 1">
            <a:extLst>
              <a:ext uri="{FF2B5EF4-FFF2-40B4-BE49-F238E27FC236}">
                <a16:creationId xmlns:a16="http://schemas.microsoft.com/office/drawing/2014/main" id="{606DFDCB-31DD-CE29-4D8C-6019EC564827}"/>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283713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rapport au risque</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10027920" cy="4832092"/>
          </a:xfrm>
          <a:prstGeom prst="rect">
            <a:avLst/>
          </a:prstGeom>
          <a:noFill/>
        </p:spPr>
        <p:txBody>
          <a:bodyPr wrap="square" rtlCol="0">
            <a:spAutoFit/>
          </a:bodyPr>
          <a:lstStyle/>
          <a:p>
            <a:pPr marL="285750" indent="-285750" algn="just">
              <a:buFont typeface="Arial" panose="020B0604020202020204" pitchFamily="34" charset="0"/>
              <a:buChar char="•"/>
              <a:defRPr/>
            </a:pPr>
            <a:r>
              <a:rPr lang="fr-FR" altLang="fr-FR" sz="2450" dirty="0"/>
              <a:t>Profiter de la période de l’adolescence pour apprendre aux adolescents à </a:t>
            </a:r>
            <a:r>
              <a:rPr lang="fr-FR" altLang="fr-FR" sz="2450" b="1" dirty="0">
                <a:solidFill>
                  <a:schemeClr val="accent1">
                    <a:lumMod val="75000"/>
                  </a:schemeClr>
                </a:solidFill>
              </a:rPr>
              <a:t>gérer le risque corporel </a:t>
            </a:r>
            <a:r>
              <a:rPr lang="fr-FR" altLang="fr-FR" sz="2450" dirty="0">
                <a:solidFill>
                  <a:schemeClr val="accent1">
                    <a:lumMod val="75000"/>
                  </a:schemeClr>
                </a:solidFill>
              </a:rPr>
              <a:t>(= prise de risque subjectif calculée et réfléchie) </a:t>
            </a:r>
            <a:r>
              <a:rPr lang="fr-FR" altLang="fr-FR" sz="2450" dirty="0"/>
              <a:t>en les confrontant à des situations de risque subjectif où l’erreur est protégée par des dispositifs de sécurité passive et des habiletés d’évitement : </a:t>
            </a:r>
          </a:p>
          <a:p>
            <a:pPr marL="285750" indent="-285750" algn="just">
              <a:buFont typeface="Arial" panose="020B0604020202020204" pitchFamily="34" charset="0"/>
              <a:buChar char="•"/>
              <a:defRPr/>
            </a:pPr>
            <a:endParaRPr lang="fr-FR" altLang="fr-FR" sz="600" dirty="0"/>
          </a:p>
          <a:p>
            <a:pPr marL="800100" lvl="1" indent="-342900" algn="just">
              <a:buFont typeface="Courier New" panose="02070309020205020404" pitchFamily="49" charset="0"/>
              <a:buChar char="o"/>
              <a:defRPr/>
            </a:pPr>
            <a:r>
              <a:rPr lang="fr-FR" sz="2300" dirty="0">
                <a:latin typeface="Calibri" panose="020F0502020204030204" pitchFamily="34" charset="0"/>
                <a:cs typeface="Calibri" panose="020F0502020204030204" pitchFamily="34" charset="0"/>
              </a:rPr>
              <a:t>5 grands principes pour contribuer à une éducation à la prise de risque :</a:t>
            </a:r>
          </a:p>
          <a:p>
            <a:pPr marL="1371600" lvl="2" indent="-457200" algn="just">
              <a:buFont typeface="+mj-lt"/>
              <a:buAutoNum type="arabicPeriod"/>
              <a:defRPr/>
            </a:pPr>
            <a:r>
              <a:rPr lang="fr-FR" sz="2300" dirty="0">
                <a:latin typeface="Calibri" panose="020F0502020204030204" pitchFamily="34" charset="0"/>
                <a:cs typeface="Calibri" panose="020F0502020204030204" pitchFamily="34" charset="0"/>
              </a:rPr>
              <a:t>Pas d’éducation au risque sans faire l’expérience du risque (perçu).</a:t>
            </a:r>
          </a:p>
          <a:p>
            <a:pPr marL="1371600" lvl="2" indent="-457200" algn="just">
              <a:buFont typeface="+mj-lt"/>
              <a:buAutoNum type="arabicPeriod"/>
              <a:defRPr/>
            </a:pPr>
            <a:r>
              <a:rPr lang="fr-FR" sz="2300" dirty="0">
                <a:latin typeface="Calibri" panose="020F0502020204030204" pitchFamily="34" charset="0"/>
                <a:cs typeface="Calibri" panose="020F0502020204030204" pitchFamily="34" charset="0"/>
              </a:rPr>
              <a:t>Dans des conditions de risque objectif minimum.</a:t>
            </a:r>
          </a:p>
          <a:p>
            <a:pPr marL="1371600" lvl="2" indent="-457200" algn="just">
              <a:buFont typeface="+mj-lt"/>
              <a:buAutoNum type="arabicPeriod"/>
              <a:defRPr/>
            </a:pPr>
            <a:r>
              <a:rPr lang="fr-FR" sz="2300" dirty="0">
                <a:latin typeface="Calibri" panose="020F0502020204030204" pitchFamily="34" charset="0"/>
                <a:cs typeface="Calibri" panose="020F0502020204030204" pitchFamily="34" charset="0"/>
              </a:rPr>
              <a:t>Laisser un espace de décision aux élèves (la notion de choix est inhérente à la prise de risque).</a:t>
            </a:r>
          </a:p>
          <a:p>
            <a:pPr marL="1371600" lvl="2" indent="-457200" algn="just">
              <a:buFont typeface="+mj-lt"/>
              <a:buAutoNum type="arabicPeriod"/>
              <a:defRPr/>
            </a:pPr>
            <a:r>
              <a:rPr lang="fr-FR" sz="2300" dirty="0">
                <a:latin typeface="Calibri" panose="020F0502020204030204" pitchFamily="34" charset="0"/>
                <a:cs typeface="Calibri" panose="020F0502020204030204" pitchFamily="34" charset="0"/>
              </a:rPr>
              <a:t>Ces choix évoluent le long d’une fine progressivité didactique. Cette progressivité est balisée par des étapes à valider. </a:t>
            </a:r>
          </a:p>
          <a:p>
            <a:pPr marL="788988" lvl="2" indent="-342900" algn="just">
              <a:buFont typeface="Wingdings" panose="05000000000000000000" pitchFamily="2" charset="2"/>
              <a:buChar char="à"/>
              <a:defRPr/>
            </a:pPr>
            <a:r>
              <a:rPr lang="fr-FR" sz="2300" dirty="0">
                <a:solidFill>
                  <a:srgbClr val="C00000"/>
                </a:solidFill>
                <a:latin typeface="Calibri" panose="020F0502020204030204" pitchFamily="34" charset="0"/>
                <a:cs typeface="Calibri" panose="020F0502020204030204" pitchFamily="34" charset="0"/>
                <a:sym typeface="Wingdings" panose="05000000000000000000" pitchFamily="2" charset="2"/>
              </a:rPr>
              <a:t>Voir CM Risque et sécurité en EPS : </a:t>
            </a:r>
            <a:r>
              <a:rPr lang="fr-FR" sz="2000" dirty="0">
                <a:latin typeface="Calibri" panose="020F0502020204030204" pitchFamily="34" charset="0"/>
                <a:cs typeface="Calibri" panose="020F0502020204030204" pitchFamily="34" charset="0"/>
                <a:sym typeface="Wingdings" panose="05000000000000000000" pitchFamily="2" charset="2"/>
                <a:hlinkClick r:id="rId5"/>
              </a:rPr>
              <a:t>http://www.culturestaps.com/cm-ecrit-2/</a:t>
            </a:r>
            <a:endParaRPr lang="fr-FR" sz="2000" dirty="0">
              <a:latin typeface="Calibri" panose="020F0502020204030204" pitchFamily="34" charset="0"/>
              <a:cs typeface="Calibri" panose="020F0502020204030204" pitchFamily="34" charset="0"/>
              <a:sym typeface="Wingdings" panose="05000000000000000000" pitchFamily="2" charset="2"/>
            </a:endParaRPr>
          </a:p>
          <a:p>
            <a:pPr marL="788988" lvl="2" indent="-342900" algn="just">
              <a:buFont typeface="Wingdings" panose="05000000000000000000" pitchFamily="2" charset="2"/>
              <a:buChar char="à"/>
              <a:defRPr/>
            </a:pPr>
            <a:endParaRPr lang="fr-FR" sz="2000" dirty="0">
              <a:latin typeface="Calibri" panose="020F0502020204030204" pitchFamily="34" charset="0"/>
              <a:cs typeface="Calibri" panose="020F0502020204030204" pitchFamily="34" charset="0"/>
            </a:endParaRPr>
          </a:p>
        </p:txBody>
      </p:sp>
      <p:sp>
        <p:nvSpPr>
          <p:cNvPr id="2" name="ZoneTexte 1">
            <a:extLst>
              <a:ext uri="{FF2B5EF4-FFF2-40B4-BE49-F238E27FC236}">
                <a16:creationId xmlns:a16="http://schemas.microsoft.com/office/drawing/2014/main" id="{606DFDCB-31DD-CE29-4D8C-6019EC564827}"/>
              </a:ext>
            </a:extLst>
          </p:cNvPr>
          <p:cNvSpPr txBox="1"/>
          <p:nvPr/>
        </p:nvSpPr>
        <p:spPr>
          <a:xfrm>
            <a:off x="229663" y="1608455"/>
            <a:ext cx="778255" cy="4493538"/>
          </a:xfrm>
          <a:prstGeom prst="rect">
            <a:avLst/>
          </a:prstGeom>
          <a:solidFill>
            <a:srgbClr val="C00000"/>
          </a:solidFill>
        </p:spPr>
        <p:txBody>
          <a:bodyPr wrap="square" rtlCol="0">
            <a:spAutoFit/>
          </a:bodyPr>
          <a:lstStyle/>
          <a:p>
            <a:pPr algn="ctr"/>
            <a:r>
              <a:rPr lang="fr-FR" sz="2400" b="1" dirty="0">
                <a:solidFill>
                  <a:schemeClr val="bg1"/>
                </a:solidFill>
              </a:rPr>
              <a:t>T</a:t>
            </a:r>
          </a:p>
          <a:p>
            <a:pPr algn="ctr"/>
            <a:r>
              <a:rPr lang="fr-FR" sz="2400" b="1" dirty="0">
                <a:solidFill>
                  <a:schemeClr val="bg1"/>
                </a:solidFill>
              </a:rPr>
              <a:t>H</a:t>
            </a:r>
          </a:p>
          <a:p>
            <a:pPr algn="ctr"/>
            <a:r>
              <a:rPr lang="fr-FR" sz="2400" b="1" dirty="0">
                <a:solidFill>
                  <a:schemeClr val="bg1"/>
                </a:solidFill>
              </a:rPr>
              <a:t>E</a:t>
            </a:r>
          </a:p>
          <a:p>
            <a:pPr algn="ctr"/>
            <a:r>
              <a:rPr lang="fr-FR" sz="2400" b="1" dirty="0">
                <a:solidFill>
                  <a:schemeClr val="bg1"/>
                </a:solidFill>
              </a:rPr>
              <a:t>M</a:t>
            </a:r>
          </a:p>
          <a:p>
            <a:pPr algn="ctr"/>
            <a:r>
              <a:rPr lang="fr-FR" sz="2400" b="1" dirty="0">
                <a:solidFill>
                  <a:schemeClr val="bg1"/>
                </a:solidFill>
              </a:rPr>
              <a:t>E </a:t>
            </a:r>
          </a:p>
          <a:p>
            <a:pPr algn="ctr"/>
            <a:endParaRPr lang="fr-FR" sz="1200" b="1" dirty="0">
              <a:solidFill>
                <a:schemeClr val="bg1"/>
              </a:solidFill>
            </a:endParaRPr>
          </a:p>
          <a:p>
            <a:pPr algn="ctr"/>
            <a:r>
              <a:rPr lang="fr-FR" sz="2400" b="1" dirty="0">
                <a:solidFill>
                  <a:schemeClr val="bg1"/>
                </a:solidFill>
              </a:rPr>
              <a:t>C</a:t>
            </a:r>
          </a:p>
          <a:p>
            <a:pPr algn="ctr"/>
            <a:r>
              <a:rPr lang="fr-FR" sz="2400" b="1" dirty="0">
                <a:solidFill>
                  <a:schemeClr val="bg1"/>
                </a:solidFill>
              </a:rPr>
              <a:t>A</a:t>
            </a:r>
          </a:p>
          <a:p>
            <a:pPr algn="ctr"/>
            <a:r>
              <a:rPr lang="fr-FR" sz="2400" b="1" dirty="0">
                <a:solidFill>
                  <a:schemeClr val="bg1"/>
                </a:solidFill>
              </a:rPr>
              <a:t>P</a:t>
            </a:r>
          </a:p>
          <a:p>
            <a:pPr algn="ctr"/>
            <a:r>
              <a:rPr lang="fr-FR" sz="2400" b="1" dirty="0">
                <a:solidFill>
                  <a:schemeClr val="bg1"/>
                </a:solidFill>
              </a:rPr>
              <a:t>E</a:t>
            </a:r>
          </a:p>
          <a:p>
            <a:pPr algn="ctr"/>
            <a:r>
              <a:rPr lang="fr-FR" sz="2400" b="1" dirty="0">
                <a:solidFill>
                  <a:schemeClr val="bg1"/>
                </a:solidFill>
              </a:rPr>
              <a:t>P</a:t>
            </a:r>
          </a:p>
          <a:p>
            <a:pPr algn="ctr"/>
            <a:r>
              <a:rPr lang="fr-FR" sz="2400" b="1" dirty="0">
                <a:solidFill>
                  <a:schemeClr val="bg1"/>
                </a:solidFill>
              </a:rPr>
              <a:t>S</a:t>
            </a:r>
          </a:p>
        </p:txBody>
      </p:sp>
    </p:spTree>
    <p:extLst>
      <p:ext uri="{BB962C8B-B14F-4D97-AF65-F5344CB8AC3E}">
        <p14:creationId xmlns:p14="http://schemas.microsoft.com/office/powerpoint/2010/main" val="261128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développement moteur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895840" cy="4601260"/>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400" dirty="0"/>
              <a:t>Prendre en compte les déséquilibres et les fragilités liés au développement asynchrone des structures : sensibilité des cartilages de conjugaison aux fortes contraintes mécaniques (</a:t>
            </a:r>
            <a:r>
              <a:rPr lang="fr-FR" sz="2400" dirty="0" err="1"/>
              <a:t>G.Cazorla</a:t>
            </a:r>
            <a:r>
              <a:rPr lang="fr-FR" sz="2400" dirty="0"/>
              <a:t>, 2011), et fragilité des zones d’insertions des tendons sur les os (</a:t>
            </a:r>
            <a:r>
              <a:rPr lang="fr-FR" sz="2400" dirty="0" err="1"/>
              <a:t>S.Ratel</a:t>
            </a:r>
            <a:r>
              <a:rPr lang="fr-FR" sz="2400" dirty="0"/>
              <a:t>, 2018). </a:t>
            </a:r>
          </a:p>
          <a:p>
            <a:pPr algn="just">
              <a:defRPr/>
            </a:pPr>
            <a:endParaRPr lang="fr-FR" sz="400" dirty="0"/>
          </a:p>
          <a:p>
            <a:pPr marL="800100" lvl="1" indent="-342900" algn="just">
              <a:buFont typeface="Courier New" panose="02070309020205020404" pitchFamily="49" charset="0"/>
              <a:buChar char="o"/>
              <a:defRPr/>
            </a:pPr>
            <a:r>
              <a:rPr lang="fr-FR" altLang="fr-FR" sz="2100" dirty="0"/>
              <a:t>« </a:t>
            </a:r>
            <a:r>
              <a:rPr lang="fr-FR" altLang="fr-FR" sz="2100" b="1" i="1" dirty="0">
                <a:solidFill>
                  <a:schemeClr val="accent2">
                    <a:lumMod val="75000"/>
                  </a:schemeClr>
                </a:solidFill>
              </a:rPr>
              <a:t>Les étirements </a:t>
            </a:r>
            <a:r>
              <a:rPr lang="fr-FR" altLang="fr-FR" sz="2100" i="1" dirty="0"/>
              <a:t>doivent être systématiquement intégrés à l’entrainement sportif pour permettre à l’enfant d’apprendre les techniques et les routines d’étirement. Puis, à l’adolescence, ils permettront de préserver la souplesse et d’éviter les blessures liées aux tensions musculo-tendineuses </a:t>
            </a:r>
            <a:r>
              <a:rPr lang="fr-FR" altLang="fr-FR" sz="2100" dirty="0"/>
              <a:t>» (</a:t>
            </a:r>
            <a:r>
              <a:rPr lang="fr-FR" altLang="fr-FR" sz="2100" dirty="0" err="1"/>
              <a:t>S.Ratel</a:t>
            </a:r>
            <a:r>
              <a:rPr lang="fr-FR" altLang="fr-FR" sz="2100" dirty="0"/>
              <a:t>, 2018). </a:t>
            </a:r>
          </a:p>
          <a:p>
            <a:pPr marL="800100" lvl="1" indent="-342900" algn="just">
              <a:buFont typeface="Courier New" panose="02070309020205020404" pitchFamily="49" charset="0"/>
              <a:buChar char="o"/>
              <a:defRPr/>
            </a:pPr>
            <a:endParaRPr lang="fr-FR" altLang="fr-FR" sz="400" dirty="0"/>
          </a:p>
          <a:p>
            <a:pPr marL="800100" lvl="1" indent="-342900" algn="just">
              <a:buFont typeface="Courier New" panose="02070309020205020404" pitchFamily="49" charset="0"/>
              <a:buChar char="o"/>
              <a:defRPr/>
            </a:pPr>
            <a:r>
              <a:rPr lang="fr-FR" altLang="fr-FR" sz="2100" b="1" dirty="0">
                <a:solidFill>
                  <a:schemeClr val="accent2">
                    <a:lumMod val="75000"/>
                  </a:schemeClr>
                </a:solidFill>
              </a:rPr>
              <a:t>Le renforcement musculaire </a:t>
            </a:r>
            <a:r>
              <a:rPr lang="fr-FR" altLang="fr-FR" sz="2100" dirty="0"/>
              <a:t>permet à l’adolescent de se développer de façon harmonieuse et même de compenser des déséquilibres liés à la puberté.  La musculation est donc possible, mais elle ne doit pas être la musculation de l’adulte. Des précautions sont nécessaires pour éviter les blessures liées aux particularités ostéoarticulaires des enfants. </a:t>
            </a:r>
            <a:endParaRPr lang="fr-FR" sz="2000" dirty="0"/>
          </a:p>
        </p:txBody>
      </p:sp>
    </p:spTree>
    <p:extLst>
      <p:ext uri="{BB962C8B-B14F-4D97-AF65-F5344CB8AC3E}">
        <p14:creationId xmlns:p14="http://schemas.microsoft.com/office/powerpoint/2010/main" val="225283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développement moteur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602192"/>
            <a:ext cx="9895840" cy="4438138"/>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400" dirty="0"/>
              <a:t>Prendre en compte les déséquilibres et les fragilités liés au développement asynchrone des structures : sensibilité des cartilages de conjugaison aux fortes contraintes mécaniques (</a:t>
            </a:r>
            <a:r>
              <a:rPr lang="fr-FR" sz="2400" dirty="0" err="1"/>
              <a:t>G.Cazorla</a:t>
            </a:r>
            <a:r>
              <a:rPr lang="fr-FR" sz="2400" dirty="0"/>
              <a:t>, 2011), et fragilité des zones d’insertions des tendons sur les os (</a:t>
            </a:r>
            <a:r>
              <a:rPr lang="fr-FR" sz="2400" dirty="0" err="1"/>
              <a:t>S.Ratel</a:t>
            </a:r>
            <a:r>
              <a:rPr lang="fr-FR" sz="2400" dirty="0"/>
              <a:t>, 2018). </a:t>
            </a:r>
            <a:r>
              <a:rPr lang="fr-FR" sz="2400" b="1" u="sng" dirty="0">
                <a:solidFill>
                  <a:srgbClr val="0070C0"/>
                </a:solidFill>
              </a:rPr>
              <a:t>Au collège on privilégie du renforcement musculaire intégré dans l’enseignement des APSA </a:t>
            </a:r>
            <a:r>
              <a:rPr lang="fr-FR" sz="2400" b="1" dirty="0">
                <a:solidFill>
                  <a:srgbClr val="0070C0"/>
                </a:solidFill>
              </a:rPr>
              <a:t>: </a:t>
            </a:r>
          </a:p>
          <a:p>
            <a:pPr algn="just">
              <a:defRPr/>
            </a:pPr>
            <a:endParaRPr lang="fr-FR" sz="400" dirty="0"/>
          </a:p>
          <a:p>
            <a:pPr marL="804863" lvl="2" indent="3175" algn="just">
              <a:lnSpc>
                <a:spcPct val="90000"/>
              </a:lnSpc>
              <a:buFont typeface="Wingdings" panose="05000000000000000000" pitchFamily="2" charset="2"/>
              <a:buChar char="à"/>
              <a:defRPr/>
            </a:pPr>
            <a:r>
              <a:rPr lang="fr-FR" sz="2200" dirty="0">
                <a:solidFill>
                  <a:srgbClr val="0070C0"/>
                </a:solidFill>
              </a:rPr>
              <a:t>  exercices au poids du corps (pompes…), </a:t>
            </a:r>
          </a:p>
          <a:p>
            <a:pPr marL="804863" lvl="2" indent="3175" algn="just">
              <a:lnSpc>
                <a:spcPct val="90000"/>
              </a:lnSpc>
              <a:buFont typeface="Wingdings" panose="05000000000000000000" pitchFamily="2" charset="2"/>
              <a:buChar char="à"/>
              <a:defRPr/>
            </a:pPr>
            <a:endParaRPr lang="fr-FR" sz="600" dirty="0">
              <a:solidFill>
                <a:srgbClr val="0070C0"/>
              </a:solidFill>
            </a:endParaRPr>
          </a:p>
          <a:p>
            <a:pPr marL="804863" lvl="2" indent="3175" algn="just">
              <a:lnSpc>
                <a:spcPct val="90000"/>
              </a:lnSpc>
              <a:buFont typeface="Wingdings" panose="05000000000000000000" pitchFamily="2" charset="2"/>
              <a:buChar char="à"/>
              <a:defRPr/>
            </a:pPr>
            <a:r>
              <a:rPr lang="fr-FR" sz="2200" dirty="0">
                <a:solidFill>
                  <a:srgbClr val="0070C0"/>
                </a:solidFill>
              </a:rPr>
              <a:t> exercices avec charges libres ou légères </a:t>
            </a:r>
            <a:r>
              <a:rPr lang="fr-FR" sz="2000" dirty="0">
                <a:solidFill>
                  <a:srgbClr val="0070C0"/>
                </a:solidFill>
              </a:rPr>
              <a:t>(barres sans poids, médecine-ball, balles lestées…)</a:t>
            </a:r>
            <a:r>
              <a:rPr lang="fr-FR" sz="2200" dirty="0">
                <a:solidFill>
                  <a:srgbClr val="0070C0"/>
                </a:solidFill>
              </a:rPr>
              <a:t> centrés sur l’apprentissage technique, la posture, et l’équilibre (condition pour augmenter ensuite les charges), </a:t>
            </a:r>
          </a:p>
          <a:p>
            <a:pPr marL="804863" lvl="2" indent="3175" algn="just">
              <a:lnSpc>
                <a:spcPct val="90000"/>
              </a:lnSpc>
              <a:buFont typeface="Wingdings" panose="05000000000000000000" pitchFamily="2" charset="2"/>
              <a:buChar char="à"/>
              <a:defRPr/>
            </a:pPr>
            <a:endParaRPr lang="fr-FR" sz="600" dirty="0">
              <a:solidFill>
                <a:srgbClr val="0070C0"/>
              </a:solidFill>
            </a:endParaRPr>
          </a:p>
          <a:p>
            <a:pPr marL="804863" lvl="2" indent="3175" algn="just">
              <a:lnSpc>
                <a:spcPct val="90000"/>
              </a:lnSpc>
              <a:buFont typeface="Wingdings" panose="05000000000000000000" pitchFamily="2" charset="2"/>
              <a:buChar char="à"/>
              <a:defRPr/>
            </a:pPr>
            <a:r>
              <a:rPr lang="fr-FR" sz="2200" dirty="0">
                <a:solidFill>
                  <a:srgbClr val="0070C0"/>
                </a:solidFill>
              </a:rPr>
              <a:t> vigilance particulière portée à la position du rachis, </a:t>
            </a:r>
          </a:p>
          <a:p>
            <a:pPr marL="804863" lvl="2" indent="3175" algn="just">
              <a:lnSpc>
                <a:spcPct val="90000"/>
              </a:lnSpc>
              <a:buFont typeface="Wingdings" panose="05000000000000000000" pitchFamily="2" charset="2"/>
              <a:buChar char="à"/>
              <a:defRPr/>
            </a:pPr>
            <a:endParaRPr lang="fr-FR" sz="600" dirty="0">
              <a:solidFill>
                <a:srgbClr val="0070C0"/>
              </a:solidFill>
            </a:endParaRPr>
          </a:p>
          <a:p>
            <a:pPr marL="804863" lvl="2" indent="3175" algn="just">
              <a:lnSpc>
                <a:spcPct val="90000"/>
              </a:lnSpc>
              <a:buFont typeface="Wingdings" panose="05000000000000000000" pitchFamily="2" charset="2"/>
              <a:buChar char="à"/>
              <a:defRPr/>
            </a:pPr>
            <a:r>
              <a:rPr lang="fr-FR" sz="2200" dirty="0">
                <a:solidFill>
                  <a:srgbClr val="0070C0"/>
                </a:solidFill>
              </a:rPr>
              <a:t> exercices pliométriques de faible hauteur, </a:t>
            </a:r>
          </a:p>
          <a:p>
            <a:pPr marL="804863" lvl="2" indent="3175" algn="just">
              <a:lnSpc>
                <a:spcPct val="90000"/>
              </a:lnSpc>
              <a:buFont typeface="Wingdings" panose="05000000000000000000" pitchFamily="2" charset="2"/>
              <a:buChar char="à"/>
              <a:defRPr/>
            </a:pPr>
            <a:endParaRPr lang="fr-FR" sz="600" dirty="0">
              <a:solidFill>
                <a:srgbClr val="0070C0"/>
              </a:solidFill>
            </a:endParaRPr>
          </a:p>
          <a:p>
            <a:pPr marL="804863" lvl="2" indent="3175" algn="just">
              <a:lnSpc>
                <a:spcPct val="90000"/>
              </a:lnSpc>
              <a:buFont typeface="Wingdings" panose="05000000000000000000" pitchFamily="2" charset="2"/>
              <a:buChar char="à"/>
              <a:defRPr/>
            </a:pPr>
            <a:r>
              <a:rPr lang="fr-FR" sz="2200" dirty="0">
                <a:solidFill>
                  <a:srgbClr val="0070C0"/>
                </a:solidFill>
              </a:rPr>
              <a:t> gainage pour protéger les structures ostéoarticulaires en croissance.</a:t>
            </a:r>
          </a:p>
        </p:txBody>
      </p:sp>
    </p:spTree>
    <p:extLst>
      <p:ext uri="{BB962C8B-B14F-4D97-AF65-F5344CB8AC3E}">
        <p14:creationId xmlns:p14="http://schemas.microsoft.com/office/powerpoint/2010/main" val="1802285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du développement moteur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895840" cy="5352234"/>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400" dirty="0"/>
              <a:t>Prendre en compte les déséquilibres et les fragilités liés au développement asynchrone des structures : sensibilité des cartilages de conjugaison aux fortes contraintes mécaniques (</a:t>
            </a:r>
            <a:r>
              <a:rPr lang="fr-FR" sz="2400" dirty="0" err="1"/>
              <a:t>G.Cazorla</a:t>
            </a:r>
            <a:r>
              <a:rPr lang="fr-FR" sz="2400" dirty="0"/>
              <a:t>, 2011), et fragilité des zones d’insertions des tendons sur les os (</a:t>
            </a:r>
            <a:r>
              <a:rPr lang="fr-FR" sz="2400" dirty="0" err="1"/>
              <a:t>S.Ratel</a:t>
            </a:r>
            <a:r>
              <a:rPr lang="fr-FR" sz="2400" dirty="0"/>
              <a:t>, 2018). </a:t>
            </a:r>
            <a:r>
              <a:rPr lang="fr-FR" sz="2400" b="1" u="sng" dirty="0">
                <a:solidFill>
                  <a:srgbClr val="0070C0"/>
                </a:solidFill>
              </a:rPr>
              <a:t>Aux lycées la musculation devient une APSA à part entière intégrée au CA 5 </a:t>
            </a:r>
            <a:r>
              <a:rPr lang="fr-FR" sz="2400" b="1" dirty="0">
                <a:solidFill>
                  <a:srgbClr val="0070C0"/>
                </a:solidFill>
              </a:rPr>
              <a:t>: </a:t>
            </a:r>
          </a:p>
          <a:p>
            <a:pPr algn="just">
              <a:defRPr/>
            </a:pPr>
            <a:endParaRPr lang="fr-FR" sz="400" dirty="0"/>
          </a:p>
          <a:p>
            <a:pPr marL="804863" lvl="2" indent="3175" algn="just">
              <a:lnSpc>
                <a:spcPct val="90000"/>
              </a:lnSpc>
              <a:buFont typeface="Wingdings" panose="05000000000000000000" pitchFamily="2" charset="2"/>
              <a:buChar char="à"/>
              <a:defRPr/>
            </a:pPr>
            <a:r>
              <a:rPr lang="fr-FR" sz="2000" dirty="0">
                <a:solidFill>
                  <a:srgbClr val="0070C0"/>
                </a:solidFill>
              </a:rPr>
              <a:t>  la maitrise technique est un préalable à l’augmentation </a:t>
            </a:r>
            <a:r>
              <a:rPr lang="fr-FR" sz="2000" u="sng" dirty="0">
                <a:solidFill>
                  <a:srgbClr val="0070C0"/>
                </a:solidFill>
              </a:rPr>
              <a:t>progressive</a:t>
            </a:r>
            <a:r>
              <a:rPr lang="fr-FR" sz="2000" dirty="0">
                <a:solidFill>
                  <a:srgbClr val="0070C0"/>
                </a:solidFill>
              </a:rPr>
              <a:t> des charges </a:t>
            </a:r>
            <a:r>
              <a:rPr lang="fr-FR" dirty="0">
                <a:solidFill>
                  <a:srgbClr val="0070C0"/>
                </a:solidFill>
              </a:rPr>
              <a:t>(les charges lourdes exigent une parfaite maitrise technique, surtout pour le travail avec charges au-dessus de la tête),</a:t>
            </a:r>
          </a:p>
          <a:p>
            <a:pPr marL="804863" lvl="2" indent="3175" algn="just">
              <a:lnSpc>
                <a:spcPct val="90000"/>
              </a:lnSpc>
              <a:buFont typeface="Wingdings" panose="05000000000000000000" pitchFamily="2" charset="2"/>
              <a:buChar char="à"/>
              <a:defRPr/>
            </a:pPr>
            <a:r>
              <a:rPr lang="fr-FR" altLang="fr-FR" sz="2000" dirty="0">
                <a:solidFill>
                  <a:srgbClr val="0070C0"/>
                </a:solidFill>
              </a:rPr>
              <a:t> attention part. aux fortes contraintes imposées au rachis </a:t>
            </a:r>
            <a:r>
              <a:rPr lang="fr-FR" altLang="fr-FR" dirty="0">
                <a:solidFill>
                  <a:srgbClr val="0070C0"/>
                </a:solidFill>
              </a:rPr>
              <a:t>(squat, soulevé de terre, développé nuque, développé militaire… </a:t>
            </a:r>
            <a:r>
              <a:rPr lang="fr-FR" altLang="fr-FR" dirty="0">
                <a:solidFill>
                  <a:srgbClr val="0070C0"/>
                </a:solidFill>
                <a:sym typeface="Wingdings" panose="05000000000000000000" pitchFamily="2" charset="2"/>
              </a:rPr>
              <a:t> fine progressivité didactique),</a:t>
            </a:r>
          </a:p>
          <a:p>
            <a:pPr marL="804863" lvl="2" indent="3175" algn="just">
              <a:lnSpc>
                <a:spcPct val="90000"/>
              </a:lnSpc>
              <a:buFont typeface="Wingdings" panose="05000000000000000000" pitchFamily="2" charset="2"/>
              <a:buChar char="à"/>
              <a:defRPr/>
            </a:pPr>
            <a:r>
              <a:rPr lang="fr-FR" altLang="fr-FR" sz="2000" dirty="0">
                <a:solidFill>
                  <a:srgbClr val="0070C0"/>
                </a:solidFill>
                <a:sym typeface="Wingdings" panose="05000000000000000000" pitchFamily="2" charset="2"/>
              </a:rPr>
              <a:t> l</a:t>
            </a:r>
            <a:r>
              <a:rPr lang="fr-FR" altLang="fr-FR" sz="2000" dirty="0">
                <a:solidFill>
                  <a:srgbClr val="0070C0"/>
                </a:solidFill>
              </a:rPr>
              <a:t>e gainage reste essentiel pour améliorer la tonicité et le soutien de la posture,</a:t>
            </a:r>
          </a:p>
          <a:p>
            <a:pPr marL="804863" lvl="2" indent="3175" algn="just">
              <a:lnSpc>
                <a:spcPct val="90000"/>
              </a:lnSpc>
              <a:buFont typeface="Wingdings" panose="05000000000000000000" pitchFamily="2" charset="2"/>
              <a:buChar char="à"/>
              <a:defRPr/>
            </a:pPr>
            <a:r>
              <a:rPr lang="fr-FR" altLang="fr-FR" sz="2000" dirty="0">
                <a:solidFill>
                  <a:srgbClr val="0070C0"/>
                </a:solidFill>
              </a:rPr>
              <a:t> attention aussi au travail équilibré muscles agonistes / antagonistes </a:t>
            </a:r>
            <a:r>
              <a:rPr lang="fr-FR" altLang="fr-FR" dirty="0">
                <a:solidFill>
                  <a:srgbClr val="0070C0"/>
                </a:solidFill>
              </a:rPr>
              <a:t>(notamment quadriceps / ischio-jambiers),</a:t>
            </a:r>
          </a:p>
          <a:p>
            <a:pPr marL="804863" lvl="2" indent="3175" algn="just">
              <a:lnSpc>
                <a:spcPct val="90000"/>
              </a:lnSpc>
              <a:buFont typeface="Wingdings" panose="05000000000000000000" pitchFamily="2" charset="2"/>
              <a:buChar char="à"/>
              <a:defRPr/>
            </a:pPr>
            <a:r>
              <a:rPr lang="fr-FR" sz="2000" dirty="0">
                <a:solidFill>
                  <a:srgbClr val="0070C0"/>
                </a:solidFill>
              </a:rPr>
              <a:t> travail pliométrique avec des sauts de hauteur plus importante,</a:t>
            </a:r>
          </a:p>
          <a:p>
            <a:pPr marL="804863" lvl="2" indent="3175" algn="just">
              <a:lnSpc>
                <a:spcPct val="90000"/>
              </a:lnSpc>
              <a:buFont typeface="Wingdings" panose="05000000000000000000" pitchFamily="2" charset="2"/>
              <a:buChar char="à"/>
              <a:defRPr/>
            </a:pPr>
            <a:r>
              <a:rPr lang="fr-FR" sz="2000" dirty="0">
                <a:solidFill>
                  <a:srgbClr val="0070C0"/>
                </a:solidFill>
              </a:rPr>
              <a:t> en fin d’adolescence : travail excentrique possible.</a:t>
            </a:r>
          </a:p>
          <a:p>
            <a:pPr marL="804863" lvl="2" indent="3175" algn="just">
              <a:lnSpc>
                <a:spcPct val="90000"/>
              </a:lnSpc>
              <a:buFont typeface="Wingdings" panose="05000000000000000000" pitchFamily="2" charset="2"/>
              <a:buChar char="à"/>
              <a:defRPr/>
            </a:pPr>
            <a:endParaRPr lang="fr-FR" sz="2000" dirty="0">
              <a:solidFill>
                <a:srgbClr val="0070C0"/>
              </a:solidFill>
            </a:endParaRPr>
          </a:p>
          <a:p>
            <a:pPr marL="804863" lvl="2" algn="just">
              <a:lnSpc>
                <a:spcPct val="90000"/>
              </a:lnSpc>
              <a:defRPr/>
            </a:pPr>
            <a:endParaRPr lang="fr-FR" sz="2200" dirty="0">
              <a:solidFill>
                <a:srgbClr val="0070C0"/>
              </a:solidFill>
            </a:endParaRPr>
          </a:p>
        </p:txBody>
      </p:sp>
    </p:spTree>
    <p:extLst>
      <p:ext uri="{BB962C8B-B14F-4D97-AF65-F5344CB8AC3E}">
        <p14:creationId xmlns:p14="http://schemas.microsoft.com/office/powerpoint/2010/main" val="296213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qualités physiques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498282"/>
            <a:ext cx="9895840" cy="4678204"/>
          </a:xfrm>
          <a:prstGeom prst="rect">
            <a:avLst/>
          </a:prstGeom>
          <a:noFill/>
        </p:spPr>
        <p:txBody>
          <a:bodyPr wrap="square" rtlCol="0">
            <a:spAutoFit/>
          </a:bodyPr>
          <a:lstStyle/>
          <a:p>
            <a:pPr marL="342900" indent="-342900" algn="just">
              <a:buFont typeface="Arial" panose="020B0604020202020204" pitchFamily="34" charset="0"/>
              <a:buChar char="•"/>
              <a:defRPr/>
            </a:pPr>
            <a:r>
              <a:rPr lang="fr-FR" sz="2400" dirty="0"/>
              <a:t>Prendre en compte </a:t>
            </a:r>
            <a:r>
              <a:rPr lang="fr-FR" sz="2400" b="1" dirty="0">
                <a:solidFill>
                  <a:schemeClr val="accent1">
                    <a:lumMod val="75000"/>
                  </a:schemeClr>
                </a:solidFill>
              </a:rPr>
              <a:t>les périodes sensibles</a:t>
            </a:r>
            <a:r>
              <a:rPr lang="fr-FR" sz="2400" dirty="0">
                <a:solidFill>
                  <a:schemeClr val="accent1">
                    <a:lumMod val="75000"/>
                  </a:schemeClr>
                </a:solidFill>
              </a:rPr>
              <a:t> </a:t>
            </a:r>
            <a:r>
              <a:rPr lang="fr-FR" sz="2400" dirty="0"/>
              <a:t>de développement de certaines qualités physiques (</a:t>
            </a:r>
            <a:r>
              <a:rPr lang="fr-FR" sz="2400" dirty="0" err="1"/>
              <a:t>J.Weineck</a:t>
            </a:r>
            <a:r>
              <a:rPr lang="fr-FR" sz="2400" dirty="0"/>
              <a:t>, 1992) :</a:t>
            </a:r>
          </a:p>
          <a:p>
            <a:pPr>
              <a:defRPr/>
            </a:pPr>
            <a:endParaRPr lang="fr-FR" altLang="fr-FR" sz="400" dirty="0"/>
          </a:p>
          <a:p>
            <a:pPr marL="1200150" lvl="2" indent="-285750" algn="just">
              <a:buFont typeface="Courier New" panose="02070309020205020404" pitchFamily="49" charset="0"/>
              <a:buChar char="o"/>
              <a:defRPr/>
            </a:pPr>
            <a:r>
              <a:rPr lang="fr-FR" altLang="fr-FR" sz="2200" dirty="0"/>
              <a:t>Rechercher la coordination de mouvements complexes au tout début du collège pour profiter de la fin de la période d’âge d’or des apprentissages moteurs.</a:t>
            </a:r>
          </a:p>
          <a:p>
            <a:pPr marL="1200150" lvl="2" indent="-285750" algn="just">
              <a:buFont typeface="Courier New" panose="02070309020205020404" pitchFamily="49" charset="0"/>
              <a:buChar char="o"/>
              <a:defRPr/>
            </a:pPr>
            <a:r>
              <a:rPr lang="fr-FR" altLang="fr-FR" sz="2200" dirty="0"/>
              <a:t>Valoriser le travail à VMA et PMA au Collège pour développer la consommation maximale d’oxygène.</a:t>
            </a:r>
          </a:p>
          <a:p>
            <a:pPr marL="1200150" lvl="2" indent="-285750" algn="just">
              <a:buFont typeface="Courier New" panose="02070309020205020404" pitchFamily="49" charset="0"/>
              <a:buChar char="o"/>
              <a:defRPr/>
            </a:pPr>
            <a:r>
              <a:rPr lang="fr-FR" altLang="fr-FR" sz="2200" dirty="0"/>
              <a:t>Ne pas hésiter dès le collège à solliciter aussi mais progressivement la filière anaérobie lactique qui ne présente pas de danger physiologique </a:t>
            </a:r>
            <a:r>
              <a:rPr lang="fr-FR" altLang="fr-FR" sz="2000" dirty="0"/>
              <a:t>(mais attention à la pénibilité de ce type d’effort </a:t>
            </a:r>
            <a:r>
              <a:rPr lang="fr-FR" altLang="fr-FR" sz="2000" dirty="0">
                <a:sym typeface="Wingdings" panose="05000000000000000000" pitchFamily="2" charset="2"/>
              </a:rPr>
              <a:t> formes ludiques et originales). </a:t>
            </a:r>
            <a:endParaRPr lang="fr-FR" altLang="fr-FR" sz="2000" dirty="0"/>
          </a:p>
          <a:p>
            <a:pPr marL="1200150" lvl="2" indent="-285750" algn="just">
              <a:buFont typeface="Courier New" panose="02070309020205020404" pitchFamily="49" charset="0"/>
              <a:buChar char="o"/>
              <a:defRPr/>
            </a:pPr>
            <a:r>
              <a:rPr lang="fr-FR" altLang="fr-FR" sz="2200" dirty="0"/>
              <a:t>Envisager de + en + des modalités de pédagogie différenciée en raison de l’accroissement de l’hétérogénéité avec l’adolescence, notamment entre filles et garçons (pics de croissance, dimorphisme sexuel).</a:t>
            </a:r>
          </a:p>
        </p:txBody>
      </p:sp>
    </p:spTree>
    <p:extLst>
      <p:ext uri="{BB962C8B-B14F-4D97-AF65-F5344CB8AC3E}">
        <p14:creationId xmlns:p14="http://schemas.microsoft.com/office/powerpoint/2010/main" val="256848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des qualités physiques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706102"/>
            <a:ext cx="9895840" cy="4124206"/>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400" dirty="0"/>
              <a:t>Prendre aussi en compte les </a:t>
            </a:r>
            <a:r>
              <a:rPr lang="fr-FR" altLang="fr-FR" sz="2400" b="1" dirty="0">
                <a:solidFill>
                  <a:schemeClr val="accent1">
                    <a:lumMod val="75000"/>
                  </a:schemeClr>
                </a:solidFill>
              </a:rPr>
              <a:t>périodes de régression passagère du développement moteur </a:t>
            </a:r>
            <a:r>
              <a:rPr lang="fr-FR" altLang="fr-FR" sz="2400" b="1" dirty="0"/>
              <a:t>:</a:t>
            </a:r>
          </a:p>
          <a:p>
            <a:pPr>
              <a:defRPr/>
            </a:pPr>
            <a:endParaRPr lang="fr-FR" altLang="fr-FR" sz="400" dirty="0"/>
          </a:p>
          <a:p>
            <a:pPr marL="1200150" lvl="2" indent="-285750" algn="just">
              <a:buFont typeface="Courier New" panose="02070309020205020404" pitchFamily="49" charset="0"/>
              <a:buChar char="o"/>
              <a:defRPr/>
            </a:pPr>
            <a:r>
              <a:rPr lang="fr-FR" altLang="fr-FR" sz="2200" dirty="0"/>
              <a:t>Rechercher la stabilisation des apprentissages moteurs la fin du collège pour prendre en compte la dégradation possible de la coordination motrice et la maladresse passagère (chez certains élèves) liée aux rapides transformations corporelles (disproportions transitoires). </a:t>
            </a:r>
            <a:endParaRPr lang="fr-FR" altLang="fr-FR" sz="600" dirty="0"/>
          </a:p>
          <a:p>
            <a:pPr marL="1200150" lvl="2" indent="-285750" algn="just">
              <a:buFont typeface="Courier New" panose="02070309020205020404" pitchFamily="49" charset="0"/>
              <a:buChar char="o"/>
              <a:defRPr/>
            </a:pPr>
            <a:endParaRPr lang="fr-FR" altLang="fr-FR" sz="1200" dirty="0"/>
          </a:p>
          <a:p>
            <a:pPr marL="1200150" lvl="2" indent="-285750" algn="just">
              <a:buFont typeface="Courier New" panose="02070309020205020404" pitchFamily="49" charset="0"/>
              <a:buChar char="o"/>
              <a:defRPr/>
            </a:pPr>
            <a:r>
              <a:rPr lang="fr-FR" altLang="fr-FR" sz="2200" dirty="0" err="1"/>
              <a:t>G.Coslin</a:t>
            </a:r>
            <a:r>
              <a:rPr lang="fr-FR" altLang="fr-FR" sz="2200" dirty="0"/>
              <a:t> &amp; </a:t>
            </a:r>
            <a:r>
              <a:rPr lang="fr-FR" altLang="fr-FR" sz="2200" dirty="0" err="1"/>
              <a:t>L.Lafont</a:t>
            </a:r>
            <a:r>
              <a:rPr lang="fr-FR" altLang="fr-FR" sz="2200" dirty="0"/>
              <a:t> (2011) : « </a:t>
            </a:r>
            <a:r>
              <a:rPr lang="fr-FR" altLang="fr-FR" sz="2200" i="1" dirty="0"/>
              <a:t>Toutes les APSA qui demandent une précision dans la coordination et la synchronisation des segments corporels seront à proposer avec une grande vigilance : c’est le cas par exemple des temps d’envol dans les acrobaties en gymnastique qui sollicitent un gainage et un contrôle segmentaire importants</a:t>
            </a:r>
            <a:r>
              <a:rPr lang="fr-FR" altLang="fr-FR" sz="2200" dirty="0"/>
              <a:t> ».</a:t>
            </a:r>
          </a:p>
        </p:txBody>
      </p:sp>
    </p:spTree>
    <p:extLst>
      <p:ext uri="{BB962C8B-B14F-4D97-AF65-F5344CB8AC3E}">
        <p14:creationId xmlns:p14="http://schemas.microsoft.com/office/powerpoint/2010/main" val="13499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23439"/>
          </a:xfrm>
          <a:prstGeom prst="rect">
            <a:avLst/>
          </a:prstGeom>
          <a:noFill/>
        </p:spPr>
        <p:txBody>
          <a:bodyPr wrap="square" rtlCol="0">
            <a:spAutoFit/>
          </a:bodyPr>
          <a:lstStyle/>
          <a:p>
            <a:pPr algn="ctr"/>
            <a:r>
              <a:rPr lang="fr-FR" sz="4400" dirty="0"/>
              <a:t>Principes d’intervention</a:t>
            </a:r>
          </a:p>
          <a:p>
            <a:pPr algn="ctr"/>
            <a:r>
              <a:rPr lang="fr-FR" sz="3600" dirty="0">
                <a:solidFill>
                  <a:schemeClr val="accent2">
                    <a:lumMod val="75000"/>
                  </a:schemeClr>
                </a:solidFill>
              </a:rPr>
              <a:t>Du côté de la connaissance de soi</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717040" y="1376362"/>
            <a:ext cx="9895840" cy="4801314"/>
          </a:xfrm>
          <a:prstGeom prst="rect">
            <a:avLst/>
          </a:prstGeom>
          <a:noFill/>
        </p:spPr>
        <p:txBody>
          <a:bodyPr wrap="square" rtlCol="0">
            <a:spAutoFit/>
          </a:bodyPr>
          <a:lstStyle/>
          <a:p>
            <a:pPr marL="342900" indent="-342900" algn="just">
              <a:buFont typeface="Arial" panose="020B0604020202020204" pitchFamily="34" charset="0"/>
              <a:buChar char="•"/>
            </a:pPr>
            <a:r>
              <a:rPr lang="fr-FR" altLang="fr-FR" sz="2200" b="1" dirty="0">
                <a:solidFill>
                  <a:schemeClr val="accent2">
                    <a:lumMod val="75000"/>
                  </a:schemeClr>
                </a:solidFill>
              </a:rPr>
              <a:t>« </a:t>
            </a:r>
            <a:r>
              <a:rPr lang="fr-FR" altLang="fr-FR" sz="2200" b="1" i="1" dirty="0">
                <a:solidFill>
                  <a:schemeClr val="accent2">
                    <a:lumMod val="75000"/>
                  </a:schemeClr>
                </a:solidFill>
              </a:rPr>
              <a:t>Connais-toi toi-même</a:t>
            </a:r>
            <a:r>
              <a:rPr lang="fr-FR" altLang="fr-FR" sz="2200" b="1" dirty="0">
                <a:solidFill>
                  <a:schemeClr val="accent2">
                    <a:lumMod val="75000"/>
                  </a:schemeClr>
                </a:solidFill>
              </a:rPr>
              <a:t> » </a:t>
            </a:r>
            <a:r>
              <a:rPr lang="fr-FR" altLang="fr-FR" sz="2200" dirty="0"/>
              <a:t>(Socrate) est peut-être l’ambition ultime de tout processus éducatif. La connaissance de soi est particulièrement impliquée pour devenir un « </a:t>
            </a:r>
            <a:r>
              <a:rPr lang="fr-FR" altLang="fr-FR" sz="2200" i="1" dirty="0"/>
              <a:t>citoyen épanoui</a:t>
            </a:r>
            <a:r>
              <a:rPr lang="fr-FR" altLang="fr-FR" sz="2200" dirty="0"/>
              <a:t> » « </a:t>
            </a:r>
            <a:r>
              <a:rPr lang="fr-FR" altLang="fr-FR" sz="2200" i="1" dirty="0"/>
              <a:t>capable de faire des choix éclairés</a:t>
            </a:r>
            <a:r>
              <a:rPr lang="fr-FR" altLang="fr-FR" sz="2200" dirty="0"/>
              <a:t> » </a:t>
            </a:r>
            <a:r>
              <a:rPr lang="fr-FR" altLang="fr-FR" sz="2000" dirty="0"/>
              <a:t>(finalité de l’EPS, BO spécial n°1 du 22 janvier 2019).</a:t>
            </a:r>
          </a:p>
          <a:p>
            <a:pPr marL="342900" indent="-342900" algn="just">
              <a:buFont typeface="Arial" panose="020B0604020202020204" pitchFamily="34" charset="0"/>
              <a:buChar char="•"/>
            </a:pPr>
            <a:r>
              <a:rPr lang="fr-FR" altLang="fr-FR" sz="2200" dirty="0"/>
              <a:t>L’adolescent se transforme, il perd ses repères, il doute de lui-même, il doit apprivoiser un nouveau corps. </a:t>
            </a:r>
            <a:r>
              <a:rPr lang="fr-FR" altLang="fr-FR" sz="2200" b="1" dirty="0">
                <a:solidFill>
                  <a:schemeClr val="accent2">
                    <a:lumMod val="75000"/>
                  </a:schemeClr>
                </a:solidFill>
              </a:rPr>
              <a:t>L’aider à mieux se connaitre, c’est l’aider à grandir</a:t>
            </a:r>
            <a:r>
              <a:rPr lang="fr-FR" altLang="fr-FR" sz="2200" dirty="0"/>
              <a:t>. C’est pourquoi au collège et au lycée, l’élève « </a:t>
            </a:r>
            <a:r>
              <a:rPr lang="fr-FR" altLang="fr-FR" sz="2200" i="1" dirty="0"/>
              <a:t>apprend à se connaitre</a:t>
            </a:r>
            <a:r>
              <a:rPr lang="fr-FR" altLang="fr-FR" sz="2200" dirty="0"/>
              <a:t> » (BO spécial n°1 du 22 janvier 2019).</a:t>
            </a:r>
          </a:p>
          <a:p>
            <a:pPr marL="342900" indent="-342900" algn="just">
              <a:buFont typeface="Arial" panose="020B0604020202020204" pitchFamily="34" charset="0"/>
              <a:buChar char="•"/>
            </a:pPr>
            <a:r>
              <a:rPr lang="fr-FR" altLang="fr-FR" sz="2200" u="sng" dirty="0"/>
              <a:t>La connaissance de soi est le point d’articulation de beaucoup d’apprentissages</a:t>
            </a:r>
            <a:r>
              <a:rPr lang="fr-FR" altLang="fr-FR" sz="2200" dirty="0"/>
              <a:t> :</a:t>
            </a:r>
          </a:p>
          <a:p>
            <a:pPr marL="1257300" lvl="2" indent="-342900" algn="just">
              <a:buFont typeface="Courier New" panose="02070309020205020404" pitchFamily="49" charset="0"/>
              <a:buChar char="o"/>
            </a:pPr>
            <a:r>
              <a:rPr lang="fr-FR" altLang="fr-FR" sz="2200" dirty="0"/>
              <a:t>La capacité à faire des choix.</a:t>
            </a:r>
          </a:p>
          <a:p>
            <a:pPr marL="1257300" lvl="2" indent="-342900" algn="just">
              <a:buFont typeface="Courier New" panose="02070309020205020404" pitchFamily="49" charset="0"/>
              <a:buChar char="o"/>
            </a:pPr>
            <a:r>
              <a:rPr lang="fr-FR" altLang="fr-FR" sz="2200" dirty="0"/>
              <a:t>La capacité à gérer ses ressources (régulation de l’effort). </a:t>
            </a:r>
          </a:p>
          <a:p>
            <a:pPr marL="1257300" lvl="2" indent="-342900" algn="just">
              <a:buFont typeface="Courier New" panose="02070309020205020404" pitchFamily="49" charset="0"/>
              <a:buChar char="o"/>
            </a:pPr>
            <a:r>
              <a:rPr lang="fr-FR" altLang="fr-FR" sz="2200" dirty="0"/>
              <a:t>La capacité à s’engager en sécurité </a:t>
            </a:r>
            <a:r>
              <a:rPr lang="fr-FR" altLang="fr-FR" sz="2000" dirty="0"/>
              <a:t>(connaitre ses limites et savoir renoncer).</a:t>
            </a:r>
          </a:p>
          <a:p>
            <a:pPr marL="1257300" lvl="2" indent="-342900" algn="just">
              <a:buFont typeface="Courier New" panose="02070309020205020404" pitchFamily="49" charset="0"/>
              <a:buChar char="o"/>
            </a:pPr>
            <a:r>
              <a:rPr lang="fr-FR" altLang="fr-FR" sz="2200" dirty="0"/>
              <a:t>La maîtrise de soi.</a:t>
            </a:r>
          </a:p>
          <a:p>
            <a:pPr marL="1257300" lvl="2" indent="-342900" algn="just">
              <a:buFont typeface="Courier New" panose="02070309020205020404" pitchFamily="49" charset="0"/>
              <a:buChar char="o"/>
            </a:pPr>
            <a:r>
              <a:rPr lang="fr-FR" altLang="fr-FR" sz="2200" dirty="0"/>
              <a:t>La confiance en soi et l’estime de soi (se sentir capable de…). </a:t>
            </a:r>
          </a:p>
        </p:txBody>
      </p:sp>
    </p:spTree>
    <p:extLst>
      <p:ext uri="{BB962C8B-B14F-4D97-AF65-F5344CB8AC3E}">
        <p14:creationId xmlns:p14="http://schemas.microsoft.com/office/powerpoint/2010/main" val="399758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1384995"/>
          </a:xfrm>
          <a:prstGeom prst="rect">
            <a:avLst/>
          </a:prstGeom>
          <a:noFill/>
        </p:spPr>
        <p:txBody>
          <a:bodyPr wrap="square" rtlCol="0">
            <a:spAutoFit/>
          </a:bodyPr>
          <a:lstStyle/>
          <a:p>
            <a:pPr algn="ctr"/>
            <a:r>
              <a:rPr lang="fr-FR" sz="4400" dirty="0"/>
              <a:t>L’association sportive</a:t>
            </a:r>
          </a:p>
          <a:p>
            <a:pPr algn="ctr"/>
            <a:r>
              <a:rPr lang="fr-FR" sz="4000" dirty="0">
                <a:solidFill>
                  <a:schemeClr val="accent2">
                    <a:lumMod val="75000"/>
                  </a:schemeClr>
                </a:solidFill>
              </a:rPr>
              <a:t>Une réponse aux besoins des adolescents</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81200" y="1427162"/>
            <a:ext cx="9631680" cy="4724370"/>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150" b="1" dirty="0"/>
              <a:t>Besoin d’estime de soi </a:t>
            </a:r>
            <a:r>
              <a:rPr lang="fr-FR" altLang="fr-FR" sz="2150" dirty="0"/>
              <a:t>: parce que l’AS permet de s’affirmer voire de performer dans une ou plusieurs APSA où l’on peut se sentir « bon ». </a:t>
            </a:r>
          </a:p>
          <a:p>
            <a:pPr marL="342900" indent="-342900" algn="just">
              <a:buFont typeface="Arial" panose="020B0604020202020204" pitchFamily="34" charset="0"/>
              <a:buChar char="•"/>
              <a:defRPr/>
            </a:pPr>
            <a:r>
              <a:rPr lang="fr-FR" altLang="fr-FR" sz="2150" b="1" dirty="0"/>
              <a:t>Besoin d’autonomie </a:t>
            </a:r>
            <a:r>
              <a:rPr lang="fr-FR" altLang="fr-FR" sz="2150" dirty="0"/>
              <a:t>: parce que l’AS n’est pas obligatoire, que les activités sont choisies, et parce que de nombreuses démarches autonomes sont permises et valorisées.</a:t>
            </a:r>
          </a:p>
          <a:p>
            <a:pPr marL="342900" indent="-342900" algn="just">
              <a:buFont typeface="Arial" panose="020B0604020202020204" pitchFamily="34" charset="0"/>
              <a:buChar char="•"/>
              <a:defRPr/>
            </a:pPr>
            <a:r>
              <a:rPr lang="fr-FR" altLang="fr-FR" sz="2150" b="1" dirty="0"/>
              <a:t>Besoin de dialogue, de se sentir écouté </a:t>
            </a:r>
            <a:r>
              <a:rPr lang="fr-FR" altLang="fr-FR" sz="2150" dirty="0"/>
              <a:t>: parce que l’AS permet souvent une autre forme de relation avec le professeur d’EPS, une relation moins « scolaire ». </a:t>
            </a:r>
          </a:p>
          <a:p>
            <a:pPr marL="342900" indent="-342900" algn="just">
              <a:buFont typeface="Arial" panose="020B0604020202020204" pitchFamily="34" charset="0"/>
              <a:buChar char="•"/>
              <a:defRPr/>
            </a:pPr>
            <a:r>
              <a:rPr lang="fr-FR" altLang="fr-FR" sz="2150" b="1" dirty="0"/>
              <a:t>Besoin de confiance, de responsabilité </a:t>
            </a:r>
            <a:r>
              <a:rPr lang="fr-FR" altLang="fr-FR" sz="2150" dirty="0"/>
              <a:t>: parce que l’AS est une expérimentation de la vie associative, et qu’elle « ouvre » le champ des responsabilités, par exemple par une implication au sein du bureau.</a:t>
            </a:r>
          </a:p>
          <a:p>
            <a:pPr marL="342900" indent="-342900" algn="just">
              <a:buFont typeface="Arial" panose="020B0604020202020204" pitchFamily="34" charset="0"/>
              <a:buChar char="•"/>
              <a:defRPr/>
            </a:pPr>
            <a:r>
              <a:rPr lang="fr-FR" altLang="fr-FR" sz="2150" b="1" dirty="0"/>
              <a:t>Besoin de tester ses nouvelles possibilités </a:t>
            </a:r>
            <a:r>
              <a:rPr lang="fr-FR" altLang="fr-FR" sz="2150" dirty="0"/>
              <a:t>: parce que l’AS organise des compétitions permettant à chacun de s’épanouir.</a:t>
            </a:r>
          </a:p>
          <a:p>
            <a:pPr marL="342900" indent="-342900" algn="just">
              <a:buFont typeface="Arial" panose="020B0604020202020204" pitchFamily="34" charset="0"/>
              <a:buChar char="•"/>
              <a:defRPr/>
            </a:pPr>
            <a:r>
              <a:rPr lang="fr-FR" altLang="fr-FR" sz="2150" b="1" dirty="0"/>
              <a:t>Besoin d’élargir l’horizon de ses relations sociales </a:t>
            </a:r>
            <a:r>
              <a:rPr lang="fr-FR" altLang="fr-FR" sz="2150" dirty="0"/>
              <a:t>: parce qu’on vient à l’AS avec ses amis, et souvent pour se faire de nouveaux amis. </a:t>
            </a:r>
          </a:p>
        </p:txBody>
      </p:sp>
      <p:sp>
        <p:nvSpPr>
          <p:cNvPr id="9" name="ZoneTexte 8">
            <a:extLst>
              <a:ext uri="{FF2B5EF4-FFF2-40B4-BE49-F238E27FC236}">
                <a16:creationId xmlns:a16="http://schemas.microsoft.com/office/drawing/2014/main" id="{8DD09198-B9E6-496F-95DA-7BB8110B0C38}"/>
              </a:ext>
            </a:extLst>
          </p:cNvPr>
          <p:cNvSpPr txBox="1"/>
          <p:nvPr/>
        </p:nvSpPr>
        <p:spPr>
          <a:xfrm>
            <a:off x="85061" y="2613392"/>
            <a:ext cx="1698019" cy="1323439"/>
          </a:xfrm>
          <a:prstGeom prst="rect">
            <a:avLst/>
          </a:prstGeom>
          <a:solidFill>
            <a:schemeClr val="accent5">
              <a:lumMod val="50000"/>
            </a:schemeClr>
          </a:solidFill>
        </p:spPr>
        <p:txBody>
          <a:bodyPr wrap="square" rtlCol="0">
            <a:spAutoFit/>
          </a:bodyPr>
          <a:lstStyle/>
          <a:p>
            <a:pPr algn="ctr"/>
            <a:endParaRPr lang="fr-FR" sz="2000" b="1" dirty="0">
              <a:solidFill>
                <a:schemeClr val="accent4">
                  <a:lumMod val="75000"/>
                </a:schemeClr>
              </a:solidFill>
            </a:endParaRPr>
          </a:p>
          <a:p>
            <a:pPr algn="ctr"/>
            <a:r>
              <a:rPr lang="fr-FR" sz="2000" b="1" dirty="0">
                <a:solidFill>
                  <a:schemeClr val="accent1">
                    <a:lumMod val="40000"/>
                    <a:lumOff val="60000"/>
                  </a:schemeClr>
                </a:solidFill>
              </a:rPr>
              <a:t>ZOOM </a:t>
            </a:r>
          </a:p>
          <a:p>
            <a:pPr algn="ctr"/>
            <a:r>
              <a:rPr lang="fr-FR" sz="2000" b="1" dirty="0">
                <a:solidFill>
                  <a:schemeClr val="accent1">
                    <a:lumMod val="40000"/>
                    <a:lumOff val="60000"/>
                  </a:schemeClr>
                </a:solidFill>
              </a:rPr>
              <a:t>SUR l’AS</a:t>
            </a:r>
          </a:p>
          <a:p>
            <a:pPr algn="ctr"/>
            <a:endParaRPr lang="fr-FR" sz="2000" b="1" dirty="0">
              <a:solidFill>
                <a:schemeClr val="accent4">
                  <a:lumMod val="75000"/>
                </a:schemeClr>
              </a:solidFill>
            </a:endParaRPr>
          </a:p>
        </p:txBody>
      </p:sp>
    </p:spTree>
    <p:extLst>
      <p:ext uri="{BB962C8B-B14F-4D97-AF65-F5344CB8AC3E}">
        <p14:creationId xmlns:p14="http://schemas.microsoft.com/office/powerpoint/2010/main" val="230520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063198"/>
          </a:xfrm>
          <a:prstGeom prst="rect">
            <a:avLst/>
          </a:prstGeom>
          <a:solidFill>
            <a:schemeClr val="accent2">
              <a:lumMod val="20000"/>
              <a:lumOff val="80000"/>
            </a:schemeClr>
          </a:solidFill>
        </p:spPr>
        <p:txBody>
          <a:bodyPr wrap="square" rtlCol="0">
            <a:spAutoFit/>
          </a:bodyPr>
          <a:lstStyle/>
          <a:p>
            <a:pPr algn="ctr">
              <a:defRPr/>
            </a:pPr>
            <a:r>
              <a:rPr lang="fr-FR" altLang="fr-FR" sz="3200" dirty="0"/>
              <a:t>Enseigner l’EPS à des adolescents : principes d’intervention</a:t>
            </a:r>
          </a:p>
          <a:p>
            <a:pPr algn="just">
              <a:defRPr/>
            </a:pPr>
            <a:endParaRPr lang="fr-FR" altLang="fr-FR" sz="1600" dirty="0"/>
          </a:p>
          <a:p>
            <a:pPr marL="457200" indent="-457200" algn="just">
              <a:buFont typeface="Arial" panose="020B0604020202020204" pitchFamily="34" charset="0"/>
              <a:buChar char="•"/>
            </a:pPr>
            <a:r>
              <a:rPr lang="fr-FR" altLang="fr-FR" sz="2450" dirty="0"/>
              <a:t>La relation pédagogique doit respecter les besoins d’exemplarité, d’autorité, et d’autonomie. Sans copinage mais avec du dialogue et de la bienveillance, le style d’enseignement est de plus en plus démocratique et coopératif, avec une place grandissante aux prises de responsabilités et aux démarches autonomes. </a:t>
            </a:r>
          </a:p>
          <a:p>
            <a:pPr marL="171450" indent="-171450" algn="just">
              <a:buFont typeface="Arial" panose="020B0604020202020204" pitchFamily="34" charset="0"/>
              <a:buChar char="•"/>
            </a:pPr>
            <a:endParaRPr lang="fr-FR" altLang="fr-FR" sz="1000" dirty="0"/>
          </a:p>
          <a:p>
            <a:pPr marL="457200" indent="-457200" algn="just">
              <a:buFont typeface="Arial" panose="020B0604020202020204" pitchFamily="34" charset="0"/>
              <a:buChar char="•"/>
            </a:pPr>
            <a:r>
              <a:rPr lang="fr-FR" altLang="fr-FR" sz="2450" dirty="0"/>
              <a:t>Le besoin de sécurité narcissique et de reconnaissance des adolescents invite l’enseignant à encourager et féliciter ses élèves, et à créer les condition d’un climat motivationnel de maîtrise</a:t>
            </a:r>
            <a:r>
              <a:rPr lang="fr-FR" altLang="fr-FR" sz="2500" dirty="0"/>
              <a:t>.</a:t>
            </a:r>
          </a:p>
          <a:p>
            <a:pPr marL="171450" indent="-171450" algn="just">
              <a:buFont typeface="Arial" panose="020B0604020202020204" pitchFamily="34" charset="0"/>
              <a:buChar char="•"/>
            </a:pPr>
            <a:endParaRPr lang="fr-FR" altLang="fr-FR" sz="1000" dirty="0"/>
          </a:p>
          <a:p>
            <a:pPr marL="457200" indent="-457200" algn="just">
              <a:buFont typeface="Arial" panose="020B0604020202020204" pitchFamily="34" charset="0"/>
              <a:buChar char="•"/>
            </a:pPr>
            <a:r>
              <a:rPr lang="fr-FR" altLang="fr-FR" sz="2450" dirty="0"/>
              <a:t>Le développement cognitif et la maîtrise des opérations formelles permettent à l’enseignant de concevoir des procédures qui sollicitent de plus en plus les retours réflexifs sur les actions (métacognition), ainsi que les projections dans l’avenir (verbalisation, concertation, évaluations formatrices, démarches de projet…). </a:t>
            </a:r>
          </a:p>
        </p:txBody>
      </p:sp>
    </p:spTree>
    <p:extLst>
      <p:ext uri="{BB962C8B-B14F-4D97-AF65-F5344CB8AC3E}">
        <p14:creationId xmlns:p14="http://schemas.microsoft.com/office/powerpoint/2010/main" val="148070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5940088"/>
          </a:xfrm>
          <a:prstGeom prst="rect">
            <a:avLst/>
          </a:prstGeom>
          <a:solidFill>
            <a:schemeClr val="accent2">
              <a:lumMod val="20000"/>
              <a:lumOff val="80000"/>
            </a:schemeClr>
          </a:solidFill>
        </p:spPr>
        <p:txBody>
          <a:bodyPr wrap="square" rtlCol="0">
            <a:spAutoFit/>
          </a:bodyPr>
          <a:lstStyle/>
          <a:p>
            <a:pPr algn="ctr">
              <a:defRPr/>
            </a:pPr>
            <a:r>
              <a:rPr lang="fr-FR" altLang="fr-FR" sz="3200" dirty="0"/>
              <a:t>Enseigner l’EPS à des adolescents : principes d’intervention</a:t>
            </a:r>
          </a:p>
          <a:p>
            <a:pPr algn="ctr">
              <a:defRPr/>
            </a:pPr>
            <a:endParaRPr lang="fr-FR" altLang="fr-FR" sz="2400" dirty="0"/>
          </a:p>
          <a:p>
            <a:pPr marL="457200" indent="-457200" algn="just">
              <a:buFont typeface="Arial" panose="020B0604020202020204" pitchFamily="34" charset="0"/>
              <a:buChar char="•"/>
              <a:defRPr/>
            </a:pPr>
            <a:r>
              <a:rPr lang="fr-FR" sz="2450" dirty="0"/>
              <a:t>L’ accès à une conscience morale autonome justifie un  rapport à la règle plus « éthique » qu’autoritaire : </a:t>
            </a:r>
            <a:r>
              <a:rPr lang="fr-FR" sz="2450" dirty="0">
                <a:sym typeface="Wingdings" pitchFamily="2" charset="2"/>
              </a:rPr>
              <a:t>l</a:t>
            </a:r>
            <a:r>
              <a:rPr lang="fr-FR" sz="2450" dirty="0"/>
              <a:t>a règle est acceptée lorsqu’elle est juste, expliquée et comprise ; elle peut être amendée ou négociée.</a:t>
            </a:r>
          </a:p>
          <a:p>
            <a:pPr marL="171450" indent="-171450" algn="just">
              <a:buFont typeface="Arial" panose="020B0604020202020204" pitchFamily="34" charset="0"/>
              <a:buChar char="•"/>
              <a:defRPr/>
            </a:pPr>
            <a:endParaRPr lang="fr-FR" sz="1000" dirty="0"/>
          </a:p>
          <a:p>
            <a:pPr marL="457200" indent="-457200" algn="just">
              <a:buFont typeface="Arial" panose="020B0604020202020204" pitchFamily="34" charset="0"/>
              <a:buChar char="•"/>
              <a:defRPr/>
            </a:pPr>
            <a:r>
              <a:rPr lang="fr-FR" sz="2450" dirty="0"/>
              <a:t>Comme l’adolescence est une période sensible pour l’estime de soi, une période de plus grande fragilité narcissique, l’enseignant est attentif à la tonalité du rapport au corps, </a:t>
            </a:r>
            <a:r>
              <a:rPr lang="fr-FR" sz="2450" dirty="0">
                <a:sym typeface="Wingdings" pitchFamily="2" charset="2"/>
              </a:rPr>
              <a:t>en veillant notamment à circonscrire les comparaisons interindividuelles, et à « sécuriser » les présentations publiques de soi. Il faut cultiver l’estime de soi des élèves.</a:t>
            </a:r>
          </a:p>
          <a:p>
            <a:pPr marL="171450" indent="-171450" algn="just">
              <a:buFont typeface="Arial" panose="020B0604020202020204" pitchFamily="34" charset="0"/>
              <a:buChar char="•"/>
              <a:defRPr/>
            </a:pPr>
            <a:endParaRPr lang="fr-FR" sz="1000" dirty="0">
              <a:sym typeface="Wingdings" pitchFamily="2" charset="2"/>
            </a:endParaRPr>
          </a:p>
          <a:p>
            <a:pPr marL="457200" indent="-457200" algn="just">
              <a:buFont typeface="Arial" panose="020B0604020202020204" pitchFamily="34" charset="0"/>
              <a:buChar char="•"/>
              <a:defRPr/>
            </a:pPr>
            <a:r>
              <a:rPr lang="fr-FR" sz="2450" dirty="0">
                <a:sym typeface="Wingdings" pitchFamily="2" charset="2"/>
              </a:rPr>
              <a:t>Le levier le plus puissant du sentiment de compétence est la réussite, une réussite facilement et concrètement repérable dans des situations qui ont de la valeur. Les adolescents pour se réaliser doivent éprouver leurs compétences dans un domaine qu’ils jugent important.</a:t>
            </a:r>
          </a:p>
          <a:p>
            <a:pPr marL="457200" indent="-457200" algn="just">
              <a:buFont typeface="Arial" panose="020B0604020202020204" pitchFamily="34" charset="0"/>
              <a:buChar char="•"/>
              <a:defRPr/>
            </a:pPr>
            <a:endParaRPr lang="fr-FR" sz="1000" dirty="0">
              <a:sym typeface="Wingdings" pitchFamily="2" charset="2"/>
            </a:endParaRPr>
          </a:p>
        </p:txBody>
      </p:sp>
    </p:spTree>
    <p:extLst>
      <p:ext uri="{BB962C8B-B14F-4D97-AF65-F5344CB8AC3E}">
        <p14:creationId xmlns:p14="http://schemas.microsoft.com/office/powerpoint/2010/main" val="125859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040115"/>
          </a:xfrm>
          <a:prstGeom prst="rect">
            <a:avLst/>
          </a:prstGeom>
          <a:solidFill>
            <a:schemeClr val="accent2">
              <a:lumMod val="20000"/>
              <a:lumOff val="80000"/>
            </a:schemeClr>
          </a:solidFill>
        </p:spPr>
        <p:txBody>
          <a:bodyPr wrap="square" rtlCol="0">
            <a:spAutoFit/>
          </a:bodyPr>
          <a:lstStyle/>
          <a:p>
            <a:pPr algn="ctr">
              <a:defRPr/>
            </a:pPr>
            <a:r>
              <a:rPr lang="fr-FR" altLang="fr-FR" sz="3200" dirty="0"/>
              <a:t>Enseigner l’EPS à des adolescents : principes d’intervention</a:t>
            </a:r>
          </a:p>
          <a:p>
            <a:pPr algn="just">
              <a:defRPr/>
            </a:pPr>
            <a:endParaRPr lang="fr-FR" altLang="fr-FR" dirty="0"/>
          </a:p>
          <a:p>
            <a:pPr marL="342900" indent="-342900" algn="just">
              <a:buFont typeface="Arial" panose="020B0604020202020204" pitchFamily="34" charset="0"/>
              <a:buChar char="•"/>
              <a:defRPr/>
            </a:pPr>
            <a:r>
              <a:rPr lang="fr-FR" sz="2450" dirty="0"/>
              <a:t>Pour favoriser la construction du vivre ensemble et satisfaire au besoin d’affiliation des adolescents, l’enseignant exploite les ressources du groupe pour enrichir les relations sociales et en faire un levier pour apprendre. Les projets collectifs et les apprentissages coopératifs favorisent l’inclusion de tous les élèves. </a:t>
            </a:r>
          </a:p>
          <a:p>
            <a:pPr marL="342900" indent="-342900" algn="just">
              <a:buFont typeface="Arial" panose="020B0604020202020204" pitchFamily="34" charset="0"/>
              <a:buChar char="•"/>
              <a:defRPr/>
            </a:pPr>
            <a:endParaRPr lang="fr-FR" sz="800" dirty="0"/>
          </a:p>
          <a:p>
            <a:pPr marL="342900" indent="-342900" algn="just">
              <a:buFont typeface="Arial" panose="020B0604020202020204" pitchFamily="34" charset="0"/>
              <a:buChar char="•"/>
              <a:defRPr/>
            </a:pPr>
            <a:r>
              <a:rPr lang="fr-FR" sz="2450" dirty="0">
                <a:sym typeface="Wingdings" pitchFamily="2" charset="2"/>
              </a:rPr>
              <a:t>En raison de l’affirmation des rôles sexués, le professeur est attentif au rapport au corps, notamment dans les relations filles/garçons. Simultanément, l’enseignement de l’EPS vise une découverte et un partage des valeurs de l’autre sexe, en luttant contre les stéréotypes sexistes liés au genre, et en faisant de la mixité un objectif de citoyenneté.</a:t>
            </a:r>
          </a:p>
          <a:p>
            <a:pPr marL="342900" indent="-342900" algn="just">
              <a:buFont typeface="Arial" panose="020B0604020202020204" pitchFamily="34" charset="0"/>
              <a:buChar char="•"/>
              <a:defRPr/>
            </a:pPr>
            <a:endParaRPr lang="fr-FR" sz="800" dirty="0">
              <a:sym typeface="Wingdings" pitchFamily="2" charset="2"/>
            </a:endParaRPr>
          </a:p>
          <a:p>
            <a:pPr marL="342900" indent="-342900" algn="just">
              <a:buFont typeface="Arial" panose="020B0604020202020204" pitchFamily="34" charset="0"/>
              <a:buChar char="•"/>
              <a:defRPr/>
            </a:pPr>
            <a:r>
              <a:rPr lang="fr-FR" sz="2450" dirty="0">
                <a:sym typeface="Wingdings" pitchFamily="2" charset="2"/>
              </a:rPr>
              <a:t>L’adolescence est une période privilégiée pour enseigner aux élèves la maîtrise des émotions et la gestion du risque grâce à une meilleure connaissance de soi. </a:t>
            </a:r>
          </a:p>
          <a:p>
            <a:pPr marL="342900" indent="-342900" algn="just">
              <a:buFont typeface="Arial" panose="020B0604020202020204" pitchFamily="34" charset="0"/>
              <a:buChar char="•"/>
              <a:defRPr/>
            </a:pPr>
            <a:endParaRPr lang="fr-FR" sz="200" dirty="0">
              <a:sym typeface="Wingdings" pitchFamily="2" charset="2"/>
            </a:endParaRPr>
          </a:p>
        </p:txBody>
      </p:sp>
    </p:spTree>
    <p:extLst>
      <p:ext uri="{BB962C8B-B14F-4D97-AF65-F5344CB8AC3E}">
        <p14:creationId xmlns:p14="http://schemas.microsoft.com/office/powerpoint/2010/main" val="480042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024726"/>
          </a:xfrm>
          <a:prstGeom prst="rect">
            <a:avLst/>
          </a:prstGeom>
          <a:solidFill>
            <a:schemeClr val="accent2">
              <a:lumMod val="20000"/>
              <a:lumOff val="80000"/>
            </a:schemeClr>
          </a:solidFill>
        </p:spPr>
        <p:txBody>
          <a:bodyPr wrap="square" rtlCol="0">
            <a:spAutoFit/>
          </a:bodyPr>
          <a:lstStyle/>
          <a:p>
            <a:pPr algn="ctr">
              <a:defRPr/>
            </a:pPr>
            <a:r>
              <a:rPr lang="fr-FR" altLang="fr-FR" sz="3200" dirty="0"/>
              <a:t>Enseigner l’EPS à des adolescents : principes d’intervention</a:t>
            </a:r>
          </a:p>
          <a:p>
            <a:pPr algn="just">
              <a:defRPr/>
            </a:pPr>
            <a:endParaRPr lang="fr-FR" altLang="fr-FR" dirty="0"/>
          </a:p>
          <a:p>
            <a:pPr marL="457200" indent="-457200" algn="just">
              <a:buFont typeface="Arial" panose="020B0604020202020204" pitchFamily="34" charset="0"/>
              <a:buChar char="•"/>
            </a:pPr>
            <a:r>
              <a:rPr lang="fr-FR" altLang="fr-FR" sz="2450" dirty="0"/>
              <a:t>Cette période est décisive pour acquérir le goût de la pratique corporelle : des expériences de plaisir et de satisfaction sont la condition d’un investissement physique et sportif au-delà des murs de l’Ecole. Les « bons souvenirs » vécus en EPS sont le meilleur levier pour une vie moins sédentaire et plus active.</a:t>
            </a:r>
          </a:p>
          <a:p>
            <a:pPr marL="171450" indent="-171450" algn="just">
              <a:buFont typeface="Arial" panose="020B0604020202020204" pitchFamily="34" charset="0"/>
              <a:buChar char="•"/>
            </a:pPr>
            <a:endParaRPr lang="fr-FR" altLang="fr-FR" sz="1600" dirty="0"/>
          </a:p>
          <a:p>
            <a:pPr marL="457200" indent="-457200" algn="just">
              <a:buFont typeface="Arial" panose="020B0604020202020204" pitchFamily="34" charset="0"/>
              <a:buChar char="•"/>
            </a:pPr>
            <a:r>
              <a:rPr lang="fr-FR" altLang="fr-FR" sz="2450" dirty="0"/>
              <a:t>Du côté du développement moteur, l’enseignant prend en compte la croissance osseuse et la plus grande sensibilité de l’appareil locomoteur aux fortes contraintes mécaniques (surtout pendant le pic de poussée pubertaire). Cette exigence suppose un traitement encore plus nécessaire de l’hétérogénéité car tous les adolescents ne se développent ni au même moment, ni à la même vitesse. </a:t>
            </a:r>
          </a:p>
          <a:p>
            <a:pPr marL="171450" indent="-171450" algn="just">
              <a:buFont typeface="Arial" panose="020B0604020202020204" pitchFamily="34" charset="0"/>
              <a:buChar char="•"/>
            </a:pPr>
            <a:endParaRPr lang="fr-FR" altLang="fr-FR" sz="1000" dirty="0"/>
          </a:p>
          <a:p>
            <a:pPr marL="171450" indent="-171450" algn="just">
              <a:buFont typeface="Arial" panose="020B0604020202020204" pitchFamily="34" charset="0"/>
              <a:buChar char="•"/>
            </a:pPr>
            <a:endParaRPr lang="fr-FR" altLang="fr-FR" sz="1000" dirty="0"/>
          </a:p>
          <a:p>
            <a:pPr marL="171450" indent="-171450" algn="just">
              <a:buFont typeface="Arial" panose="020B0604020202020204" pitchFamily="34" charset="0"/>
              <a:buChar char="•"/>
            </a:pPr>
            <a:endParaRPr lang="fr-FR" altLang="fr-FR" sz="1000" dirty="0"/>
          </a:p>
          <a:p>
            <a:pPr marL="171450" indent="-171450" algn="just">
              <a:buFont typeface="Arial" panose="020B0604020202020204" pitchFamily="34" charset="0"/>
              <a:buChar char="•"/>
            </a:pPr>
            <a:endParaRPr lang="fr-FR" altLang="fr-FR" sz="1000" dirty="0"/>
          </a:p>
          <a:p>
            <a:pPr marL="171450" indent="-171450" algn="just">
              <a:buFont typeface="Arial" panose="020B0604020202020204" pitchFamily="34" charset="0"/>
              <a:buChar char="•"/>
            </a:pPr>
            <a:endParaRPr lang="fr-FR" altLang="fr-FR" sz="1000" dirty="0"/>
          </a:p>
        </p:txBody>
      </p:sp>
    </p:spTree>
    <p:extLst>
      <p:ext uri="{BB962C8B-B14F-4D97-AF65-F5344CB8AC3E}">
        <p14:creationId xmlns:p14="http://schemas.microsoft.com/office/powerpoint/2010/main" val="101506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29663" y="1722756"/>
            <a:ext cx="942753" cy="4247317"/>
          </a:xfrm>
          <a:prstGeom prst="rect">
            <a:avLst/>
          </a:prstGeom>
          <a:noFill/>
        </p:spPr>
        <p:txBody>
          <a:bodyPr wrap="square" rtlCol="0">
            <a:spAutoFit/>
          </a:bodyPr>
          <a:lstStyle/>
          <a:p>
            <a:pPr algn="ctr"/>
            <a:r>
              <a:rPr lang="fr-FR" sz="3000" b="1" dirty="0">
                <a:solidFill>
                  <a:schemeClr val="accent2">
                    <a:lumMod val="75000"/>
                  </a:schemeClr>
                </a:solidFill>
              </a:rPr>
              <a:t>A</a:t>
            </a:r>
          </a:p>
          <a:p>
            <a:pPr algn="ctr"/>
            <a:endParaRPr lang="fr-FR" sz="3000" b="1" dirty="0">
              <a:solidFill>
                <a:schemeClr val="accent2">
                  <a:lumMod val="75000"/>
                </a:schemeClr>
              </a:solidFill>
            </a:endParaRPr>
          </a:p>
          <a:p>
            <a:pPr algn="ctr"/>
            <a:r>
              <a:rPr lang="fr-FR" sz="3000" b="1" dirty="0">
                <a:solidFill>
                  <a:schemeClr val="accent2">
                    <a:lumMod val="75000"/>
                  </a:schemeClr>
                </a:solidFill>
              </a:rPr>
              <a:t>R</a:t>
            </a:r>
          </a:p>
          <a:p>
            <a:pPr algn="ctr"/>
            <a:r>
              <a:rPr lang="fr-FR" sz="3000" b="1" dirty="0">
                <a:solidFill>
                  <a:schemeClr val="accent2">
                    <a:lumMod val="75000"/>
                  </a:schemeClr>
                </a:solidFill>
              </a:rPr>
              <a:t>E</a:t>
            </a:r>
          </a:p>
          <a:p>
            <a:pPr algn="ctr"/>
            <a:r>
              <a:rPr lang="fr-FR" sz="3000" b="1" dirty="0">
                <a:solidFill>
                  <a:schemeClr val="accent2">
                    <a:lumMod val="75000"/>
                  </a:schemeClr>
                </a:solidFill>
              </a:rPr>
              <a:t>T</a:t>
            </a:r>
          </a:p>
          <a:p>
            <a:pPr algn="ctr"/>
            <a:r>
              <a:rPr lang="fr-FR" sz="3000" b="1" dirty="0">
                <a:solidFill>
                  <a:schemeClr val="accent2">
                    <a:lumMod val="75000"/>
                  </a:schemeClr>
                </a:solidFill>
              </a:rPr>
              <a:t>E</a:t>
            </a:r>
          </a:p>
          <a:p>
            <a:pPr algn="ctr"/>
            <a:r>
              <a:rPr lang="fr-FR" sz="3000" b="1" dirty="0">
                <a:solidFill>
                  <a:schemeClr val="accent2">
                    <a:lumMod val="75000"/>
                  </a:schemeClr>
                </a:solidFill>
              </a:rPr>
              <a:t>N</a:t>
            </a:r>
          </a:p>
          <a:p>
            <a:pPr algn="ctr"/>
            <a:r>
              <a:rPr lang="fr-FR" sz="3000" b="1" dirty="0">
                <a:solidFill>
                  <a:schemeClr val="accent2">
                    <a:lumMod val="75000"/>
                  </a:schemeClr>
                </a:solidFill>
              </a:rPr>
              <a:t>I</a:t>
            </a:r>
          </a:p>
          <a:p>
            <a:pPr algn="ctr"/>
            <a:r>
              <a:rPr lang="fr-FR" sz="3000" b="1" dirty="0">
                <a:solidFill>
                  <a:schemeClr val="accent2">
                    <a:lumMod val="75000"/>
                  </a:schemeClr>
                </a:solidFill>
              </a:rPr>
              <a:t>R</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361440" y="4762"/>
            <a:ext cx="10292080" cy="6140142"/>
          </a:xfrm>
          <a:prstGeom prst="rect">
            <a:avLst/>
          </a:prstGeom>
          <a:solidFill>
            <a:schemeClr val="accent2">
              <a:lumMod val="20000"/>
              <a:lumOff val="80000"/>
            </a:schemeClr>
          </a:solidFill>
        </p:spPr>
        <p:txBody>
          <a:bodyPr wrap="square" rtlCol="0">
            <a:spAutoFit/>
          </a:bodyPr>
          <a:lstStyle/>
          <a:p>
            <a:pPr algn="ctr">
              <a:defRPr/>
            </a:pPr>
            <a:r>
              <a:rPr lang="fr-FR" altLang="fr-FR" sz="3200" dirty="0"/>
              <a:t>Enseigner l’EPS à des adolescents : principes d’intervention</a:t>
            </a:r>
          </a:p>
          <a:p>
            <a:pPr algn="just">
              <a:defRPr/>
            </a:pPr>
            <a:endParaRPr lang="fr-FR" altLang="fr-FR" dirty="0"/>
          </a:p>
          <a:p>
            <a:pPr marL="457200" indent="-457200" algn="just">
              <a:buFont typeface="Arial" panose="020B0604020202020204" pitchFamily="34" charset="0"/>
              <a:buChar char="•"/>
            </a:pPr>
            <a:r>
              <a:rPr lang="fr-FR" altLang="fr-FR" sz="2450" dirty="0"/>
              <a:t>Pour autant à condition qu’il ne soit pas un décalque de la musculation pour l’adulte le renforcement musculaire n’est pas dangereux pendant l’adolescence, mais favorable au contraire à un développement physique harmonieux susceptible de compenser certains déséquilibres et de soutenir la posture. </a:t>
            </a:r>
          </a:p>
          <a:p>
            <a:pPr marL="457200" indent="-457200" algn="just">
              <a:buFont typeface="Arial" panose="020B0604020202020204" pitchFamily="34" charset="0"/>
              <a:buChar char="•"/>
            </a:pPr>
            <a:endParaRPr lang="fr-FR" altLang="fr-FR" sz="1000" dirty="0"/>
          </a:p>
          <a:p>
            <a:pPr marL="457200" indent="-457200" algn="just">
              <a:buFont typeface="Arial" panose="020B0604020202020204" pitchFamily="34" charset="0"/>
              <a:buChar char="•"/>
            </a:pPr>
            <a:r>
              <a:rPr lang="fr-FR" altLang="fr-FR" sz="2450" dirty="0"/>
              <a:t>Il est aussi essentiel d’assouplir la musculature pendant la puberté pour prévenir les blessures liées aux tensions musculo-tendineuses (car les os s’allongent avec les muscles).  </a:t>
            </a:r>
          </a:p>
          <a:p>
            <a:pPr marL="171450" indent="-171450" algn="just">
              <a:buFont typeface="Arial" panose="020B0604020202020204" pitchFamily="34" charset="0"/>
              <a:buChar char="•"/>
            </a:pPr>
            <a:endParaRPr lang="fr-FR" altLang="fr-FR" sz="1200" dirty="0"/>
          </a:p>
          <a:p>
            <a:pPr marL="457200" indent="-457200" algn="just">
              <a:buFont typeface="Arial" panose="020B0604020202020204" pitchFamily="34" charset="0"/>
              <a:buChar char="•"/>
            </a:pPr>
            <a:r>
              <a:rPr lang="fr-FR" altLang="fr-FR" sz="2450" dirty="0"/>
              <a:t>L’enseignant prend en compte les périodes sensibles du développement de certaines qualités physiques de façon à faire correspondre les contraintes de l’environnement, avec le moment où l’organisme est le plus sensible à ces contraintes. Il s’agit de profiter au mieux des processus adaptatifs temporairement les plus favorables (notamment la force chez les garçons). </a:t>
            </a:r>
          </a:p>
        </p:txBody>
      </p:sp>
    </p:spTree>
    <p:extLst>
      <p:ext uri="{BB962C8B-B14F-4D97-AF65-F5344CB8AC3E}">
        <p14:creationId xmlns:p14="http://schemas.microsoft.com/office/powerpoint/2010/main" val="261983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56516"/>
            <a:ext cx="9324753" cy="769441"/>
          </a:xfrm>
          <a:prstGeom prst="rect">
            <a:avLst/>
          </a:prstGeom>
          <a:noFill/>
        </p:spPr>
        <p:txBody>
          <a:bodyPr wrap="square" rtlCol="0">
            <a:spAutoFit/>
          </a:bodyPr>
          <a:lstStyle/>
          <a:p>
            <a:pPr algn="ctr"/>
            <a:r>
              <a:rPr lang="fr-FR" sz="4400" dirty="0"/>
              <a:t>Conclusion</a:t>
            </a:r>
            <a:endParaRPr lang="fr-FR" sz="4000" dirty="0">
              <a:solidFill>
                <a:schemeClr val="accent2">
                  <a:lumMod val="75000"/>
                </a:schemeClr>
              </a:solidFill>
            </a:endParaRP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981200" y="1427162"/>
            <a:ext cx="9631680" cy="4678204"/>
          </a:xfrm>
          <a:prstGeom prst="rect">
            <a:avLst/>
          </a:prstGeom>
          <a:noFill/>
        </p:spPr>
        <p:txBody>
          <a:bodyPr wrap="square" rtlCol="0">
            <a:spAutoFit/>
          </a:bodyPr>
          <a:lstStyle/>
          <a:p>
            <a:pPr marL="285750" indent="-285750" algn="just">
              <a:buFont typeface="Arial" panose="020B0604020202020204" pitchFamily="34" charset="0"/>
              <a:buChar char="•"/>
              <a:defRPr/>
            </a:pPr>
            <a:r>
              <a:rPr lang="fr-FR" altLang="fr-FR" sz="2600" dirty="0"/>
              <a:t>Selon Alain Braconnier (1989), l'adolescent doit réussir quatre changements : </a:t>
            </a:r>
          </a:p>
          <a:p>
            <a:pPr marL="914400" lvl="1" indent="-457200" algn="just">
              <a:buFont typeface="Courier New" panose="02070309020205020404" pitchFamily="49" charset="0"/>
              <a:buChar char="o"/>
              <a:defRPr/>
            </a:pPr>
            <a:r>
              <a:rPr lang="fr-FR" altLang="fr-FR" sz="2600" dirty="0">
                <a:solidFill>
                  <a:schemeClr val="accent1">
                    <a:lumMod val="75000"/>
                  </a:schemeClr>
                </a:solidFill>
              </a:rPr>
              <a:t>la pleine acceptation de son corps sexué,</a:t>
            </a:r>
          </a:p>
          <a:p>
            <a:pPr marL="914400" lvl="1" indent="-457200" algn="just">
              <a:buFont typeface="Courier New" panose="02070309020205020404" pitchFamily="49" charset="0"/>
              <a:buChar char="o"/>
              <a:defRPr/>
            </a:pPr>
            <a:r>
              <a:rPr lang="fr-FR" altLang="fr-FR" sz="2600" dirty="0">
                <a:solidFill>
                  <a:schemeClr val="accent1">
                    <a:lumMod val="75000"/>
                  </a:schemeClr>
                </a:solidFill>
              </a:rPr>
              <a:t>la rupture de ses liens de dépendance à l'égard de ses parents, </a:t>
            </a:r>
          </a:p>
          <a:p>
            <a:pPr marL="914400" lvl="1" indent="-457200" algn="just">
              <a:buFont typeface="Courier New" panose="02070309020205020404" pitchFamily="49" charset="0"/>
              <a:buChar char="o"/>
              <a:defRPr/>
            </a:pPr>
            <a:r>
              <a:rPr lang="fr-FR" altLang="fr-FR" sz="2600" dirty="0">
                <a:solidFill>
                  <a:schemeClr val="accent1">
                    <a:lumMod val="75000"/>
                  </a:schemeClr>
                </a:solidFill>
              </a:rPr>
              <a:t>la projection dans l'avenir </a:t>
            </a:r>
          </a:p>
          <a:p>
            <a:pPr marL="914400" lvl="1" indent="-457200" algn="just">
              <a:buFont typeface="Courier New" panose="02070309020205020404" pitchFamily="49" charset="0"/>
              <a:buChar char="o"/>
              <a:defRPr/>
            </a:pPr>
            <a:r>
              <a:rPr lang="fr-FR" altLang="fr-FR" sz="2600" dirty="0">
                <a:solidFill>
                  <a:schemeClr val="accent1">
                    <a:lumMod val="75000"/>
                  </a:schemeClr>
                </a:solidFill>
              </a:rPr>
              <a:t>et la maîtrise des émotions et des affects. </a:t>
            </a:r>
          </a:p>
          <a:p>
            <a:pPr marL="628650" lvl="1" indent="-171450" algn="just">
              <a:buFont typeface="Arial" panose="020B0604020202020204" pitchFamily="34" charset="0"/>
              <a:buChar char="•"/>
              <a:defRPr/>
            </a:pPr>
            <a:endParaRPr lang="fr-FR" altLang="fr-FR" sz="1200" dirty="0"/>
          </a:p>
          <a:p>
            <a:pPr marL="342900" indent="-342900" algn="just">
              <a:buFont typeface="Arial" panose="020B0604020202020204" pitchFamily="34" charset="0"/>
              <a:buChar char="•"/>
              <a:defRPr/>
            </a:pPr>
            <a:r>
              <a:rPr lang="fr-FR" altLang="fr-FR" sz="2600" b="1" dirty="0">
                <a:solidFill>
                  <a:schemeClr val="accent2">
                    <a:lumMod val="75000"/>
                  </a:schemeClr>
                </a:solidFill>
                <a:sym typeface="Wingdings" panose="05000000000000000000" pitchFamily="2" charset="2"/>
              </a:rPr>
              <a:t>Nous avons tenté de montrer que l’enseignement de l’EPS a les moyens d’accompagner les élèves dans ces changements pour contribuer à </a:t>
            </a:r>
            <a:r>
              <a:rPr lang="fr-FR" altLang="fr-FR" sz="2600" b="1" dirty="0">
                <a:solidFill>
                  <a:schemeClr val="accent2">
                    <a:lumMod val="75000"/>
                  </a:schemeClr>
                </a:solidFill>
              </a:rPr>
              <a:t>faire grandir les adolescents, sans les mettre sous cloche, pour les amener vers une vie adulte autonome, responsable, sportive… et heureuse.</a:t>
            </a:r>
          </a:p>
        </p:txBody>
      </p:sp>
    </p:spTree>
    <p:extLst>
      <p:ext uri="{BB962C8B-B14F-4D97-AF65-F5344CB8AC3E}">
        <p14:creationId xmlns:p14="http://schemas.microsoft.com/office/powerpoint/2010/main" val="229976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36196"/>
            <a:ext cx="9324753" cy="1323439"/>
          </a:xfrm>
          <a:prstGeom prst="rect">
            <a:avLst/>
          </a:prstGeom>
          <a:noFill/>
        </p:spPr>
        <p:txBody>
          <a:bodyPr wrap="square" rtlCol="0">
            <a:spAutoFit/>
          </a:bodyPr>
          <a:lstStyle/>
          <a:p>
            <a:pPr algn="ctr"/>
            <a:r>
              <a:rPr lang="fr-FR" sz="4400" dirty="0"/>
              <a:t>Conclusion</a:t>
            </a:r>
          </a:p>
          <a:p>
            <a:pPr algn="ctr"/>
            <a:r>
              <a:rPr lang="fr-FR" sz="3600" dirty="0">
                <a:solidFill>
                  <a:schemeClr val="accent2">
                    <a:lumMod val="75000"/>
                  </a:schemeClr>
                </a:solidFill>
              </a:rPr>
              <a:t>Être « à bonne distance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59280" y="1508442"/>
            <a:ext cx="9641840" cy="4616648"/>
          </a:xfrm>
          <a:prstGeom prst="rect">
            <a:avLst/>
          </a:prstGeom>
          <a:noFill/>
        </p:spPr>
        <p:txBody>
          <a:bodyPr wrap="square" rtlCol="0">
            <a:spAutoFit/>
          </a:bodyPr>
          <a:lstStyle/>
          <a:p>
            <a:pPr marL="355600" indent="-355600" algn="just">
              <a:buFont typeface="Arial" panose="020B0604020202020204" pitchFamily="34" charset="0"/>
              <a:buChar char="•"/>
              <a:defRPr/>
            </a:pPr>
            <a:r>
              <a:rPr lang="fr-FR" altLang="fr-FR" sz="2300" b="1" dirty="0"/>
              <a:t>A bonne distance sur le plan </a:t>
            </a:r>
            <a:r>
              <a:rPr lang="fr-FR" altLang="fr-FR" sz="2300" b="1" dirty="0">
                <a:solidFill>
                  <a:schemeClr val="accent1">
                    <a:lumMod val="75000"/>
                  </a:schemeClr>
                </a:solidFill>
              </a:rPr>
              <a:t>relationnel</a:t>
            </a:r>
            <a:r>
              <a:rPr lang="fr-FR" altLang="fr-FR" sz="2300" b="1" dirty="0"/>
              <a:t> </a:t>
            </a:r>
            <a:r>
              <a:rPr lang="fr-FR" altLang="fr-FR" sz="2300" dirty="0"/>
              <a:t>pour montrer qu’on s’intéresse à chaque adolescent sans entrer dans son espace intime et en évitant le copinage. </a:t>
            </a:r>
          </a:p>
          <a:p>
            <a:pPr marL="355600" indent="-355600" algn="just">
              <a:buFont typeface="Arial" panose="020B0604020202020204" pitchFamily="34" charset="0"/>
              <a:buChar char="•"/>
              <a:defRPr/>
            </a:pPr>
            <a:endParaRPr lang="fr-FR" altLang="fr-FR" sz="600" dirty="0"/>
          </a:p>
          <a:p>
            <a:pPr marL="355600" indent="-355600" algn="just">
              <a:buFont typeface="Arial" panose="020B0604020202020204" pitchFamily="34" charset="0"/>
              <a:buChar char="•"/>
              <a:defRPr/>
            </a:pPr>
            <a:r>
              <a:rPr lang="fr-FR" altLang="fr-FR" sz="2300" b="1" dirty="0"/>
              <a:t>A bonne distance sur le plan des </a:t>
            </a:r>
            <a:r>
              <a:rPr lang="fr-FR" altLang="fr-FR" sz="2300" b="1" dirty="0">
                <a:solidFill>
                  <a:schemeClr val="accent1">
                    <a:lumMod val="75000"/>
                  </a:schemeClr>
                </a:solidFill>
              </a:rPr>
              <a:t>dispositifs d’accompagnement didactique</a:t>
            </a:r>
            <a:r>
              <a:rPr lang="fr-FR" altLang="fr-FR" sz="2300" b="1" dirty="0"/>
              <a:t> </a:t>
            </a:r>
            <a:r>
              <a:rPr lang="fr-FR" altLang="fr-FR" sz="2300" dirty="0"/>
              <a:t>pour aider l’élève dans la résolution des problèmes qu’il rencontre sans jamais faire à sa place.</a:t>
            </a:r>
          </a:p>
          <a:p>
            <a:pPr marL="355600" indent="-355600" algn="just">
              <a:buFont typeface="Arial" panose="020B0604020202020204" pitchFamily="34" charset="0"/>
              <a:buChar char="•"/>
              <a:defRPr/>
            </a:pPr>
            <a:endParaRPr lang="fr-FR" altLang="fr-FR" sz="600" dirty="0"/>
          </a:p>
          <a:p>
            <a:pPr marL="355600" indent="-355600" algn="just">
              <a:buFont typeface="Arial" panose="020B0604020202020204" pitchFamily="34" charset="0"/>
              <a:buChar char="•"/>
              <a:defRPr/>
            </a:pPr>
            <a:r>
              <a:rPr lang="fr-FR" altLang="fr-FR" sz="2300" b="1" dirty="0"/>
              <a:t>A bonne distance sur le plan du </a:t>
            </a:r>
            <a:r>
              <a:rPr lang="fr-FR" altLang="fr-FR" sz="2300" b="1" dirty="0">
                <a:solidFill>
                  <a:schemeClr val="accent1">
                    <a:lumMod val="75000"/>
                  </a:schemeClr>
                </a:solidFill>
              </a:rPr>
              <a:t>style pédagogique et de l’espace de liberté</a:t>
            </a:r>
            <a:r>
              <a:rPr lang="fr-FR" altLang="fr-FR" sz="2300" b="1" dirty="0"/>
              <a:t> </a:t>
            </a:r>
            <a:r>
              <a:rPr lang="fr-FR" altLang="fr-FR" sz="2300" dirty="0"/>
              <a:t>présent dans la séance pour répondre au besoin d’autonomie et d’indépendance sans mettre en péril l’autorité, le contrôle permanent de la classe, et donc la sécurité de tous.</a:t>
            </a:r>
          </a:p>
          <a:p>
            <a:pPr marL="355600" indent="-355600" algn="just">
              <a:defRPr/>
            </a:pPr>
            <a:endParaRPr lang="fr-FR" altLang="fr-FR" sz="600" dirty="0">
              <a:sym typeface="Wingdings" panose="05000000000000000000" pitchFamily="2" charset="2"/>
            </a:endParaRPr>
          </a:p>
          <a:p>
            <a:pPr marL="355600" indent="-355600" algn="just">
              <a:defRPr/>
            </a:pPr>
            <a:r>
              <a:rPr lang="fr-FR" altLang="fr-FR" sz="2300" dirty="0">
                <a:solidFill>
                  <a:srgbClr val="FF9933"/>
                </a:solidFill>
                <a:sym typeface="Wingdings" panose="05000000000000000000" pitchFamily="2" charset="2"/>
              </a:rPr>
              <a:t></a:t>
            </a:r>
            <a:r>
              <a:rPr lang="fr-FR" altLang="fr-FR" sz="2300" dirty="0">
                <a:sym typeface="Wingdings" panose="05000000000000000000" pitchFamily="2" charset="2"/>
              </a:rPr>
              <a:t> « </a:t>
            </a:r>
            <a:r>
              <a:rPr lang="fr-FR" altLang="fr-FR" sz="2300" i="1" dirty="0">
                <a:sym typeface="Wingdings" panose="05000000000000000000" pitchFamily="2" charset="2"/>
              </a:rPr>
              <a:t>Tel est le paradoxe de la relation éducative : elle requiert que l’éducateur soit perçu comme, à la fois, très proche et très lointain </a:t>
            </a:r>
            <a:r>
              <a:rPr lang="fr-FR" altLang="fr-FR" sz="2300" dirty="0">
                <a:sym typeface="Wingdings" panose="05000000000000000000" pitchFamily="2" charset="2"/>
              </a:rPr>
              <a:t>» (</a:t>
            </a:r>
            <a:r>
              <a:rPr lang="fr-FR" altLang="fr-FR" sz="2300" dirty="0" err="1">
                <a:sym typeface="Wingdings" panose="05000000000000000000" pitchFamily="2" charset="2"/>
              </a:rPr>
              <a:t>P.Meirieu</a:t>
            </a:r>
            <a:r>
              <a:rPr lang="fr-FR" altLang="fr-FR" sz="2300" dirty="0">
                <a:sym typeface="Wingdings" panose="05000000000000000000" pitchFamily="2" charset="2"/>
              </a:rPr>
              <a:t>, 1988).</a:t>
            </a:r>
            <a:endParaRPr lang="fr-FR" altLang="fr-FR" sz="2300" dirty="0"/>
          </a:p>
        </p:txBody>
      </p:sp>
    </p:spTree>
    <p:extLst>
      <p:ext uri="{BB962C8B-B14F-4D97-AF65-F5344CB8AC3E}">
        <p14:creationId xmlns:p14="http://schemas.microsoft.com/office/powerpoint/2010/main" val="70624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0FC9106-E8E3-4267-BABF-CFB86242606B}"/>
              </a:ext>
            </a:extLst>
          </p:cNvPr>
          <p:cNvSpPr txBox="1"/>
          <p:nvPr/>
        </p:nvSpPr>
        <p:spPr>
          <a:xfrm>
            <a:off x="2562447" y="36196"/>
            <a:ext cx="9324753" cy="1323439"/>
          </a:xfrm>
          <a:prstGeom prst="rect">
            <a:avLst/>
          </a:prstGeom>
          <a:noFill/>
        </p:spPr>
        <p:txBody>
          <a:bodyPr wrap="square" rtlCol="0">
            <a:spAutoFit/>
          </a:bodyPr>
          <a:lstStyle/>
          <a:p>
            <a:pPr algn="ctr"/>
            <a:r>
              <a:rPr lang="fr-FR" sz="4400" dirty="0"/>
              <a:t>Conclusion</a:t>
            </a:r>
          </a:p>
          <a:p>
            <a:pPr algn="ctr"/>
            <a:r>
              <a:rPr lang="fr-FR" sz="3600" dirty="0">
                <a:solidFill>
                  <a:schemeClr val="accent2">
                    <a:lumMod val="75000"/>
                  </a:schemeClr>
                </a:solidFill>
              </a:rPr>
              <a:t>Être « à bonne distance »</a:t>
            </a:r>
          </a:p>
        </p:txBody>
      </p:sp>
      <p:pic>
        <p:nvPicPr>
          <p:cNvPr id="6" name="Picture 6" descr="G:\Sites perso Culture STAPS\Logo Culture STAPS.gif">
            <a:extLst>
              <a:ext uri="{FF2B5EF4-FFF2-40B4-BE49-F238E27FC236}">
                <a16:creationId xmlns:a16="http://schemas.microsoft.com/office/drawing/2014/main" id="{0155E1C2-E808-432E-AEB3-4ED7DE87B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4485" y="6228080"/>
            <a:ext cx="806907" cy="49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8CB65F0-483A-4760-BB35-07BE9FF508D3}"/>
              </a:ext>
            </a:extLst>
          </p:cNvPr>
          <p:cNvSpPr txBox="1"/>
          <p:nvPr/>
        </p:nvSpPr>
        <p:spPr>
          <a:xfrm>
            <a:off x="5338354" y="6326353"/>
            <a:ext cx="3048000" cy="400110"/>
          </a:xfrm>
          <a:prstGeom prst="rect">
            <a:avLst/>
          </a:prstGeom>
          <a:solidFill>
            <a:srgbClr val="082D4C"/>
          </a:solidFill>
        </p:spPr>
        <p:txBody>
          <a:bodyPr wrap="square" rtlCol="0">
            <a:spAutoFit/>
          </a:bodyPr>
          <a:lstStyle/>
          <a:p>
            <a:r>
              <a:rPr lang="fr-FR" sz="2000" dirty="0">
                <a:solidFill>
                  <a:schemeClr val="bg1"/>
                </a:solidFill>
                <a:hlinkClick r:id="rId4"/>
              </a:rPr>
              <a:t>www.culturestaps.com</a:t>
            </a:r>
            <a:endParaRPr lang="fr-FR" sz="2000" dirty="0">
              <a:solidFill>
                <a:schemeClr val="bg1"/>
              </a:solidFill>
            </a:endParaRPr>
          </a:p>
        </p:txBody>
      </p:sp>
      <p:sp>
        <p:nvSpPr>
          <p:cNvPr id="8" name="ZoneTexte 7">
            <a:extLst>
              <a:ext uri="{FF2B5EF4-FFF2-40B4-BE49-F238E27FC236}">
                <a16:creationId xmlns:a16="http://schemas.microsoft.com/office/drawing/2014/main" id="{940B8FCA-A883-416F-9B3C-3D4E116E0E4F}"/>
              </a:ext>
            </a:extLst>
          </p:cNvPr>
          <p:cNvSpPr txBox="1"/>
          <p:nvPr/>
        </p:nvSpPr>
        <p:spPr>
          <a:xfrm>
            <a:off x="1859280" y="1508442"/>
            <a:ext cx="9641840" cy="3785652"/>
          </a:xfrm>
          <a:prstGeom prst="rect">
            <a:avLst/>
          </a:prstGeom>
          <a:noFill/>
        </p:spPr>
        <p:txBody>
          <a:bodyPr wrap="square" rtlCol="0">
            <a:spAutoFit/>
          </a:bodyPr>
          <a:lstStyle/>
          <a:p>
            <a:pPr marL="342900" indent="-342900" algn="just">
              <a:buFont typeface="Arial" panose="020B0604020202020204" pitchFamily="34" charset="0"/>
              <a:buChar char="•"/>
              <a:defRPr/>
            </a:pPr>
            <a:r>
              <a:rPr lang="fr-FR" altLang="fr-FR" sz="2300" dirty="0"/>
              <a:t>Enfin, </a:t>
            </a:r>
            <a:r>
              <a:rPr lang="fr-FR" altLang="fr-FR" sz="2300" b="1" dirty="0"/>
              <a:t>à bonne distance sur le plan </a:t>
            </a:r>
            <a:r>
              <a:rPr lang="fr-FR" altLang="fr-FR" sz="2300" b="1" dirty="0">
                <a:solidFill>
                  <a:schemeClr val="accent1">
                    <a:lumMod val="75000"/>
                  </a:schemeClr>
                </a:solidFill>
              </a:rPr>
              <a:t>des difficultés et des contraintes posées à la motricité</a:t>
            </a:r>
            <a:r>
              <a:rPr lang="fr-FR" altLang="fr-FR" sz="2300" b="1" dirty="0"/>
              <a:t> </a:t>
            </a:r>
            <a:r>
              <a:rPr lang="fr-FR" altLang="fr-FR" sz="2300" dirty="0"/>
              <a:t>pour répondre au besoin de réussite, d’estime de soi et de reconnaissance sociale sans diaboliser les erreurs nécessaires à tout apprentissage, et sans glorifier la performance comme indice définitif de valeur individuelle. </a:t>
            </a:r>
          </a:p>
          <a:p>
            <a:pPr marL="342900" indent="-342900" algn="just">
              <a:buFont typeface="Arial" panose="020B0604020202020204" pitchFamily="34" charset="0"/>
              <a:buChar char="•"/>
              <a:defRPr/>
            </a:pPr>
            <a:endParaRPr lang="fr-FR" altLang="fr-FR" sz="1000" dirty="0"/>
          </a:p>
          <a:p>
            <a:pPr marL="342900" indent="-342900" algn="just">
              <a:buFont typeface="Arial" panose="020B0604020202020204" pitchFamily="34" charset="0"/>
              <a:buChar char="•"/>
              <a:defRPr/>
            </a:pPr>
            <a:r>
              <a:rPr lang="fr-FR" altLang="fr-FR" sz="2300" dirty="0"/>
              <a:t>Mais comme la période de la scolarité liée à l’adolescence n’est pas une période homogène (les besoins d’un adolescent de 11 ans ne sont pas les mêmes qu’un adolescent de 18 ans), le curseur de cette distance évolue du cycle central du collège au cycle terminal du lycée. </a:t>
            </a:r>
            <a:r>
              <a:rPr lang="fr-FR" altLang="fr-FR" sz="2300" b="1" dirty="0">
                <a:solidFill>
                  <a:schemeClr val="accent2">
                    <a:lumMod val="75000"/>
                  </a:schemeClr>
                </a:solidFill>
              </a:rPr>
              <a:t>Il n’y a pas une adolescence, il y a des adolescents ! </a:t>
            </a:r>
          </a:p>
        </p:txBody>
      </p:sp>
    </p:spTree>
    <p:extLst>
      <p:ext uri="{BB962C8B-B14F-4D97-AF65-F5344CB8AC3E}">
        <p14:creationId xmlns:p14="http://schemas.microsoft.com/office/powerpoint/2010/main" val="61570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3" name="Picture 5" descr="http://www.lecafedesparentsdebruxelles.be/img/change/1.jpg">
            <a:extLst>
              <a:ext uri="{FF2B5EF4-FFF2-40B4-BE49-F238E27FC236}">
                <a16:creationId xmlns:a16="http://schemas.microsoft.com/office/drawing/2014/main" id="{AEA67597-09F6-4219-8081-EB0A4CDC7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7182" y="0"/>
            <a:ext cx="670536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a:extLst>
              <a:ext uri="{FF2B5EF4-FFF2-40B4-BE49-F238E27FC236}">
                <a16:creationId xmlns:a16="http://schemas.microsoft.com/office/drawing/2014/main" id="{01304276-E62E-46AD-B111-37764E80FD69}"/>
              </a:ext>
            </a:extLst>
          </p:cNvPr>
          <p:cNvSpPr txBox="1"/>
          <p:nvPr/>
        </p:nvSpPr>
        <p:spPr>
          <a:xfrm>
            <a:off x="1789119" y="655956"/>
            <a:ext cx="3340513" cy="769441"/>
          </a:xfrm>
          <a:prstGeom prst="rect">
            <a:avLst/>
          </a:prstGeom>
          <a:noFill/>
        </p:spPr>
        <p:txBody>
          <a:bodyPr wrap="square" rtlCol="0">
            <a:spAutoFit/>
          </a:bodyPr>
          <a:lstStyle/>
          <a:p>
            <a:pPr algn="ctr"/>
            <a:r>
              <a:rPr lang="fr-FR" sz="4400" dirty="0"/>
              <a:t>Fin</a:t>
            </a:r>
            <a:endParaRPr lang="fr-FR" sz="3600" dirty="0">
              <a:solidFill>
                <a:schemeClr val="accent2">
                  <a:lumMod val="75000"/>
                </a:schemeClr>
              </a:solidFill>
            </a:endParaRP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21730</TotalTime>
  <Words>16730</Words>
  <Application>Microsoft Office PowerPoint</Application>
  <PresentationFormat>Grand écran</PresentationFormat>
  <Paragraphs>1717</Paragraphs>
  <Slides>128</Slides>
  <Notes>124</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128</vt:i4>
      </vt:variant>
    </vt:vector>
  </HeadingPairs>
  <TitlesOfParts>
    <vt:vector size="138" baseType="lpstr">
      <vt:lpstr>Arial</vt:lpstr>
      <vt:lpstr>Calibri</vt:lpstr>
      <vt:lpstr>Calibri (Corps)</vt:lpstr>
      <vt:lpstr>Calibri Light</vt:lpstr>
      <vt:lpstr>Courier New</vt:lpstr>
      <vt:lpstr>Google Sans</vt:lpstr>
      <vt:lpstr>Symbol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Lien avec le cours « Le corps en EPS »</vt:lpstr>
      <vt:lpstr>Lien avec le cours « Le corps en EPS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Raphael Leca</cp:lastModifiedBy>
  <cp:revision>245</cp:revision>
  <dcterms:created xsi:type="dcterms:W3CDTF">2019-02-19T13:42:18Z</dcterms:created>
  <dcterms:modified xsi:type="dcterms:W3CDTF">2026-10-17T10:02:12Z</dcterms:modified>
</cp:coreProperties>
</file>