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4"/>
  </p:notesMasterIdLst>
  <p:handoutMasterIdLst>
    <p:handoutMasterId r:id="rId105"/>
  </p:handoutMasterIdLst>
  <p:sldIdLst>
    <p:sldId id="256" r:id="rId2"/>
    <p:sldId id="578" r:id="rId3"/>
    <p:sldId id="577" r:id="rId4"/>
    <p:sldId id="362" r:id="rId5"/>
    <p:sldId id="450" r:id="rId6"/>
    <p:sldId id="585" r:id="rId7"/>
    <p:sldId id="588" r:id="rId8"/>
    <p:sldId id="589" r:id="rId9"/>
    <p:sldId id="612" r:id="rId10"/>
    <p:sldId id="651" r:id="rId11"/>
    <p:sldId id="647" r:id="rId12"/>
    <p:sldId id="580" r:id="rId13"/>
    <p:sldId id="597" r:id="rId14"/>
    <p:sldId id="586" r:id="rId15"/>
    <p:sldId id="648" r:id="rId16"/>
    <p:sldId id="593" r:id="rId17"/>
    <p:sldId id="598" r:id="rId18"/>
    <p:sldId id="594" r:id="rId19"/>
    <p:sldId id="595" r:id="rId20"/>
    <p:sldId id="618" r:id="rId21"/>
    <p:sldId id="596" r:id="rId22"/>
    <p:sldId id="846" r:id="rId23"/>
    <p:sldId id="327" r:id="rId24"/>
    <p:sldId id="633" r:id="rId25"/>
    <p:sldId id="592" r:id="rId26"/>
    <p:sldId id="452" r:id="rId27"/>
    <p:sldId id="640" r:id="rId28"/>
    <p:sldId id="635" r:id="rId29"/>
    <p:sldId id="637" r:id="rId30"/>
    <p:sldId id="638" r:id="rId31"/>
    <p:sldId id="639" r:id="rId32"/>
    <p:sldId id="641" r:id="rId33"/>
    <p:sldId id="642" r:id="rId34"/>
    <p:sldId id="634" r:id="rId35"/>
    <p:sldId id="644" r:id="rId36"/>
    <p:sldId id="851" r:id="rId37"/>
    <p:sldId id="847" r:id="rId38"/>
    <p:sldId id="297" r:id="rId39"/>
    <p:sldId id="848" r:id="rId40"/>
    <p:sldId id="852" r:id="rId41"/>
    <p:sldId id="850" r:id="rId42"/>
    <p:sldId id="849" r:id="rId43"/>
    <p:sldId id="361" r:id="rId44"/>
    <p:sldId id="854" r:id="rId45"/>
    <p:sldId id="853" r:id="rId46"/>
    <p:sldId id="855" r:id="rId47"/>
    <p:sldId id="856" r:id="rId48"/>
    <p:sldId id="857" r:id="rId49"/>
    <p:sldId id="859" r:id="rId50"/>
    <p:sldId id="858" r:id="rId51"/>
    <p:sldId id="643" r:id="rId52"/>
    <p:sldId id="600" r:id="rId53"/>
    <p:sldId id="604" r:id="rId54"/>
    <p:sldId id="652" r:id="rId55"/>
    <p:sldId id="603" r:id="rId56"/>
    <p:sldId id="602" r:id="rId57"/>
    <p:sldId id="610" r:id="rId58"/>
    <p:sldId id="656" r:id="rId59"/>
    <p:sldId id="606" r:id="rId60"/>
    <p:sldId id="608" r:id="rId61"/>
    <p:sldId id="657" r:id="rId62"/>
    <p:sldId id="609" r:id="rId63"/>
    <p:sldId id="453" r:id="rId64"/>
    <p:sldId id="617" r:id="rId65"/>
    <p:sldId id="654" r:id="rId66"/>
    <p:sldId id="655" r:id="rId67"/>
    <p:sldId id="628" r:id="rId68"/>
    <p:sldId id="611" r:id="rId69"/>
    <p:sldId id="615" r:id="rId70"/>
    <p:sldId id="624" r:id="rId71"/>
    <p:sldId id="625" r:id="rId72"/>
    <p:sldId id="627" r:id="rId73"/>
    <p:sldId id="614" r:id="rId74"/>
    <p:sldId id="619" r:id="rId75"/>
    <p:sldId id="620" r:id="rId76"/>
    <p:sldId id="629" r:id="rId77"/>
    <p:sldId id="631" r:id="rId78"/>
    <p:sldId id="455" r:id="rId79"/>
    <p:sldId id="622" r:id="rId80"/>
    <p:sldId id="616" r:id="rId81"/>
    <p:sldId id="632" r:id="rId82"/>
    <p:sldId id="860" r:id="rId83"/>
    <p:sldId id="861" r:id="rId84"/>
    <p:sldId id="862" r:id="rId85"/>
    <p:sldId id="863" r:id="rId86"/>
    <p:sldId id="864" r:id="rId87"/>
    <p:sldId id="865" r:id="rId88"/>
    <p:sldId id="866" r:id="rId89"/>
    <p:sldId id="867" r:id="rId90"/>
    <p:sldId id="868" r:id="rId91"/>
    <p:sldId id="869" r:id="rId92"/>
    <p:sldId id="870" r:id="rId93"/>
    <p:sldId id="871" r:id="rId94"/>
    <p:sldId id="872" r:id="rId95"/>
    <p:sldId id="873" r:id="rId96"/>
    <p:sldId id="874" r:id="rId97"/>
    <p:sldId id="878" r:id="rId98"/>
    <p:sldId id="428" r:id="rId99"/>
    <p:sldId id="879" r:id="rId100"/>
    <p:sldId id="875" r:id="rId101"/>
    <p:sldId id="880" r:id="rId102"/>
    <p:sldId id="334" r:id="rId10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ca" initials="l" lastIdx="1" clrIdx="0">
    <p:extLst>
      <p:ext uri="{19B8F6BF-5375-455C-9EA6-DF929625EA0E}">
        <p15:presenceInfo xmlns:p15="http://schemas.microsoft.com/office/powerpoint/2012/main" userId="bf722f425fa346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2D6"/>
    <a:srgbClr val="FFD3FC"/>
    <a:srgbClr val="ED7D31"/>
    <a:srgbClr val="DEEBF7"/>
    <a:srgbClr val="CFD5EA"/>
    <a:srgbClr val="E9EBF5"/>
    <a:srgbClr val="FCECE8"/>
    <a:srgbClr val="F8D7CD"/>
    <a:srgbClr val="082D4C"/>
    <a:srgbClr val="1F36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88741" autoAdjust="0"/>
  </p:normalViewPr>
  <p:slideViewPr>
    <p:cSldViewPr snapToGrid="0" snapToObjects="1">
      <p:cViewPr varScale="1">
        <p:scale>
          <a:sx n="94" d="100"/>
          <a:sy n="94" d="100"/>
        </p:scale>
        <p:origin x="1146" y="96"/>
      </p:cViewPr>
      <p:guideLst/>
    </p:cSldViewPr>
  </p:slideViewPr>
  <p:notesTextViewPr>
    <p:cViewPr>
      <p:scale>
        <a:sx n="1" d="1"/>
        <a:sy n="1" d="1"/>
      </p:scale>
      <p:origin x="0" y="0"/>
    </p:cViewPr>
  </p:notesTextViewPr>
  <p:notesViewPr>
    <p:cSldViewPr snapToGrid="0" snapToObjects="1">
      <p:cViewPr varScale="1">
        <p:scale>
          <a:sx n="135" d="100"/>
          <a:sy n="135" d="100"/>
        </p:scale>
        <p:origin x="3544"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A0E0C5-E238-6C4E-90DD-8A9588F2C235}" type="datetimeFigureOut">
              <a:rPr lang="fr-FR" smtClean="0"/>
              <a:t>26/09/2026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53017E-700C-DA4C-96B2-7FA362AA4B63}" type="slidenum">
              <a:rPr lang="fr-FR" smtClean="0"/>
              <a:t>‹N°›</a:t>
            </a:fld>
            <a:endParaRPr lang="fr-FR"/>
          </a:p>
        </p:txBody>
      </p:sp>
    </p:spTree>
    <p:extLst>
      <p:ext uri="{BB962C8B-B14F-4D97-AF65-F5344CB8AC3E}">
        <p14:creationId xmlns:p14="http://schemas.microsoft.com/office/powerpoint/2010/main" val="1377635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F5CB1-E5AD-4FD3-A456-A71DC35369B2}" type="datetimeFigureOut">
              <a:rPr lang="fr-FR" smtClean="0"/>
              <a:t>26/09/2026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0AC4E0-F772-43DD-872B-A2DA0BE5BAC0}" type="slidenum">
              <a:rPr lang="fr-FR" smtClean="0"/>
              <a:t>‹N°›</a:t>
            </a:fld>
            <a:endParaRPr lang="fr-FR"/>
          </a:p>
        </p:txBody>
      </p:sp>
    </p:spTree>
    <p:extLst>
      <p:ext uri="{BB962C8B-B14F-4D97-AF65-F5344CB8AC3E}">
        <p14:creationId xmlns:p14="http://schemas.microsoft.com/office/powerpoint/2010/main" val="2869255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lgn="just">
              <a:buFont typeface="+mj-lt"/>
              <a:buAutoNum type="arabicPeriod"/>
            </a:pPr>
            <a:r>
              <a:rPr lang="fr-FR"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Activité et expérience des élèves dans les pratiques physiques, sportives et artistiques.</a:t>
            </a:r>
            <a:endParaRPr lang="fr-FR" sz="1800" dirty="0">
              <a:solidFill>
                <a:srgbClr val="000000"/>
              </a:solidFill>
              <a:effectLst/>
              <a:latin typeface="Arial" panose="020B0604020202020204" pitchFamily="34"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rPr>
              <a:t>Activité </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Activité individuelle et collective</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Ressources mobilisées pour agir</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Performances</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rPr>
              <a:t>Expérience</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Motifs d’agir</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Sensations corporelles</a:t>
            </a:r>
            <a:endParaRPr lang="fr-FR" sz="1800" dirty="0">
              <a:effectLst/>
              <a:latin typeface="Times New Roman" panose="02020603050405020304" pitchFamily="18" charset="0"/>
              <a:ea typeface="Times New Roman" panose="02020603050405020304" pitchFamily="18" charset="0"/>
            </a:endParaRPr>
          </a:p>
          <a:p>
            <a:pPr marL="342900" lvl="0" indent="-342900" algn="just">
              <a:spcAft>
                <a:spcPts val="600"/>
              </a:spcAft>
              <a:buFont typeface="Symbol" panose="05050102010706020507" pitchFamily="18" charset="2"/>
              <a:buChar char=""/>
            </a:pPr>
            <a:r>
              <a:rPr lang="fr-FR" sz="1800" dirty="0">
                <a:effectLst/>
                <a:latin typeface="Calibri" panose="020F0502020204030204" pitchFamily="34" charset="0"/>
                <a:ea typeface="Times New Roman" panose="02020603050405020304" pitchFamily="18" charset="0"/>
              </a:rPr>
              <a:t>Emotions</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a:t>
            </a:fld>
            <a:endParaRPr lang="fr-FR"/>
          </a:p>
        </p:txBody>
      </p:sp>
    </p:spTree>
    <p:extLst>
      <p:ext uri="{BB962C8B-B14F-4D97-AF65-F5344CB8AC3E}">
        <p14:creationId xmlns:p14="http://schemas.microsoft.com/office/powerpoint/2010/main" val="3825112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fr-FR" sz="1800" b="1" dirty="0">
                <a:solidFill>
                  <a:srgbClr val="002060"/>
                </a:solidFill>
                <a:effectLst/>
                <a:latin typeface="Calibri" panose="020F0502020204030204" pitchFamily="34" charset="0"/>
                <a:ea typeface="Times New Roman" panose="02020603050405020304" pitchFamily="18" charset="0"/>
              </a:rPr>
              <a:t>Activité et expérience des élèves dans les pratiques physiques, sportives et artistiques</a:t>
            </a:r>
            <a:r>
              <a:rPr lang="fr-FR" sz="1800" dirty="0">
                <a:solidFill>
                  <a:srgbClr val="000000"/>
                </a:solidFill>
                <a:effectLst/>
                <a:latin typeface="Calibri" panose="020F0502020204030204" pitchFamily="34" charset="0"/>
                <a:ea typeface="Times New Roman" panose="02020603050405020304" pitchFamily="18" charset="0"/>
              </a:rPr>
              <a:t>. </a:t>
            </a:r>
            <a:endParaRPr lang="fr-FR" sz="1800" dirty="0">
              <a:solidFill>
                <a:srgbClr val="000000"/>
              </a:solidFill>
              <a:effectLst/>
              <a:latin typeface="Arial" panose="020B0604020202020204" pitchFamily="34" charset="0"/>
              <a:ea typeface="Times New Roman" panose="02020603050405020304" pitchFamily="18" charset="0"/>
            </a:endParaRPr>
          </a:p>
          <a:p>
            <a:pPr algn="just"/>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Enjeux de l’item : La notion d’activité renvoie à ce que font réellement les élèves, </a:t>
            </a:r>
            <a:r>
              <a:rPr lang="fr-FR" sz="1800" b="1" dirty="0">
                <a:solidFill>
                  <a:srgbClr val="000000"/>
                </a:solidFill>
                <a:effectLst/>
                <a:latin typeface="Calibri" panose="020F0502020204030204" pitchFamily="34" charset="0"/>
                <a:ea typeface="Times New Roman" panose="02020603050405020304" pitchFamily="18" charset="0"/>
                <a:cs typeface="Helvetica-Bold"/>
              </a:rPr>
              <a:t>individuellement et collectivement</a:t>
            </a:r>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 en s’intéressant aux </a:t>
            </a:r>
            <a:r>
              <a:rPr lang="fr-FR" sz="1800" b="1" dirty="0">
                <a:solidFill>
                  <a:srgbClr val="000000"/>
                </a:solidFill>
                <a:effectLst/>
                <a:latin typeface="Calibri" panose="020F0502020204030204" pitchFamily="34" charset="0"/>
                <a:ea typeface="Times New Roman" panose="02020603050405020304" pitchFamily="18" charset="0"/>
                <a:cs typeface="Helvetica-Bold"/>
              </a:rPr>
              <a:t>ressources qu’ils mobilisent pour agir</a:t>
            </a:r>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 ainsi qu’aux </a:t>
            </a:r>
            <a:r>
              <a:rPr lang="fr-FR" sz="1800" b="1" dirty="0">
                <a:solidFill>
                  <a:srgbClr val="000000"/>
                </a:solidFill>
                <a:effectLst/>
                <a:latin typeface="Calibri" panose="020F0502020204030204" pitchFamily="34" charset="0"/>
                <a:ea typeface="Times New Roman" panose="02020603050405020304" pitchFamily="18" charset="0"/>
                <a:cs typeface="Helvetica-Bold"/>
              </a:rPr>
              <a:t>performances </a:t>
            </a:r>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qu’ils produisent. L’activité peut être appréhendée dans ses dimensions visibles et non visibles. La notion d’expérience engage une réflexion sur les dimensions subjectives de l’activité, notamment les </a:t>
            </a:r>
            <a:r>
              <a:rPr lang="fr-FR" sz="1800" b="1" dirty="0">
                <a:solidFill>
                  <a:srgbClr val="000000"/>
                </a:solidFill>
                <a:effectLst/>
                <a:latin typeface="Calibri" panose="020F0502020204030204" pitchFamily="34" charset="0"/>
                <a:ea typeface="Times New Roman" panose="02020603050405020304" pitchFamily="18" charset="0"/>
                <a:cs typeface="Helvetica-Bold"/>
              </a:rPr>
              <a:t>motifs d’agir, les sensations corporelles et les émotions</a:t>
            </a:r>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 Plus particulièrement, l’activité et l’expérience sont appréhendées dans le cadre de pratiques physiques, sportives et artistiques support de l’enseignement de l’EPS. Cela questionne notamment ce que vivent les élèves dans les formes de pratique proposées en EPS en référence à ce que vivent communément les sportifs et artistes dans les pratiques culturelles. Au regard des visées de l’EPS et selon la façon d’appréhender l’activité et</a:t>
            </a:r>
            <a:r>
              <a:rPr lang="fr-FR" sz="1800" dirty="0">
                <a:solidFill>
                  <a:srgbClr val="000000"/>
                </a:solidFill>
                <a:effectLst/>
                <a:latin typeface="Calibri" panose="020F0502020204030204" pitchFamily="34" charset="0"/>
                <a:ea typeface="Times New Roman" panose="02020603050405020304" pitchFamily="18" charset="0"/>
              </a:rPr>
              <a:t> </a:t>
            </a:r>
            <a:r>
              <a:rPr lang="fr-FR" sz="1800" dirty="0">
                <a:solidFill>
                  <a:srgbClr val="000000"/>
                </a:solidFill>
                <a:effectLst/>
                <a:latin typeface="Calibri" panose="020F0502020204030204" pitchFamily="34" charset="0"/>
                <a:ea typeface="Times New Roman" panose="02020603050405020304" pitchFamily="18" charset="0"/>
                <a:cs typeface="Helvetica" panose="020B0604020202020204" pitchFamily="34" charset="0"/>
              </a:rPr>
              <a:t>l’expérience des élèves, différentes pistes d’intervention peuvent être envisagées.</a:t>
            </a:r>
            <a:endParaRPr lang="fr-FR" sz="1800" dirty="0">
              <a:solidFill>
                <a:srgbClr val="000000"/>
              </a:solidFill>
              <a:effectLst/>
              <a:latin typeface="Arial" panose="020B0604020202020204" pitchFamily="34"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a:t>
            </a:fld>
            <a:endParaRPr lang="fr-FR"/>
          </a:p>
        </p:txBody>
      </p:sp>
    </p:spTree>
    <p:extLst>
      <p:ext uri="{BB962C8B-B14F-4D97-AF65-F5344CB8AC3E}">
        <p14:creationId xmlns:p14="http://schemas.microsoft.com/office/powerpoint/2010/main" val="621328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a:t>
            </a:fld>
            <a:endParaRPr lang="fr-FR"/>
          </a:p>
        </p:txBody>
      </p:sp>
    </p:spTree>
    <p:extLst>
      <p:ext uri="{BB962C8B-B14F-4D97-AF65-F5344CB8AC3E}">
        <p14:creationId xmlns:p14="http://schemas.microsoft.com/office/powerpoint/2010/main" val="2989601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a:t>
            </a:fld>
            <a:endParaRPr lang="fr-FR"/>
          </a:p>
        </p:txBody>
      </p:sp>
    </p:spTree>
    <p:extLst>
      <p:ext uri="{BB962C8B-B14F-4D97-AF65-F5344CB8AC3E}">
        <p14:creationId xmlns:p14="http://schemas.microsoft.com/office/powerpoint/2010/main" val="222429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a:t>
            </a:fld>
            <a:endParaRPr lang="fr-FR"/>
          </a:p>
        </p:txBody>
      </p:sp>
    </p:spTree>
    <p:extLst>
      <p:ext uri="{BB962C8B-B14F-4D97-AF65-F5344CB8AC3E}">
        <p14:creationId xmlns:p14="http://schemas.microsoft.com/office/powerpoint/2010/main" val="1221297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a:t>
            </a:fld>
            <a:endParaRPr lang="fr-FR"/>
          </a:p>
        </p:txBody>
      </p:sp>
    </p:spTree>
    <p:extLst>
      <p:ext uri="{BB962C8B-B14F-4D97-AF65-F5344CB8AC3E}">
        <p14:creationId xmlns:p14="http://schemas.microsoft.com/office/powerpoint/2010/main" val="81185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800" b="0" i="0" u="none" strike="noStrike" baseline="0" dirty="0">
                <a:latin typeface="TimesNewRomanPSMT"/>
              </a:rPr>
              <a:t>Les individus exploitent donc les ressources que leur environnement</a:t>
            </a:r>
          </a:p>
          <a:p>
            <a:pPr algn="l"/>
            <a:r>
              <a:rPr lang="fr-FR" sz="1800" b="0" i="0" u="none" strike="noStrike" baseline="0" dirty="0">
                <a:latin typeface="TimesNewRomanPSMT"/>
              </a:rPr>
              <a:t>leur offre pour agir, d’une façon relativement opportuniste et indéterminée.</a:t>
            </a:r>
          </a:p>
          <a:p>
            <a:pPr algn="l"/>
            <a:r>
              <a:rPr lang="fr-FR" sz="1800" b="0" i="0" u="none" strike="noStrike" baseline="0" dirty="0">
                <a:latin typeface="TimesNewRomanPSMT"/>
              </a:rPr>
              <a:t>Les actes les plus quotidiens – comme l’aménagement matériel de la cuisine</a:t>
            </a:r>
          </a:p>
          <a:p>
            <a:pPr algn="l"/>
            <a:r>
              <a:rPr lang="fr-FR" sz="1800" b="0" i="0" u="none" strike="noStrike" baseline="0" dirty="0">
                <a:latin typeface="TimesNewRomanPSMT"/>
              </a:rPr>
              <a:t>en vue de la préparation d’un plat – l'illustrent très concrètement [3].</a:t>
            </a:r>
          </a:p>
          <a:p>
            <a:pPr algn="l"/>
            <a:r>
              <a:rPr lang="fr-FR" sz="1800" b="0" i="0" u="none" strike="noStrike" baseline="0" dirty="0">
                <a:latin typeface="TimesNewRomanPSMT"/>
              </a:rPr>
              <a:t>Certains objets et configurations spatio-temporelles, que D. Norman a</a:t>
            </a:r>
          </a:p>
          <a:p>
            <a:pPr algn="l"/>
            <a:r>
              <a:rPr lang="fr-FR" sz="1800" b="0" i="0" u="none" strike="noStrike" baseline="0" dirty="0">
                <a:latin typeface="TimesNewRomanPSMT"/>
              </a:rPr>
              <a:t>nommé des </a:t>
            </a:r>
            <a:r>
              <a:rPr lang="fr-FR" sz="1800" b="0" i="1" u="none" strike="noStrike" baseline="0" dirty="0">
                <a:latin typeface="Times New Roman" panose="02020603050405020304" pitchFamily="18" charset="0"/>
              </a:rPr>
              <a:t>artefacts cognitifs </a:t>
            </a:r>
            <a:r>
              <a:rPr lang="fr-FR" sz="1800" b="0" i="0" u="none" strike="noStrike" baseline="0" dirty="0">
                <a:latin typeface="TimesNewRomanPSMT"/>
              </a:rPr>
              <a:t>[4], assurent des fonctions spécifiques de</a:t>
            </a:r>
          </a:p>
          <a:p>
            <a:pPr algn="l"/>
            <a:r>
              <a:rPr lang="fr-FR" sz="1800" b="0" i="0" u="none" strike="noStrike" baseline="0" dirty="0">
                <a:latin typeface="TimesNewRomanPSMT"/>
              </a:rPr>
              <a:t>guidage et de contrôle de l’action, ou des fonctions cognitives (par exemple</a:t>
            </a:r>
          </a:p>
          <a:p>
            <a:pPr algn="l"/>
            <a:r>
              <a:rPr lang="fr-FR" sz="1800" b="0" i="0" u="none" strike="noStrike" baseline="0" dirty="0">
                <a:latin typeface="TimesNewRomanPSMT"/>
              </a:rPr>
              <a:t>de mémorisation, comme le “post-it”),</a:t>
            </a: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a:t>
            </a:fld>
            <a:endParaRPr lang="fr-FR"/>
          </a:p>
        </p:txBody>
      </p:sp>
    </p:spTree>
    <p:extLst>
      <p:ext uri="{BB962C8B-B14F-4D97-AF65-F5344CB8AC3E}">
        <p14:creationId xmlns:p14="http://schemas.microsoft.com/office/powerpoint/2010/main" val="3314936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800" b="1" i="0" u="none" strike="noStrike" baseline="0" dirty="0">
                <a:latin typeface="Times New Roman" panose="02020603050405020304" pitchFamily="18" charset="0"/>
              </a:rPr>
              <a:t>ACTION OU COGNITION SITUÉE :</a:t>
            </a:r>
          </a:p>
          <a:p>
            <a:pPr algn="l"/>
            <a:r>
              <a:rPr lang="fr-FR" sz="1800" b="1" i="0" u="none" strike="noStrike" baseline="0" dirty="0">
                <a:latin typeface="Times New Roman" panose="02020603050405020304" pitchFamily="18" charset="0"/>
              </a:rPr>
              <a:t>ENJEUX SCIENTIFIQUES ET INTÉRÊTS POUR</a:t>
            </a:r>
          </a:p>
          <a:p>
            <a:pPr algn="l"/>
            <a:r>
              <a:rPr lang="fr-FR" sz="1800" b="1" i="0" u="none" strike="noStrike" baseline="0" dirty="0">
                <a:latin typeface="Times New Roman" panose="02020603050405020304" pitchFamily="18" charset="0"/>
              </a:rPr>
              <a:t>L’ENSEIGNEMENT EN EPS</a:t>
            </a:r>
          </a:p>
          <a:p>
            <a:pPr algn="l"/>
            <a:r>
              <a:rPr lang="fr-FR" sz="1800" b="1" i="0" u="none" strike="noStrike" baseline="0" dirty="0">
                <a:latin typeface="Times New Roman" panose="02020603050405020304" pitchFamily="18" charset="0"/>
              </a:rPr>
              <a:t>J. SAURY, L. RIA, C. SÈVE ET</a:t>
            </a:r>
          </a:p>
          <a:p>
            <a:pPr algn="l"/>
            <a:r>
              <a:rPr lang="fr-FR" sz="1800" b="1" i="0" u="none" strike="noStrike" baseline="0" dirty="0">
                <a:latin typeface="Times New Roman" panose="02020603050405020304" pitchFamily="18" charset="0"/>
              </a:rPr>
              <a:t>N. GAL-PETITFAUX</a:t>
            </a:r>
          </a:p>
          <a:p>
            <a:pPr algn="l"/>
            <a:r>
              <a:rPr lang="fr-FR" sz="1800" b="1" i="1" u="none" strike="noStrike" baseline="0" dirty="0">
                <a:latin typeface="Times New Roman" panose="02020603050405020304" pitchFamily="18" charset="0"/>
              </a:rPr>
              <a:t>A paraître dans la revue EP.S (septembre-octobre 2006)</a:t>
            </a:r>
            <a:endParaRPr lang="fr-FR" sz="1800" b="0" i="0" u="none" strike="noStrike" baseline="0" dirty="0">
              <a:latin typeface="TimesNewRomanPSMT"/>
            </a:endParaRPr>
          </a:p>
          <a:p>
            <a:pPr algn="l"/>
            <a:r>
              <a:rPr lang="fr-FR" sz="1800" b="0" i="0" u="none" strike="noStrike" baseline="0" dirty="0">
                <a:latin typeface="TimesNewRomanPSMT"/>
              </a:rPr>
              <a:t>Les individus exploitent donc les ressources que leur environnement</a:t>
            </a:r>
          </a:p>
          <a:p>
            <a:pPr algn="l"/>
            <a:r>
              <a:rPr lang="fr-FR" sz="1800" b="0" i="0" u="none" strike="noStrike" baseline="0" dirty="0">
                <a:latin typeface="TimesNewRomanPSMT"/>
              </a:rPr>
              <a:t>leur offre pour agir, d’une façon relativement opportuniste et indéterminée.</a:t>
            </a:r>
          </a:p>
          <a:p>
            <a:pPr algn="l"/>
            <a:r>
              <a:rPr lang="fr-FR" sz="1800" b="0" i="0" u="none" strike="noStrike" baseline="0" dirty="0">
                <a:latin typeface="TimesNewRomanPSMT"/>
              </a:rPr>
              <a:t>Les actes les plus quotidiens – comme l’aménagement matériel de la cuisine</a:t>
            </a:r>
          </a:p>
          <a:p>
            <a:pPr algn="l"/>
            <a:r>
              <a:rPr lang="fr-FR" sz="1800" b="0" i="0" u="none" strike="noStrike" baseline="0" dirty="0">
                <a:latin typeface="TimesNewRomanPSMT"/>
              </a:rPr>
              <a:t>en vue de la préparation d’un plat – l'illustrent très concrètement [3].</a:t>
            </a:r>
          </a:p>
          <a:p>
            <a:pPr algn="l"/>
            <a:r>
              <a:rPr lang="fr-FR" sz="1800" b="0" i="0" u="none" strike="noStrike" baseline="0" dirty="0">
                <a:latin typeface="TimesNewRomanPSMT"/>
              </a:rPr>
              <a:t>Certains objets et configurations spatio-temporelles, que D. Norman a</a:t>
            </a:r>
          </a:p>
          <a:p>
            <a:pPr algn="l"/>
            <a:r>
              <a:rPr lang="fr-FR" sz="1800" b="0" i="0" u="none" strike="noStrike" baseline="0" dirty="0">
                <a:latin typeface="TimesNewRomanPSMT"/>
              </a:rPr>
              <a:t>nommé des </a:t>
            </a:r>
            <a:r>
              <a:rPr lang="fr-FR" sz="1800" b="0" i="1" u="none" strike="noStrike" baseline="0" dirty="0">
                <a:latin typeface="Times New Roman" panose="02020603050405020304" pitchFamily="18" charset="0"/>
              </a:rPr>
              <a:t>artefacts cognitifs </a:t>
            </a:r>
            <a:r>
              <a:rPr lang="fr-FR" sz="1800" b="0" i="0" u="none" strike="noStrike" baseline="0" dirty="0">
                <a:latin typeface="TimesNewRomanPSMT"/>
              </a:rPr>
              <a:t>[4], assurent des fonctions spécifiques de</a:t>
            </a:r>
          </a:p>
          <a:p>
            <a:pPr algn="l"/>
            <a:r>
              <a:rPr lang="fr-FR" sz="1800" b="0" i="0" u="none" strike="noStrike" baseline="0" dirty="0">
                <a:latin typeface="TimesNewRomanPSMT"/>
              </a:rPr>
              <a:t>guidage et de contrôle de l’action, ou des fonctions cognitives (par exemple</a:t>
            </a:r>
          </a:p>
          <a:p>
            <a:pPr algn="l"/>
            <a:r>
              <a:rPr lang="fr-FR" sz="1800" b="0" i="0" u="none" strike="noStrike" baseline="0" dirty="0">
                <a:latin typeface="TimesNewRomanPSMT"/>
              </a:rPr>
              <a:t>de mémorisation, comme le “post-it”),</a:t>
            </a: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a:t>
            </a:fld>
            <a:endParaRPr lang="fr-FR"/>
          </a:p>
        </p:txBody>
      </p:sp>
    </p:spTree>
    <p:extLst>
      <p:ext uri="{BB962C8B-B14F-4D97-AF65-F5344CB8AC3E}">
        <p14:creationId xmlns:p14="http://schemas.microsoft.com/office/powerpoint/2010/main" val="844332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a:t>
            </a:fld>
            <a:endParaRPr lang="fr-FR"/>
          </a:p>
        </p:txBody>
      </p:sp>
    </p:spTree>
    <p:extLst>
      <p:ext uri="{BB962C8B-B14F-4D97-AF65-F5344CB8AC3E}">
        <p14:creationId xmlns:p14="http://schemas.microsoft.com/office/powerpoint/2010/main" val="2387002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a:t>
            </a:fld>
            <a:endParaRPr lang="fr-FR"/>
          </a:p>
        </p:txBody>
      </p:sp>
    </p:spTree>
    <p:extLst>
      <p:ext uri="{BB962C8B-B14F-4D97-AF65-F5344CB8AC3E}">
        <p14:creationId xmlns:p14="http://schemas.microsoft.com/office/powerpoint/2010/main" val="984431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13</a:t>
            </a:fld>
            <a:endParaRPr lang="fr-FR"/>
          </a:p>
        </p:txBody>
      </p:sp>
    </p:spTree>
    <p:extLst>
      <p:ext uri="{BB962C8B-B14F-4D97-AF65-F5344CB8AC3E}">
        <p14:creationId xmlns:p14="http://schemas.microsoft.com/office/powerpoint/2010/main" val="246267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14</a:t>
            </a:fld>
            <a:endParaRPr lang="fr-FR"/>
          </a:p>
        </p:txBody>
      </p:sp>
    </p:spTree>
    <p:extLst>
      <p:ext uri="{BB962C8B-B14F-4D97-AF65-F5344CB8AC3E}">
        <p14:creationId xmlns:p14="http://schemas.microsoft.com/office/powerpoint/2010/main" val="2901292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15</a:t>
            </a:fld>
            <a:endParaRPr lang="fr-FR"/>
          </a:p>
        </p:txBody>
      </p:sp>
    </p:spTree>
    <p:extLst>
      <p:ext uri="{BB962C8B-B14F-4D97-AF65-F5344CB8AC3E}">
        <p14:creationId xmlns:p14="http://schemas.microsoft.com/office/powerpoint/2010/main" val="228301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16</a:t>
            </a:fld>
            <a:endParaRPr lang="fr-FR"/>
          </a:p>
        </p:txBody>
      </p:sp>
    </p:spTree>
    <p:extLst>
      <p:ext uri="{BB962C8B-B14F-4D97-AF65-F5344CB8AC3E}">
        <p14:creationId xmlns:p14="http://schemas.microsoft.com/office/powerpoint/2010/main" val="2678501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17</a:t>
            </a:fld>
            <a:endParaRPr lang="fr-FR"/>
          </a:p>
        </p:txBody>
      </p:sp>
    </p:spTree>
    <p:extLst>
      <p:ext uri="{BB962C8B-B14F-4D97-AF65-F5344CB8AC3E}">
        <p14:creationId xmlns:p14="http://schemas.microsoft.com/office/powerpoint/2010/main" val="3218395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18</a:t>
            </a:fld>
            <a:endParaRPr lang="fr-FR"/>
          </a:p>
        </p:txBody>
      </p:sp>
    </p:spTree>
    <p:extLst>
      <p:ext uri="{BB962C8B-B14F-4D97-AF65-F5344CB8AC3E}">
        <p14:creationId xmlns:p14="http://schemas.microsoft.com/office/powerpoint/2010/main" val="68957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19</a:t>
            </a:fld>
            <a:endParaRPr lang="fr-FR"/>
          </a:p>
        </p:txBody>
      </p:sp>
    </p:spTree>
    <p:extLst>
      <p:ext uri="{BB962C8B-B14F-4D97-AF65-F5344CB8AC3E}">
        <p14:creationId xmlns:p14="http://schemas.microsoft.com/office/powerpoint/2010/main" val="2207939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indent="-457200" algn="just">
              <a:buFont typeface="Arial" panose="020B0604020202020204" pitchFamily="34" charset="0"/>
              <a:buChar char="•"/>
              <a:defRPr/>
            </a:pPr>
            <a:r>
              <a:rPr lang="fr-FR" sz="1200" dirty="0"/>
              <a:t>Selon </a:t>
            </a:r>
            <a:r>
              <a:rPr lang="fr-FR" sz="1200" dirty="0" err="1"/>
              <a:t>R.Manno</a:t>
            </a:r>
            <a:r>
              <a:rPr lang="fr-FR" sz="1200" dirty="0"/>
              <a:t> « </a:t>
            </a:r>
            <a:r>
              <a:rPr lang="fr-FR" sz="1200" i="1" dirty="0"/>
              <a:t>les capacités motrices ou qualités physiques constituent le présupposé ou prérequis moteur de base, sur lequel l’homme et l’athlète construisent leurs propres habiletés techniques</a:t>
            </a:r>
            <a:r>
              <a:rPr lang="fr-FR" sz="1200" dirty="0"/>
              <a:t> ».</a:t>
            </a:r>
          </a:p>
          <a:p>
            <a:pPr indent="722313" algn="just">
              <a:defRPr/>
            </a:pPr>
            <a:r>
              <a:rPr lang="fr-FR" sz="100" dirty="0"/>
              <a:t>  </a:t>
            </a:r>
          </a:p>
          <a:p>
            <a:pPr marL="447675" algn="just">
              <a:defRPr/>
            </a:pPr>
            <a:r>
              <a:rPr lang="fr-FR" sz="1100" dirty="0"/>
              <a:t>Les bases de l’entraînement sportif, Ed. Revue EPS, Paris, 1992.</a:t>
            </a:r>
          </a:p>
          <a:p>
            <a:pPr marL="447675" algn="just">
              <a:defRPr/>
            </a:pPr>
            <a:endParaRPr lang="fr-FR" sz="900" dirty="0"/>
          </a:p>
          <a:p>
            <a:pPr marL="360363" indent="-342900" algn="just">
              <a:buFont typeface="Arial" panose="020B0604020202020204" pitchFamily="34" charset="0"/>
              <a:buChar char="•"/>
              <a:defRPr/>
            </a:pPr>
            <a:r>
              <a:rPr lang="fr-FR" sz="1200" dirty="0"/>
              <a:t>Selon </a:t>
            </a:r>
            <a:r>
              <a:rPr lang="fr-FR" sz="1200" dirty="0" err="1"/>
              <a:t>J.Weineck</a:t>
            </a:r>
            <a:r>
              <a:rPr lang="fr-FR" sz="1200" dirty="0"/>
              <a:t> « </a:t>
            </a:r>
            <a:r>
              <a:rPr lang="fr-FR" sz="1200" i="1" dirty="0"/>
              <a:t>les qualités physiques représentent le matériau de base des coordinations </a:t>
            </a:r>
            <a:r>
              <a:rPr lang="fr-FR" sz="1200" dirty="0"/>
              <a:t>».</a:t>
            </a:r>
          </a:p>
          <a:p>
            <a:pPr algn="just">
              <a:defRPr/>
            </a:pPr>
            <a:r>
              <a:rPr lang="fr-FR" sz="100" dirty="0"/>
              <a:t>  </a:t>
            </a:r>
          </a:p>
          <a:p>
            <a:pPr marL="447675" algn="just">
              <a:defRPr/>
            </a:pPr>
            <a:r>
              <a:rPr lang="fr-FR" sz="1100" dirty="0"/>
              <a:t>Biologie du sport, </a:t>
            </a:r>
            <a:r>
              <a:rPr lang="fr-FR" sz="1100" dirty="0" err="1"/>
              <a:t>Vigot</a:t>
            </a:r>
            <a:r>
              <a:rPr lang="fr-FR" sz="1100" dirty="0"/>
              <a:t>, Paris, 1992.</a:t>
            </a:r>
          </a:p>
          <a:p>
            <a:pPr algn="just">
              <a:defRPr/>
            </a:pPr>
            <a:endParaRPr lang="fr-FR" sz="900" dirty="0"/>
          </a:p>
          <a:p>
            <a:pPr marL="342900" indent="-342900" algn="just">
              <a:buFont typeface="Arial" panose="020B0604020202020204" pitchFamily="34" charset="0"/>
              <a:buChar char="•"/>
              <a:defRPr/>
            </a:pPr>
            <a:r>
              <a:rPr lang="fr-FR" sz="1200" dirty="0"/>
              <a:t>La performance sportive (quel que soit le niveau) dépend en grande partie du développement des qualités physiques et de leurs interrelations. </a:t>
            </a:r>
          </a:p>
          <a:p>
            <a:endParaRPr lang="fr-FR" dirty="0"/>
          </a:p>
          <a:p>
            <a:endParaRPr lang="fr-FR" dirty="0"/>
          </a:p>
          <a:p>
            <a:pPr marL="457200" indent="-457200" algn="just">
              <a:buFont typeface="Arial" panose="020B0604020202020204" pitchFamily="34" charset="0"/>
              <a:buChar char="•"/>
            </a:pPr>
            <a:r>
              <a:rPr lang="fr-FR" altLang="fr-FR" sz="2600" dirty="0"/>
              <a:t>Les qualités physiques sont des caractéristiques globales </a:t>
            </a:r>
            <a:r>
              <a:rPr lang="fr-FR" altLang="fr-FR" sz="2600" b="1" dirty="0">
                <a:solidFill>
                  <a:schemeClr val="accent2">
                    <a:lumMod val="75000"/>
                  </a:schemeClr>
                </a:solidFill>
              </a:rPr>
              <a:t>mobilisables dans plusieurs situations</a:t>
            </a:r>
            <a:r>
              <a:rPr lang="fr-FR" altLang="fr-FR" sz="2600" dirty="0"/>
              <a:t>, elles confèrent de l’efficacité au-delà du contexte spécifique qui a présidé à leur développement :</a:t>
            </a:r>
          </a:p>
          <a:p>
            <a:pPr algn="just"/>
            <a:endParaRPr lang="fr-FR" altLang="fr-FR" sz="600" dirty="0"/>
          </a:p>
          <a:p>
            <a:pPr marL="914400" lvl="1" indent="-457200" algn="just">
              <a:buFont typeface="Courier New" panose="02070309020205020404" pitchFamily="49" charset="0"/>
              <a:buChar char="o"/>
            </a:pPr>
            <a:r>
              <a:rPr lang="fr-FR" altLang="fr-FR" sz="2500" dirty="0"/>
              <a:t>« </a:t>
            </a:r>
            <a:r>
              <a:rPr lang="fr-FR" altLang="fr-FR" sz="2500" i="1" dirty="0"/>
              <a:t>Une qualité physique, c'est une caractéristique globale de la motricité, et un individu ne  la possède vraiment que s'il est capable de la mobiliser dans la plupart des situations rencontrées. </a:t>
            </a:r>
            <a:r>
              <a:rPr lang="fr-FR" altLang="fr-FR" sz="2500" b="1" i="1" dirty="0"/>
              <a:t>Cette qualité est donc dotée d'un  caractère transférable et opérationnel</a:t>
            </a:r>
            <a:r>
              <a:rPr lang="fr-FR" altLang="fr-FR" sz="2500" i="1" dirty="0"/>
              <a:t>, qui va faciliter l'acquisition et la qualité des apprentissages moteurs auxquels sera soumis l'individu qui en est détenteur</a:t>
            </a:r>
            <a:r>
              <a:rPr lang="fr-FR" altLang="fr-FR" sz="2500" dirty="0"/>
              <a:t> ».</a:t>
            </a:r>
          </a:p>
          <a:p>
            <a:pPr marL="914400" lvl="1" indent="-457200" algn="just">
              <a:buFont typeface="Courier New" panose="02070309020205020404" pitchFamily="49" charset="0"/>
              <a:buChar char="o"/>
            </a:pPr>
            <a:endParaRPr lang="fr-FR" altLang="fr-FR" sz="200" dirty="0"/>
          </a:p>
          <a:p>
            <a:pPr marL="904875" lvl="1" algn="just"/>
            <a:r>
              <a:rPr lang="fr-FR" altLang="fr-FR" sz="2200" dirty="0" err="1"/>
              <a:t>M.Pradet</a:t>
            </a:r>
            <a:r>
              <a:rPr lang="fr-FR" altLang="fr-FR" sz="2200" dirty="0"/>
              <a:t>, </a:t>
            </a:r>
            <a:r>
              <a:rPr lang="fr-FR" altLang="fr-FR" sz="2200" i="1" dirty="0"/>
              <a:t>Les qualités physiques et leur entrainement méthodique</a:t>
            </a:r>
            <a:r>
              <a:rPr lang="fr-FR" altLang="fr-FR" sz="2200" dirty="0"/>
              <a:t>, in Energie et conduites motrices, INSEP, Paris, 1999.</a:t>
            </a:r>
          </a:p>
          <a:p>
            <a:pPr marL="904875" lvl="1" algn="just"/>
            <a:endParaRPr lang="fr-FR" altLang="fr-FR" sz="2200" dirty="0"/>
          </a:p>
          <a:p>
            <a:pPr marL="457200" indent="-457200" algn="just">
              <a:buFont typeface="Arial" panose="020B0604020202020204" pitchFamily="34" charset="0"/>
              <a:buChar char="•"/>
            </a:pPr>
            <a:r>
              <a:rPr lang="fr-FR" altLang="fr-FR" sz="2400" dirty="0">
                <a:sym typeface="Wingdings" panose="05000000000000000000" pitchFamily="2" charset="2"/>
              </a:rPr>
              <a:t>Les qualités physiques articulent surtout des ressources motrices et physiologiques, mais elles font aussi intervenir des ressources neuro-informationnelles (pour le contrôle du mouvement). </a:t>
            </a:r>
          </a:p>
          <a:p>
            <a:pPr marL="457200" indent="-457200" algn="just">
              <a:buFont typeface="Arial" panose="020B0604020202020204" pitchFamily="34" charset="0"/>
              <a:buChar char="•"/>
            </a:pPr>
            <a:endParaRPr lang="fr-FR" altLang="fr-FR" sz="1100" dirty="0">
              <a:sym typeface="Wingdings" panose="05000000000000000000" pitchFamily="2" charset="2"/>
            </a:endParaRPr>
          </a:p>
          <a:p>
            <a:pPr marL="457200" indent="-457200" algn="just">
              <a:buFont typeface="Arial" panose="020B0604020202020204" pitchFamily="34" charset="0"/>
              <a:buChar char="•"/>
            </a:pPr>
            <a:r>
              <a:rPr lang="fr-FR" altLang="fr-FR" sz="2400" dirty="0">
                <a:sym typeface="Wingdings" panose="05000000000000000000" pitchFamily="2" charset="2"/>
              </a:rPr>
              <a:t>Les qualités physiques ne s’apprennent pas, </a:t>
            </a:r>
            <a:r>
              <a:rPr lang="fr-FR" altLang="fr-FR" sz="2400" b="1" dirty="0">
                <a:solidFill>
                  <a:schemeClr val="accent2">
                    <a:lumMod val="75000"/>
                  </a:schemeClr>
                </a:solidFill>
                <a:sym typeface="Wingdings" panose="05000000000000000000" pitchFamily="2" charset="2"/>
              </a:rPr>
              <a:t>elles se développent </a:t>
            </a:r>
            <a:r>
              <a:rPr lang="fr-FR" altLang="fr-FR" sz="2400" dirty="0">
                <a:sym typeface="Wingdings" panose="05000000000000000000" pitchFamily="2" charset="2"/>
              </a:rPr>
              <a:t>sous l’influence croisée des déterminants génétiques (croissance et maturation) et des interactions avec le milieu (expériences motrices).  </a:t>
            </a:r>
          </a:p>
          <a:p>
            <a:pPr marL="457200" indent="-457200" algn="just">
              <a:buFont typeface="Arial" panose="020B0604020202020204" pitchFamily="34" charset="0"/>
              <a:buChar char="•"/>
            </a:pPr>
            <a:endParaRPr lang="fr-FR" altLang="fr-FR" sz="1100" dirty="0">
              <a:sym typeface="Wingdings" panose="05000000000000000000" pitchFamily="2" charset="2"/>
            </a:endParaRPr>
          </a:p>
          <a:p>
            <a:pPr marL="457200" indent="-457200" algn="just">
              <a:buFont typeface="Arial" panose="020B0604020202020204" pitchFamily="34" charset="0"/>
              <a:buChar char="•"/>
            </a:pPr>
            <a:r>
              <a:rPr lang="fr-FR" altLang="fr-FR" sz="2400" dirty="0">
                <a:sym typeface="Wingdings" panose="05000000000000000000" pitchFamily="2" charset="2"/>
              </a:rPr>
              <a:t>Les QP se développent </a:t>
            </a:r>
            <a:r>
              <a:rPr lang="fr-FR" altLang="fr-FR" sz="2400" b="1" dirty="0">
                <a:solidFill>
                  <a:schemeClr val="accent2">
                    <a:lumMod val="75000"/>
                  </a:schemeClr>
                </a:solidFill>
                <a:sym typeface="Wingdings" panose="05000000000000000000" pitchFamily="2" charset="2"/>
              </a:rPr>
              <a:t>à tous les âges de la vie </a:t>
            </a:r>
            <a:r>
              <a:rPr lang="fr-FR" altLang="fr-FR" sz="2400" dirty="0">
                <a:sym typeface="Wingdings" panose="05000000000000000000" pitchFamily="2" charset="2"/>
              </a:rPr>
              <a:t>avec (peut-être ?) des </a:t>
            </a:r>
            <a:r>
              <a:rPr lang="fr-FR" altLang="fr-FR" sz="2400" b="1" dirty="0">
                <a:solidFill>
                  <a:schemeClr val="accent2">
                    <a:lumMod val="75000"/>
                  </a:schemeClr>
                </a:solidFill>
                <a:sym typeface="Wingdings" panose="05000000000000000000" pitchFamily="2" charset="2"/>
              </a:rPr>
              <a:t>périodes sensibles </a:t>
            </a:r>
            <a:r>
              <a:rPr lang="fr-FR" altLang="fr-FR" sz="2400" dirty="0">
                <a:sym typeface="Wingdings" panose="05000000000000000000" pitchFamily="2" charset="2"/>
              </a:rPr>
              <a:t>qui sont des moments particulièrement favorables pour les développer.</a:t>
            </a:r>
          </a:p>
          <a:p>
            <a:pPr marL="457200" indent="-457200" algn="just">
              <a:buFont typeface="Arial" panose="020B0604020202020204" pitchFamily="34" charset="0"/>
              <a:buChar char="•"/>
            </a:pPr>
            <a:endParaRPr lang="fr-FR" altLang="fr-FR" sz="1100" dirty="0">
              <a:sym typeface="Wingdings" panose="05000000000000000000" pitchFamily="2" charset="2"/>
            </a:endParaRPr>
          </a:p>
          <a:p>
            <a:pPr marL="457200" indent="-457200" algn="just">
              <a:buFont typeface="Arial" panose="020B0604020202020204" pitchFamily="34" charset="0"/>
              <a:buChar char="•"/>
            </a:pPr>
            <a:r>
              <a:rPr lang="fr-FR" altLang="fr-FR" sz="2400" dirty="0">
                <a:sym typeface="Wingdings" panose="05000000000000000000" pitchFamily="2" charset="2"/>
              </a:rPr>
              <a:t>Elles sont beaucoup plus </a:t>
            </a:r>
            <a:r>
              <a:rPr lang="fr-FR" altLang="fr-FR" sz="2400" b="1" dirty="0">
                <a:solidFill>
                  <a:schemeClr val="accent2">
                    <a:lumMod val="75000"/>
                  </a:schemeClr>
                </a:solidFill>
                <a:sym typeface="Wingdings" panose="05000000000000000000" pitchFamily="2" charset="2"/>
              </a:rPr>
              <a:t>plastiques</a:t>
            </a:r>
            <a:r>
              <a:rPr lang="fr-FR" altLang="fr-FR" sz="2400" dirty="0">
                <a:sym typeface="Wingdings" panose="05000000000000000000" pitchFamily="2" charset="2"/>
              </a:rPr>
              <a:t> et </a:t>
            </a:r>
            <a:r>
              <a:rPr lang="fr-FR" altLang="fr-FR" sz="2400" b="1" dirty="0">
                <a:solidFill>
                  <a:schemeClr val="accent2">
                    <a:lumMod val="75000"/>
                  </a:schemeClr>
                </a:solidFill>
                <a:sym typeface="Wingdings" panose="05000000000000000000" pitchFamily="2" charset="2"/>
              </a:rPr>
              <a:t>flexibles</a:t>
            </a:r>
            <a:r>
              <a:rPr lang="fr-FR" altLang="fr-FR" sz="2400" dirty="0">
                <a:sym typeface="Wingdings" panose="05000000000000000000" pitchFamily="2" charset="2"/>
              </a:rPr>
              <a:t> que les aptitudes qui supposent davantage la notion de prédisposition. </a:t>
            </a:r>
            <a:endParaRPr lang="fr-FR" sz="2400" dirty="0"/>
          </a:p>
          <a:p>
            <a:pPr marL="904875" lvl="1" algn="just"/>
            <a:endParaRPr lang="fr-FR" altLang="fr-FR" sz="2200" dirty="0"/>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20</a:t>
            </a:fld>
            <a:endParaRPr lang="fr-FR"/>
          </a:p>
        </p:txBody>
      </p:sp>
    </p:spTree>
    <p:extLst>
      <p:ext uri="{BB962C8B-B14F-4D97-AF65-F5344CB8AC3E}">
        <p14:creationId xmlns:p14="http://schemas.microsoft.com/office/powerpoint/2010/main" val="2475779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21</a:t>
            </a:fld>
            <a:endParaRPr lang="fr-FR"/>
          </a:p>
        </p:txBody>
      </p:sp>
    </p:spTree>
    <p:extLst>
      <p:ext uri="{BB962C8B-B14F-4D97-AF65-F5344CB8AC3E}">
        <p14:creationId xmlns:p14="http://schemas.microsoft.com/office/powerpoint/2010/main" val="3839750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Espace réservé de l'image des diapositives 1">
            <a:extLst>
              <a:ext uri="{FF2B5EF4-FFF2-40B4-BE49-F238E27FC236}">
                <a16:creationId xmlns:a16="http://schemas.microsoft.com/office/drawing/2014/main" id="{D08AA2F5-4E54-66C3-B72E-54A47EB253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Espace réservé des commentaires 2">
            <a:extLst>
              <a:ext uri="{FF2B5EF4-FFF2-40B4-BE49-F238E27FC236}">
                <a16:creationId xmlns:a16="http://schemas.microsoft.com/office/drawing/2014/main" id="{475D5483-F4D3-916D-9D82-AC91886AA0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
        <p:nvSpPr>
          <p:cNvPr id="121860" name="Espace réservé du numéro de diapositive 3">
            <a:extLst>
              <a:ext uri="{FF2B5EF4-FFF2-40B4-BE49-F238E27FC236}">
                <a16:creationId xmlns:a16="http://schemas.microsoft.com/office/drawing/2014/main" id="{E0835205-CCE7-6EF4-1AA2-A3B9CE6426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5D8A22-32A3-4C95-B249-608C858AAB0A}" type="slidenum">
              <a:rPr lang="fr-FR" altLang="fr-FR" sz="1300"/>
              <a:pPr>
                <a:spcBef>
                  <a:spcPct val="0"/>
                </a:spcBef>
              </a:pPr>
              <a:t>22</a:t>
            </a:fld>
            <a:endParaRPr lang="fr-FR" altLang="fr-FR" sz="1300"/>
          </a:p>
        </p:txBody>
      </p:sp>
    </p:spTree>
    <p:extLst>
      <p:ext uri="{BB962C8B-B14F-4D97-AF65-F5344CB8AC3E}">
        <p14:creationId xmlns:p14="http://schemas.microsoft.com/office/powerpoint/2010/main" val="3848696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Espace réservé de l'image des diapositives 1">
            <a:extLst>
              <a:ext uri="{FF2B5EF4-FFF2-40B4-BE49-F238E27FC236}">
                <a16:creationId xmlns:a16="http://schemas.microsoft.com/office/drawing/2014/main" id="{D08AA2F5-4E54-66C3-B72E-54A47EB253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Espace réservé des commentaires 2">
            <a:extLst>
              <a:ext uri="{FF2B5EF4-FFF2-40B4-BE49-F238E27FC236}">
                <a16:creationId xmlns:a16="http://schemas.microsoft.com/office/drawing/2014/main" id="{475D5483-F4D3-916D-9D82-AC91886AA0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a:p>
        </p:txBody>
      </p:sp>
      <p:sp>
        <p:nvSpPr>
          <p:cNvPr id="121860" name="Espace réservé du numéro de diapositive 3">
            <a:extLst>
              <a:ext uri="{FF2B5EF4-FFF2-40B4-BE49-F238E27FC236}">
                <a16:creationId xmlns:a16="http://schemas.microsoft.com/office/drawing/2014/main" id="{E0835205-CCE7-6EF4-1AA2-A3B9CE6426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5D8A22-32A3-4C95-B249-608C858AAB0A}" type="slidenum">
              <a:rPr lang="fr-FR" altLang="fr-FR" sz="1300"/>
              <a:pPr>
                <a:spcBef>
                  <a:spcPct val="0"/>
                </a:spcBef>
              </a:pPr>
              <a:t>23</a:t>
            </a:fld>
            <a:endParaRPr lang="fr-FR" altLang="fr-FR" sz="1300"/>
          </a:p>
        </p:txBody>
      </p:sp>
    </p:spTree>
    <p:extLst>
      <p:ext uri="{BB962C8B-B14F-4D97-AF65-F5344CB8AC3E}">
        <p14:creationId xmlns:p14="http://schemas.microsoft.com/office/powerpoint/2010/main" val="579466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2800" dirty="0"/>
              <a:t>À la rentrée 2026, pour la deuxième année consécutive, une évaluation des aptitudes physiques des élèves de sixième est mise à disposition des </a:t>
            </a:r>
            <a:r>
              <a:rPr lang="fr-FR" sz="2800" b="1" dirty="0"/>
              <a:t>établissements volontaires</a:t>
            </a:r>
            <a:r>
              <a:rPr lang="fr-FR" sz="2800" dirty="0"/>
              <a:t>. En parallèle de cette évaluation, la direction de l'évaluation, de la prospective et de la performance (DEPP) met à disposition des </a:t>
            </a:r>
            <a:r>
              <a:rPr lang="fr-FR" sz="2800" b="1" dirty="0"/>
              <a:t>tests complémentaires </a:t>
            </a:r>
            <a:r>
              <a:rPr lang="fr-FR" sz="2800" dirty="0"/>
              <a:t>permettant d’étendre l’analyse des performances des élèves par d’autres aptitudes physiques liées à la coordination et au contrôle moteur.</a:t>
            </a: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24</a:t>
            </a:fld>
            <a:endParaRPr lang="fr-FR"/>
          </a:p>
        </p:txBody>
      </p:sp>
    </p:spTree>
    <p:extLst>
      <p:ext uri="{BB962C8B-B14F-4D97-AF65-F5344CB8AC3E}">
        <p14:creationId xmlns:p14="http://schemas.microsoft.com/office/powerpoint/2010/main" val="2399683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25</a:t>
            </a:fld>
            <a:endParaRPr lang="fr-FR"/>
          </a:p>
        </p:txBody>
      </p:sp>
    </p:spTree>
    <p:extLst>
      <p:ext uri="{BB962C8B-B14F-4D97-AF65-F5344CB8AC3E}">
        <p14:creationId xmlns:p14="http://schemas.microsoft.com/office/powerpoint/2010/main" val="1081261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26</a:t>
            </a:fld>
            <a:endParaRPr lang="fr-FR"/>
          </a:p>
        </p:txBody>
      </p:sp>
    </p:spTree>
    <p:extLst>
      <p:ext uri="{BB962C8B-B14F-4D97-AF65-F5344CB8AC3E}">
        <p14:creationId xmlns:p14="http://schemas.microsoft.com/office/powerpoint/2010/main" val="3083030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27</a:t>
            </a:fld>
            <a:endParaRPr lang="fr-FR"/>
          </a:p>
        </p:txBody>
      </p:sp>
    </p:spTree>
    <p:extLst>
      <p:ext uri="{BB962C8B-B14F-4D97-AF65-F5344CB8AC3E}">
        <p14:creationId xmlns:p14="http://schemas.microsoft.com/office/powerpoint/2010/main" val="2045929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28</a:t>
            </a:fld>
            <a:endParaRPr lang="fr-FR"/>
          </a:p>
        </p:txBody>
      </p:sp>
    </p:spTree>
    <p:extLst>
      <p:ext uri="{BB962C8B-B14F-4D97-AF65-F5344CB8AC3E}">
        <p14:creationId xmlns:p14="http://schemas.microsoft.com/office/powerpoint/2010/main" val="1627335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29</a:t>
            </a:fld>
            <a:endParaRPr lang="fr-FR"/>
          </a:p>
        </p:txBody>
      </p:sp>
    </p:spTree>
    <p:extLst>
      <p:ext uri="{BB962C8B-B14F-4D97-AF65-F5344CB8AC3E}">
        <p14:creationId xmlns:p14="http://schemas.microsoft.com/office/powerpoint/2010/main" val="738548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30</a:t>
            </a:fld>
            <a:endParaRPr lang="fr-FR"/>
          </a:p>
        </p:txBody>
      </p:sp>
    </p:spTree>
    <p:extLst>
      <p:ext uri="{BB962C8B-B14F-4D97-AF65-F5344CB8AC3E}">
        <p14:creationId xmlns:p14="http://schemas.microsoft.com/office/powerpoint/2010/main" val="2741636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31</a:t>
            </a:fld>
            <a:endParaRPr lang="fr-FR"/>
          </a:p>
        </p:txBody>
      </p:sp>
    </p:spTree>
    <p:extLst>
      <p:ext uri="{BB962C8B-B14F-4D97-AF65-F5344CB8AC3E}">
        <p14:creationId xmlns:p14="http://schemas.microsoft.com/office/powerpoint/2010/main" val="12483389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32</a:t>
            </a:fld>
            <a:endParaRPr lang="fr-FR"/>
          </a:p>
        </p:txBody>
      </p:sp>
    </p:spTree>
    <p:extLst>
      <p:ext uri="{BB962C8B-B14F-4D97-AF65-F5344CB8AC3E}">
        <p14:creationId xmlns:p14="http://schemas.microsoft.com/office/powerpoint/2010/main" val="1465552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33</a:t>
            </a:fld>
            <a:endParaRPr lang="fr-FR"/>
          </a:p>
        </p:txBody>
      </p:sp>
    </p:spTree>
    <p:extLst>
      <p:ext uri="{BB962C8B-B14F-4D97-AF65-F5344CB8AC3E}">
        <p14:creationId xmlns:p14="http://schemas.microsoft.com/office/powerpoint/2010/main" val="811752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34</a:t>
            </a:fld>
            <a:endParaRPr lang="fr-FR"/>
          </a:p>
        </p:txBody>
      </p:sp>
    </p:spTree>
    <p:extLst>
      <p:ext uri="{BB962C8B-B14F-4D97-AF65-F5344CB8AC3E}">
        <p14:creationId xmlns:p14="http://schemas.microsoft.com/office/powerpoint/2010/main" val="24772378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35</a:t>
            </a:fld>
            <a:endParaRPr lang="fr-FR"/>
          </a:p>
        </p:txBody>
      </p:sp>
    </p:spTree>
    <p:extLst>
      <p:ext uri="{BB962C8B-B14F-4D97-AF65-F5344CB8AC3E}">
        <p14:creationId xmlns:p14="http://schemas.microsoft.com/office/powerpoint/2010/main" val="8795389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a:extLst>
              <a:ext uri="{FF2B5EF4-FFF2-40B4-BE49-F238E27FC236}">
                <a16:creationId xmlns:a16="http://schemas.microsoft.com/office/drawing/2014/main" id="{B8049FC5-A178-F37A-0A0F-786150254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a:extLst>
              <a:ext uri="{FF2B5EF4-FFF2-40B4-BE49-F238E27FC236}">
                <a16:creationId xmlns:a16="http://schemas.microsoft.com/office/drawing/2014/main" id="{82535E2C-AABD-168E-7636-E6F86C594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142340" name="Espace réservé du numéro de diapositive 3">
            <a:extLst>
              <a:ext uri="{FF2B5EF4-FFF2-40B4-BE49-F238E27FC236}">
                <a16:creationId xmlns:a16="http://schemas.microsoft.com/office/drawing/2014/main" id="{33F2A9EF-17EF-9F5C-EF90-A0A5ECF132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CFF9-9B3C-465C-A127-4FC20F60FBCD}" type="slidenum">
              <a:rPr lang="fr-FR" altLang="fr-FR" sz="1300"/>
              <a:pPr>
                <a:spcBef>
                  <a:spcPct val="0"/>
                </a:spcBef>
              </a:pPr>
              <a:t>36</a:t>
            </a:fld>
            <a:endParaRPr lang="fr-FR" altLang="fr-FR" sz="1300"/>
          </a:p>
        </p:txBody>
      </p:sp>
    </p:spTree>
    <p:extLst>
      <p:ext uri="{BB962C8B-B14F-4D97-AF65-F5344CB8AC3E}">
        <p14:creationId xmlns:p14="http://schemas.microsoft.com/office/powerpoint/2010/main" val="4294616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37</a:t>
            </a:fld>
            <a:endParaRPr lang="fr-FR"/>
          </a:p>
        </p:txBody>
      </p:sp>
    </p:spTree>
    <p:extLst>
      <p:ext uri="{BB962C8B-B14F-4D97-AF65-F5344CB8AC3E}">
        <p14:creationId xmlns:p14="http://schemas.microsoft.com/office/powerpoint/2010/main" val="2059982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a:extLst>
              <a:ext uri="{FF2B5EF4-FFF2-40B4-BE49-F238E27FC236}">
                <a16:creationId xmlns:a16="http://schemas.microsoft.com/office/drawing/2014/main" id="{B8049FC5-A178-F37A-0A0F-786150254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a:extLst>
              <a:ext uri="{FF2B5EF4-FFF2-40B4-BE49-F238E27FC236}">
                <a16:creationId xmlns:a16="http://schemas.microsoft.com/office/drawing/2014/main" id="{82535E2C-AABD-168E-7636-E6F86C594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142340" name="Espace réservé du numéro de diapositive 3">
            <a:extLst>
              <a:ext uri="{FF2B5EF4-FFF2-40B4-BE49-F238E27FC236}">
                <a16:creationId xmlns:a16="http://schemas.microsoft.com/office/drawing/2014/main" id="{33F2A9EF-17EF-9F5C-EF90-A0A5ECF132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CFF9-9B3C-465C-A127-4FC20F60FBCD}" type="slidenum">
              <a:rPr lang="fr-FR" altLang="fr-FR" sz="1300"/>
              <a:pPr>
                <a:spcBef>
                  <a:spcPct val="0"/>
                </a:spcBef>
              </a:pPr>
              <a:t>38</a:t>
            </a:fld>
            <a:endParaRPr lang="fr-FR" altLang="fr-FR"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a:extLst>
              <a:ext uri="{FF2B5EF4-FFF2-40B4-BE49-F238E27FC236}">
                <a16:creationId xmlns:a16="http://schemas.microsoft.com/office/drawing/2014/main" id="{B8049FC5-A178-F37A-0A0F-786150254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a:extLst>
              <a:ext uri="{FF2B5EF4-FFF2-40B4-BE49-F238E27FC236}">
                <a16:creationId xmlns:a16="http://schemas.microsoft.com/office/drawing/2014/main" id="{82535E2C-AABD-168E-7636-E6F86C594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142340" name="Espace réservé du numéro de diapositive 3">
            <a:extLst>
              <a:ext uri="{FF2B5EF4-FFF2-40B4-BE49-F238E27FC236}">
                <a16:creationId xmlns:a16="http://schemas.microsoft.com/office/drawing/2014/main" id="{33F2A9EF-17EF-9F5C-EF90-A0A5ECF132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CFF9-9B3C-465C-A127-4FC20F60FBCD}" type="slidenum">
              <a:rPr lang="fr-FR" altLang="fr-FR" sz="1300"/>
              <a:pPr>
                <a:spcBef>
                  <a:spcPct val="0"/>
                </a:spcBef>
              </a:pPr>
              <a:t>39</a:t>
            </a:fld>
            <a:endParaRPr lang="fr-FR" altLang="fr-FR" sz="1300"/>
          </a:p>
        </p:txBody>
      </p:sp>
    </p:spTree>
    <p:extLst>
      <p:ext uri="{BB962C8B-B14F-4D97-AF65-F5344CB8AC3E}">
        <p14:creationId xmlns:p14="http://schemas.microsoft.com/office/powerpoint/2010/main" val="3883687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a:extLst>
              <a:ext uri="{FF2B5EF4-FFF2-40B4-BE49-F238E27FC236}">
                <a16:creationId xmlns:a16="http://schemas.microsoft.com/office/drawing/2014/main" id="{B8049FC5-A178-F37A-0A0F-786150254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a:extLst>
              <a:ext uri="{FF2B5EF4-FFF2-40B4-BE49-F238E27FC236}">
                <a16:creationId xmlns:a16="http://schemas.microsoft.com/office/drawing/2014/main" id="{82535E2C-AABD-168E-7636-E6F86C594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142340" name="Espace réservé du numéro de diapositive 3">
            <a:extLst>
              <a:ext uri="{FF2B5EF4-FFF2-40B4-BE49-F238E27FC236}">
                <a16:creationId xmlns:a16="http://schemas.microsoft.com/office/drawing/2014/main" id="{33F2A9EF-17EF-9F5C-EF90-A0A5ECF132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CFF9-9B3C-465C-A127-4FC20F60FBCD}" type="slidenum">
              <a:rPr lang="fr-FR" altLang="fr-FR" sz="1300"/>
              <a:pPr>
                <a:spcBef>
                  <a:spcPct val="0"/>
                </a:spcBef>
              </a:pPr>
              <a:t>40</a:t>
            </a:fld>
            <a:endParaRPr lang="fr-FR" altLang="fr-FR" sz="1300"/>
          </a:p>
        </p:txBody>
      </p:sp>
    </p:spTree>
    <p:extLst>
      <p:ext uri="{BB962C8B-B14F-4D97-AF65-F5344CB8AC3E}">
        <p14:creationId xmlns:p14="http://schemas.microsoft.com/office/powerpoint/2010/main" val="3587579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a:extLst>
              <a:ext uri="{FF2B5EF4-FFF2-40B4-BE49-F238E27FC236}">
                <a16:creationId xmlns:a16="http://schemas.microsoft.com/office/drawing/2014/main" id="{B8049FC5-A178-F37A-0A0F-786150254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Espace réservé des commentaires 2">
            <a:extLst>
              <a:ext uri="{FF2B5EF4-FFF2-40B4-BE49-F238E27FC236}">
                <a16:creationId xmlns:a16="http://schemas.microsoft.com/office/drawing/2014/main" id="{82535E2C-AABD-168E-7636-E6F86C594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p>
        </p:txBody>
      </p:sp>
      <p:sp>
        <p:nvSpPr>
          <p:cNvPr id="142340" name="Espace réservé du numéro de diapositive 3">
            <a:extLst>
              <a:ext uri="{FF2B5EF4-FFF2-40B4-BE49-F238E27FC236}">
                <a16:creationId xmlns:a16="http://schemas.microsoft.com/office/drawing/2014/main" id="{33F2A9EF-17EF-9F5C-EF90-A0A5ECF132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CFF9-9B3C-465C-A127-4FC20F60FBCD}" type="slidenum">
              <a:rPr lang="fr-FR" altLang="fr-FR" sz="1300"/>
              <a:pPr>
                <a:spcBef>
                  <a:spcPct val="0"/>
                </a:spcBef>
              </a:pPr>
              <a:t>41</a:t>
            </a:fld>
            <a:endParaRPr lang="fr-FR" altLang="fr-FR" sz="1300"/>
          </a:p>
        </p:txBody>
      </p:sp>
    </p:spTree>
    <p:extLst>
      <p:ext uri="{BB962C8B-B14F-4D97-AF65-F5344CB8AC3E}">
        <p14:creationId xmlns:p14="http://schemas.microsoft.com/office/powerpoint/2010/main" val="3257849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42</a:t>
            </a:fld>
            <a:endParaRPr lang="fr-FR"/>
          </a:p>
        </p:txBody>
      </p:sp>
    </p:spTree>
    <p:extLst>
      <p:ext uri="{BB962C8B-B14F-4D97-AF65-F5344CB8AC3E}">
        <p14:creationId xmlns:p14="http://schemas.microsoft.com/office/powerpoint/2010/main" val="3077870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Espace réservé de l'image des diapositives 1">
            <a:extLst>
              <a:ext uri="{FF2B5EF4-FFF2-40B4-BE49-F238E27FC236}">
                <a16:creationId xmlns:a16="http://schemas.microsoft.com/office/drawing/2014/main" id="{55169FA1-1012-AF77-9D91-9D1ACB797B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Espace réservé des commentaires 2">
            <a:extLst>
              <a:ext uri="{FF2B5EF4-FFF2-40B4-BE49-F238E27FC236}">
                <a16:creationId xmlns:a16="http://schemas.microsoft.com/office/drawing/2014/main" id="{FA406B2B-7439-2CB0-CC41-DAD178EF43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50532" name="Espace réservé du numéro de diapositive 3">
            <a:extLst>
              <a:ext uri="{FF2B5EF4-FFF2-40B4-BE49-F238E27FC236}">
                <a16:creationId xmlns:a16="http://schemas.microsoft.com/office/drawing/2014/main" id="{0CE9834E-FDAE-32E1-75C2-AC5B528C80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5208672-630D-4D20-BB00-AE1EF7B3D798}" type="slidenum">
              <a:rPr lang="fr-FR" altLang="fr-FR" sz="1300"/>
              <a:pPr>
                <a:spcBef>
                  <a:spcPct val="0"/>
                </a:spcBef>
              </a:pPr>
              <a:t>43</a:t>
            </a:fld>
            <a:endParaRPr lang="fr-FR" altLang="fr-FR" sz="13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Sauvetage </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Arts du cirque / Acrosport</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Tennis de table / Handball / Lutte</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err="1">
                <a:effectLst/>
                <a:latin typeface="Calibri" panose="020F0502020204030204" pitchFamily="34" charset="0"/>
                <a:ea typeface="Times New Roman" panose="02020603050405020304" pitchFamily="18" charset="0"/>
                <a:cs typeface="TrebuchetMS-Bold"/>
              </a:rPr>
              <a:t>Step</a:t>
            </a:r>
            <a:r>
              <a:rPr lang="fr-FR" sz="1800" dirty="0">
                <a:effectLst/>
                <a:latin typeface="Calibri" panose="020F0502020204030204" pitchFamily="34" charset="0"/>
                <a:ea typeface="Times New Roman" panose="02020603050405020304" pitchFamily="18" charset="0"/>
                <a:cs typeface="TrebuchetMS-Bold"/>
              </a:rPr>
              <a:t> / Musculation</a:t>
            </a: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44</a:t>
            </a:fld>
            <a:endParaRPr lang="fr-FR"/>
          </a:p>
        </p:txBody>
      </p:sp>
    </p:spTree>
    <p:extLst>
      <p:ext uri="{BB962C8B-B14F-4D97-AF65-F5344CB8AC3E}">
        <p14:creationId xmlns:p14="http://schemas.microsoft.com/office/powerpoint/2010/main" val="20728482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Sauvetage </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Arts du cirque / Acrosport</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Tennis de table / Handball / Lutte</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err="1">
                <a:effectLst/>
                <a:latin typeface="Calibri" panose="020F0502020204030204" pitchFamily="34" charset="0"/>
                <a:ea typeface="Times New Roman" panose="02020603050405020304" pitchFamily="18" charset="0"/>
                <a:cs typeface="TrebuchetMS-Bold"/>
              </a:rPr>
              <a:t>Step</a:t>
            </a:r>
            <a:r>
              <a:rPr lang="fr-FR" sz="1800" dirty="0">
                <a:effectLst/>
                <a:latin typeface="Calibri" panose="020F0502020204030204" pitchFamily="34" charset="0"/>
                <a:ea typeface="Times New Roman" panose="02020603050405020304" pitchFamily="18" charset="0"/>
                <a:cs typeface="TrebuchetMS-Bold"/>
              </a:rPr>
              <a:t> / Musculation</a:t>
            </a: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45</a:t>
            </a:fld>
            <a:endParaRPr lang="fr-FR"/>
          </a:p>
        </p:txBody>
      </p:sp>
    </p:spTree>
    <p:extLst>
      <p:ext uri="{BB962C8B-B14F-4D97-AF65-F5344CB8AC3E}">
        <p14:creationId xmlns:p14="http://schemas.microsoft.com/office/powerpoint/2010/main" val="395323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Sauvetage </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Arts du cirque / Acrosport</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Tennis de table / Handball / Lutte</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err="1">
                <a:effectLst/>
                <a:latin typeface="Calibri" panose="020F0502020204030204" pitchFamily="34" charset="0"/>
                <a:ea typeface="Times New Roman" panose="02020603050405020304" pitchFamily="18" charset="0"/>
                <a:cs typeface="TrebuchetMS-Bold"/>
              </a:rPr>
              <a:t>Step</a:t>
            </a:r>
            <a:r>
              <a:rPr lang="fr-FR" sz="1800" dirty="0">
                <a:effectLst/>
                <a:latin typeface="Calibri" panose="020F0502020204030204" pitchFamily="34" charset="0"/>
                <a:ea typeface="Times New Roman" panose="02020603050405020304" pitchFamily="18" charset="0"/>
                <a:cs typeface="TrebuchetMS-Bold"/>
              </a:rPr>
              <a:t> / Musculation</a:t>
            </a: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46</a:t>
            </a:fld>
            <a:endParaRPr lang="fr-FR"/>
          </a:p>
        </p:txBody>
      </p:sp>
    </p:spTree>
    <p:extLst>
      <p:ext uri="{BB962C8B-B14F-4D97-AF65-F5344CB8AC3E}">
        <p14:creationId xmlns:p14="http://schemas.microsoft.com/office/powerpoint/2010/main" val="41271879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47</a:t>
            </a:fld>
            <a:endParaRPr lang="fr-FR"/>
          </a:p>
        </p:txBody>
      </p:sp>
    </p:spTree>
    <p:extLst>
      <p:ext uri="{BB962C8B-B14F-4D97-AF65-F5344CB8AC3E}">
        <p14:creationId xmlns:p14="http://schemas.microsoft.com/office/powerpoint/2010/main" val="18749714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48</a:t>
            </a:fld>
            <a:endParaRPr lang="fr-FR"/>
          </a:p>
        </p:txBody>
      </p:sp>
    </p:spTree>
    <p:extLst>
      <p:ext uri="{BB962C8B-B14F-4D97-AF65-F5344CB8AC3E}">
        <p14:creationId xmlns:p14="http://schemas.microsoft.com/office/powerpoint/2010/main" val="3572172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FR" dirty="0"/>
              <a:t>En convergence avec une problématique d’émergence et le fonctionnement d’espaces d’action encouragés (Durand, 2008) l’environnement apparaît propice à l’apprentissage/développement offrant des possibilités de formation à la fois « normatives, mais non prescriptives » (Durand, 2008, p. 108). Les environnements proposés encouragent « certaines actions en les rendant possibles, en les facilitant, valorisant, validant, « offrant » ; ils créent des décalages ou des contradictions ; ils découragent d’autres actions en spécifiant des impossibles ou des interdits ».</a:t>
            </a: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49</a:t>
            </a:fld>
            <a:endParaRPr lang="fr-FR"/>
          </a:p>
        </p:txBody>
      </p:sp>
    </p:spTree>
    <p:extLst>
      <p:ext uri="{BB962C8B-B14F-4D97-AF65-F5344CB8AC3E}">
        <p14:creationId xmlns:p14="http://schemas.microsoft.com/office/powerpoint/2010/main" val="3333802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50</a:t>
            </a:fld>
            <a:endParaRPr lang="fr-FR"/>
          </a:p>
        </p:txBody>
      </p:sp>
    </p:spTree>
    <p:extLst>
      <p:ext uri="{BB962C8B-B14F-4D97-AF65-F5344CB8AC3E}">
        <p14:creationId xmlns:p14="http://schemas.microsoft.com/office/powerpoint/2010/main" val="32000052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r>
              <a:rPr lang="fr-FR" sz="1800" b="1" i="0" u="none" strike="noStrike" baseline="0" dirty="0">
                <a:solidFill>
                  <a:srgbClr val="FF0000"/>
                </a:solidFill>
                <a:latin typeface="Century Gothic" panose="020B0502020202020204" pitchFamily="34" charset="0"/>
              </a:rPr>
              <a:t>«Latâcheindiquecequiestàfaire,l’activitécequisefait.</a:t>
            </a:r>
            <a:r>
              <a:rPr lang="fr-FR" sz="1800" b="0" i="0" u="none" strike="noStrike" baseline="0" dirty="0">
                <a:solidFill>
                  <a:srgbClr val="404040"/>
                </a:solidFill>
                <a:latin typeface="Century Gothic" panose="020B0502020202020204" pitchFamily="34" charset="0"/>
              </a:rPr>
              <a:t>Lanotiondetâchevéhiculeavecellel’idéedeprescription,sinond’obligation.</a:t>
            </a:r>
            <a:r>
              <a:rPr lang="fr-FR" sz="1800" b="1" i="0" u="none" strike="noStrike" baseline="0" dirty="0">
                <a:solidFill>
                  <a:srgbClr val="FF0000"/>
                </a:solidFill>
                <a:latin typeface="Century Gothic" panose="020B0502020202020204" pitchFamily="34" charset="0"/>
              </a:rPr>
              <a:t>Lanotiond’activitérenvoie,elle,àcequiestmisenjeuparlesujet...»</a:t>
            </a:r>
            <a:r>
              <a:rPr lang="fr-FR" sz="1800" b="1" i="0" u="none" strike="noStrike" baseline="0" dirty="0" err="1">
                <a:solidFill>
                  <a:srgbClr val="FF0000"/>
                </a:solidFill>
                <a:latin typeface="Century Gothic" panose="020B0502020202020204" pitchFamily="34" charset="0"/>
              </a:rPr>
              <a:t>LeplatetHoc</a:t>
            </a:r>
            <a:r>
              <a:rPr lang="fr-FR" sz="1800" b="1" i="0" u="none" strike="noStrike" baseline="0" dirty="0">
                <a:solidFill>
                  <a:srgbClr val="FF0000"/>
                </a:solidFill>
                <a:latin typeface="Century Gothic" panose="020B0502020202020204" pitchFamily="34" charset="0"/>
              </a:rPr>
              <a:t>(1983).</a:t>
            </a:r>
            <a:endParaRPr lang="fr-FR" sz="1800" b="0" i="0" u="none" strike="noStrike" baseline="0" dirty="0">
              <a:solidFill>
                <a:srgbClr val="FF0000"/>
              </a:solidFill>
              <a:latin typeface="Century Gothic" panose="020B0502020202020204" pitchFamily="34" charset="0"/>
            </a:endParaRPr>
          </a:p>
          <a:p>
            <a:r>
              <a:rPr lang="fr-FR" sz="1800" b="0" i="0" u="none" strike="noStrike" baseline="0" dirty="0">
                <a:solidFill>
                  <a:srgbClr val="A42F0F"/>
                </a:solidFill>
                <a:latin typeface="Wingdings 3" panose="05040102010807070707" pitchFamily="18" charset="2"/>
              </a:rPr>
              <a:t></a:t>
            </a:r>
            <a:r>
              <a:rPr lang="fr-FR" sz="1800" b="1" i="0" u="none" strike="noStrike" baseline="0" dirty="0">
                <a:solidFill>
                  <a:srgbClr val="FF0000"/>
                </a:solidFill>
                <a:latin typeface="Century Gothic" panose="020B0502020202020204" pitchFamily="34" charset="0"/>
              </a:rPr>
              <a:t>«Ensembledesaspectsobservablesetinobservablesliésaufonctionnementd’unsystème»PinskyetTheureau(1987),</a:t>
            </a:r>
            <a:r>
              <a:rPr lang="fr-FR" sz="1800" b="0" i="0" u="none" strike="noStrike" baseline="0" dirty="0">
                <a:solidFill>
                  <a:srgbClr val="404040"/>
                </a:solidFill>
                <a:latin typeface="Century Gothic" panose="020B0502020202020204" pitchFamily="34" charset="0"/>
              </a:rPr>
              <a:t>l’</a:t>
            </a:r>
            <a:r>
              <a:rPr lang="fr-FR" sz="1800" b="0" i="0" u="none" strike="noStrike" baseline="0" dirty="0" err="1">
                <a:solidFill>
                  <a:srgbClr val="404040"/>
                </a:solidFill>
                <a:latin typeface="Century Gothic" panose="020B0502020202020204" pitchFamily="34" charset="0"/>
              </a:rPr>
              <a:t>étudeducoursd’action:analysedutravailetconceptionergonomique</a:t>
            </a:r>
            <a:r>
              <a:rPr lang="fr-FR" sz="1800" b="0" i="0" u="none" strike="noStrike" baseline="0" dirty="0">
                <a:solidFill>
                  <a:srgbClr val="404040"/>
                </a:solidFill>
                <a:latin typeface="Century Gothic" panose="020B0502020202020204" pitchFamily="34" charset="0"/>
              </a:rPr>
              <a:t>.</a:t>
            </a:r>
          </a:p>
          <a:p>
            <a:r>
              <a:rPr lang="fr-FR" sz="1800" b="0" i="0" u="none" strike="noStrike" baseline="0" dirty="0">
                <a:solidFill>
                  <a:srgbClr val="A42F0F"/>
                </a:solidFill>
                <a:latin typeface="Wingdings 3" panose="05040102010807070707" pitchFamily="18" charset="2"/>
              </a:rPr>
              <a:t></a:t>
            </a:r>
            <a:r>
              <a:rPr lang="fr-FR" sz="1800" b="0" i="0" u="none" strike="noStrike" baseline="0" dirty="0">
                <a:solidFill>
                  <a:srgbClr val="404040"/>
                </a:solidFill>
                <a:latin typeface="Century Gothic" panose="020B0502020202020204" pitchFamily="34" charset="0"/>
              </a:rPr>
              <a:t>Lorsque,danslescopies,vousfaîtesdespropositionspédagogiques,annoncezlanaturedel’activitémiseenjeuparlestâchesetlelienaveclesacquisitionsvisées.Lepassaged’unenatured’activitécibléeàunedescriptiondescomportementsobservablesattenduschezl’élève(</a:t>
            </a:r>
            <a:r>
              <a:rPr lang="fr-FR" sz="1800" b="0" i="0" u="none" strike="noStrike" baseline="0" dirty="0" err="1">
                <a:solidFill>
                  <a:srgbClr val="404040"/>
                </a:solidFill>
                <a:latin typeface="Century Gothic" panose="020B0502020202020204" pitchFamily="34" charset="0"/>
              </a:rPr>
              <a:t>moteurs,méthodologiquesousociaux</a:t>
            </a:r>
            <a:r>
              <a:rPr lang="fr-FR" sz="1800" b="0" i="0" u="none" strike="noStrike" baseline="0" dirty="0">
                <a:solidFill>
                  <a:srgbClr val="404040"/>
                </a:solidFill>
                <a:latin typeface="Century Gothic" panose="020B0502020202020204" pitchFamily="34" charset="0"/>
              </a:rPr>
              <a:t>)</a:t>
            </a:r>
            <a:r>
              <a:rPr lang="fr-FR" sz="1800" b="0" i="0" u="none" strike="noStrike" baseline="0" dirty="0" err="1">
                <a:solidFill>
                  <a:srgbClr val="404040"/>
                </a:solidFill>
                <a:latin typeface="Century Gothic" panose="020B0502020202020204" pitchFamily="34" charset="0"/>
              </a:rPr>
              <a:t>devraientapparaîtreconcrètement</a:t>
            </a:r>
            <a:r>
              <a:rPr lang="fr-FR" sz="1800" b="0" i="0" u="none" strike="noStrike" baseline="0" dirty="0">
                <a:solidFill>
                  <a:srgbClr val="404040"/>
                </a:solidFill>
                <a:latin typeface="Century Gothic" panose="020B0502020202020204" pitchFamily="34" charset="0"/>
              </a:rPr>
              <a:t>.</a:t>
            </a:r>
          </a:p>
          <a:p>
            <a:r>
              <a:rPr lang="fr-FR" sz="1800" b="0" i="0" u="none" strike="noStrike" baseline="0" dirty="0">
                <a:solidFill>
                  <a:srgbClr val="A42F0F"/>
                </a:solidFill>
                <a:latin typeface="Wingdings 3" panose="05040102010807070707" pitchFamily="18" charset="2"/>
              </a:rPr>
              <a:t></a:t>
            </a:r>
            <a:r>
              <a:rPr lang="fr-FR" sz="1800" b="1" i="0" u="none" strike="noStrike" baseline="0" dirty="0">
                <a:solidFill>
                  <a:srgbClr val="404040"/>
                </a:solidFill>
                <a:latin typeface="Century Gothic" panose="020B0502020202020204" pitchFamily="34" charset="0"/>
              </a:rPr>
              <a:t>Ils’agitdefaireémergerleslevierspourpasserde</a:t>
            </a:r>
            <a:r>
              <a:rPr lang="fr-FR" sz="1800" b="1" i="0" u="none" strike="noStrike" baseline="0" dirty="0">
                <a:solidFill>
                  <a:srgbClr val="FF0000"/>
                </a:solidFill>
                <a:latin typeface="Century Gothic" panose="020B0502020202020204" pitchFamily="34" charset="0"/>
              </a:rPr>
              <a:t>l'élèvepassif</a:t>
            </a:r>
            <a:r>
              <a:rPr lang="fr-FR" sz="1800" b="1" i="0" u="none" strike="noStrike" baseline="0" dirty="0">
                <a:solidFill>
                  <a:srgbClr val="404040"/>
                </a:solidFill>
                <a:latin typeface="Century Gothic" panose="020B0502020202020204" pitchFamily="34" charset="0"/>
              </a:rPr>
              <a:t>à</a:t>
            </a:r>
            <a:r>
              <a:rPr lang="fr-FR" sz="1800" b="1" i="0" u="none" strike="noStrike" baseline="0" dirty="0">
                <a:solidFill>
                  <a:srgbClr val="FF0000"/>
                </a:solidFill>
                <a:latin typeface="Century Gothic" panose="020B0502020202020204" pitchFamily="34" charset="0"/>
              </a:rPr>
              <a:t>l'élèveactif</a:t>
            </a:r>
            <a:r>
              <a:rPr lang="fr-FR" sz="1800" b="1" i="0" u="none" strike="noStrike" baseline="0" dirty="0">
                <a:solidFill>
                  <a:srgbClr val="404040"/>
                </a:solidFill>
                <a:latin typeface="Century Gothic" panose="020B0502020202020204" pitchFamily="34" charset="0"/>
              </a:rPr>
              <a:t>puis</a:t>
            </a:r>
            <a:r>
              <a:rPr lang="fr-FR" sz="1800" b="1" i="0" u="none" strike="noStrike" baseline="0" dirty="0">
                <a:solidFill>
                  <a:srgbClr val="FF0000"/>
                </a:solidFill>
                <a:latin typeface="Century Gothic" panose="020B0502020202020204" pitchFamily="34" charset="0"/>
              </a:rPr>
              <a:t>acteur</a:t>
            </a:r>
            <a:r>
              <a:rPr lang="fr-FR" sz="1800" b="1" i="0" u="none" strike="noStrike" baseline="0" dirty="0">
                <a:solidFill>
                  <a:srgbClr val="404040"/>
                </a:solidFill>
                <a:latin typeface="Century Gothic" panose="020B0502020202020204" pitchFamily="34" charset="0"/>
              </a:rPr>
              <a:t>,etenfinà</a:t>
            </a:r>
            <a:r>
              <a:rPr lang="fr-FR" sz="1800" b="1" i="0" u="none" strike="noStrike" baseline="0" dirty="0">
                <a:solidFill>
                  <a:srgbClr val="FF0000"/>
                </a:solidFill>
                <a:latin typeface="Century Gothic" panose="020B0502020202020204" pitchFamily="34" charset="0"/>
              </a:rPr>
              <a:t>l’élèveauteurdesesapprentissages</a:t>
            </a:r>
            <a:r>
              <a:rPr lang="fr-FR" sz="1800" b="1" i="0" u="none" strike="noStrike" baseline="0" dirty="0">
                <a:solidFill>
                  <a:srgbClr val="404040"/>
                </a:solidFill>
                <a:latin typeface="Century Gothic" panose="020B0502020202020204" pitchFamily="34" charset="0"/>
              </a:rPr>
              <a:t>(Modesd'entrée,motifsd’agir,mobiles,émotions,influencedegroupe,formesdetravail...).</a:t>
            </a:r>
            <a:endParaRPr lang="fr-FR" sz="1800" b="0" i="0" u="none" strike="noStrike" baseline="0" dirty="0">
              <a:solidFill>
                <a:srgbClr val="404040"/>
              </a:solidFill>
              <a:latin typeface="Century Gothic" panose="020B0502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51</a:t>
            </a:fld>
            <a:endParaRPr lang="fr-FR"/>
          </a:p>
        </p:txBody>
      </p:sp>
    </p:spTree>
    <p:extLst>
      <p:ext uri="{BB962C8B-B14F-4D97-AF65-F5344CB8AC3E}">
        <p14:creationId xmlns:p14="http://schemas.microsoft.com/office/powerpoint/2010/main" val="2489522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52</a:t>
            </a:fld>
            <a:endParaRPr lang="fr-FR"/>
          </a:p>
        </p:txBody>
      </p:sp>
    </p:spTree>
    <p:extLst>
      <p:ext uri="{BB962C8B-B14F-4D97-AF65-F5344CB8AC3E}">
        <p14:creationId xmlns:p14="http://schemas.microsoft.com/office/powerpoint/2010/main" val="38452659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53</a:t>
            </a:fld>
            <a:endParaRPr lang="fr-FR"/>
          </a:p>
        </p:txBody>
      </p:sp>
    </p:spTree>
    <p:extLst>
      <p:ext uri="{BB962C8B-B14F-4D97-AF65-F5344CB8AC3E}">
        <p14:creationId xmlns:p14="http://schemas.microsoft.com/office/powerpoint/2010/main" val="16216587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54</a:t>
            </a:fld>
            <a:endParaRPr lang="fr-FR"/>
          </a:p>
        </p:txBody>
      </p:sp>
    </p:spTree>
    <p:extLst>
      <p:ext uri="{BB962C8B-B14F-4D97-AF65-F5344CB8AC3E}">
        <p14:creationId xmlns:p14="http://schemas.microsoft.com/office/powerpoint/2010/main" val="1608879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55</a:t>
            </a:fld>
            <a:endParaRPr lang="fr-FR"/>
          </a:p>
        </p:txBody>
      </p:sp>
    </p:spTree>
    <p:extLst>
      <p:ext uri="{BB962C8B-B14F-4D97-AF65-F5344CB8AC3E}">
        <p14:creationId xmlns:p14="http://schemas.microsoft.com/office/powerpoint/2010/main" val="27020723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11480" algn="just" eaLnBrk="1" fontAlgn="auto" hangingPunct="1">
              <a:spcAft>
                <a:spcPts val="0"/>
              </a:spcAft>
              <a:buFont typeface="Wingdings"/>
              <a:buChar char=""/>
              <a:defRPr/>
            </a:pPr>
            <a:r>
              <a:rPr lang="fr-FR" sz="3400" dirty="0"/>
              <a:t>Selon le niveau d’expertise et le stade de l’apprentissage, une tâche ne sollicite pas le même niveau de ressources chez le sujet </a:t>
            </a:r>
            <a:r>
              <a:rPr lang="fr-FR" sz="3400" dirty="0">
                <a:sym typeface="Wingdings" pitchFamily="2" charset="2"/>
              </a:rPr>
              <a:t> </a:t>
            </a:r>
            <a:r>
              <a:rPr lang="fr-FR" sz="3400" dirty="0">
                <a:solidFill>
                  <a:schemeClr val="accent2"/>
                </a:solidFill>
                <a:sym typeface="Wingdings" pitchFamily="2" charset="2"/>
              </a:rPr>
              <a:t>la configuration des ressources mobilisées évolue </a:t>
            </a:r>
            <a:r>
              <a:rPr lang="fr-FR" sz="3400" dirty="0">
                <a:sym typeface="Wingdings" pitchFamily="2" charset="2"/>
              </a:rPr>
              <a:t>(</a:t>
            </a:r>
            <a:r>
              <a:rPr lang="fr-FR" sz="3400" dirty="0" err="1">
                <a:sym typeface="Wingdings" pitchFamily="2" charset="2"/>
              </a:rPr>
              <a:t>Fleishman</a:t>
            </a:r>
            <a:r>
              <a:rPr lang="fr-FR" sz="3400" dirty="0">
                <a:sym typeface="Wingdings" pitchFamily="2" charset="2"/>
              </a:rPr>
              <a:t> &amp; </a:t>
            </a:r>
            <a:r>
              <a:rPr lang="fr-FR" sz="3400" dirty="0" err="1">
                <a:sym typeface="Wingdings" pitchFamily="2" charset="2"/>
              </a:rPr>
              <a:t>Hempel</a:t>
            </a:r>
            <a:r>
              <a:rPr lang="fr-FR" sz="3400" dirty="0">
                <a:sym typeface="Wingdings" pitchFamily="2" charset="2"/>
              </a:rPr>
              <a:t>, 1955). </a:t>
            </a:r>
            <a:endParaRPr lang="fr-FR" sz="3400" dirty="0"/>
          </a:p>
          <a:p>
            <a:pPr marL="411480" algn="just" eaLnBrk="1" fontAlgn="auto" hangingPunct="1">
              <a:spcAft>
                <a:spcPts val="0"/>
              </a:spcAft>
              <a:buFont typeface="Wingdings"/>
              <a:buChar char=""/>
              <a:defRPr/>
            </a:pPr>
            <a:endParaRPr lang="fr-FR" sz="1500" dirty="0"/>
          </a:p>
          <a:p>
            <a:pPr marL="740664" lvl="1" algn="just" eaLnBrk="1" fontAlgn="auto" hangingPunct="1">
              <a:spcAft>
                <a:spcPts val="0"/>
              </a:spcAft>
              <a:buFont typeface="Wingdings"/>
              <a:buChar char=""/>
              <a:defRPr/>
            </a:pPr>
            <a:r>
              <a:rPr lang="fr-FR" sz="3100" dirty="0">
                <a:solidFill>
                  <a:srgbClr val="00B0F0"/>
                </a:solidFill>
              </a:rPr>
              <a:t>En </a:t>
            </a:r>
            <a:r>
              <a:rPr lang="fr-FR" sz="3100" u="sng" dirty="0">
                <a:solidFill>
                  <a:srgbClr val="00B0F0"/>
                </a:solidFill>
              </a:rPr>
              <a:t>escalade</a:t>
            </a:r>
            <a:r>
              <a:rPr lang="fr-FR" sz="3100" dirty="0">
                <a:solidFill>
                  <a:srgbClr val="00B0F0"/>
                </a:solidFill>
              </a:rPr>
              <a:t>, une tâche de montée en moulinette va d’abord surtout solliciter les ressources psychologiques (cran, contrôle de ses émotions face au risque perçu).</a:t>
            </a:r>
          </a:p>
          <a:p>
            <a:pPr marL="740664" lvl="1" algn="just" eaLnBrk="1" fontAlgn="auto" hangingPunct="1">
              <a:spcAft>
                <a:spcPts val="0"/>
              </a:spcAft>
              <a:buFont typeface="Wingdings"/>
              <a:buChar char=""/>
              <a:defRPr/>
            </a:pPr>
            <a:endParaRPr lang="fr-FR" sz="1500" dirty="0">
              <a:solidFill>
                <a:srgbClr val="00B0F0"/>
              </a:solidFill>
            </a:endParaRPr>
          </a:p>
          <a:p>
            <a:pPr marL="740664" lvl="1" algn="just" eaLnBrk="1" fontAlgn="auto" hangingPunct="1">
              <a:spcAft>
                <a:spcPts val="0"/>
              </a:spcAft>
              <a:buFont typeface="Wingdings"/>
              <a:buChar char=""/>
              <a:defRPr/>
            </a:pPr>
            <a:r>
              <a:rPr lang="fr-FR" sz="3100" dirty="0">
                <a:solidFill>
                  <a:srgbClr val="00B0F0"/>
                </a:solidFill>
              </a:rPr>
              <a:t>Chez des enfants, une tâche de </a:t>
            </a:r>
            <a:r>
              <a:rPr lang="fr-FR" sz="3100" u="sng" dirty="0">
                <a:solidFill>
                  <a:srgbClr val="00B0F0"/>
                </a:solidFill>
              </a:rPr>
              <a:t>VTT</a:t>
            </a:r>
            <a:r>
              <a:rPr lang="fr-FR" sz="3100" dirty="0">
                <a:solidFill>
                  <a:srgbClr val="00B0F0"/>
                </a:solidFill>
              </a:rPr>
              <a:t> cross-country sur parcours vallonné  va d’abord surtout solliciter les ressources neuro-informationnelles (gestion de l’allure selon ses capacités et la distance avec choix du braquet), puis va de + en + solliciter les ressources physiologiques (maintien du % le plus élevé possible de PMA). </a:t>
            </a:r>
          </a:p>
          <a:p>
            <a:pPr algn="just" eaLnBrk="1" hangingPunct="1">
              <a:buFont typeface="Wingdings" panose="05000000000000000000" pitchFamily="2" charset="2"/>
              <a:buChar char="§"/>
            </a:pPr>
            <a:endParaRPr lang="fr-FR" altLang="fr-FR" sz="1200" dirty="0">
              <a:sym typeface="Wingdings" panose="05000000000000000000" pitchFamily="2" charset="2"/>
            </a:endParaRPr>
          </a:p>
          <a:p>
            <a:pPr algn="just" eaLnBrk="1" hangingPunct="1">
              <a:buFont typeface="Wingdings" panose="05000000000000000000" pitchFamily="2" charset="2"/>
              <a:buChar char="§"/>
            </a:pPr>
            <a:endParaRPr lang="fr-FR" altLang="fr-FR" sz="1200" dirty="0">
              <a:sym typeface="Wingdings" panose="05000000000000000000" pitchFamily="2" charset="2"/>
            </a:endParaRPr>
          </a:p>
          <a:p>
            <a:pPr algn="just" eaLnBrk="1" hangingPunct="1">
              <a:buFont typeface="Wingdings" panose="05000000000000000000" pitchFamily="2" charset="2"/>
              <a:buChar char="§"/>
            </a:pPr>
            <a:r>
              <a:rPr lang="fr-FR" altLang="fr-FR" sz="1200" dirty="0">
                <a:sym typeface="Wingdings" panose="05000000000000000000" pitchFamily="2" charset="2"/>
              </a:rPr>
              <a:t>Ce principe d’évolution des ressources prioritairement mobilisées peut être mis en relation avec les étapes de l’apprentissage proposées par Gilles </a:t>
            </a:r>
            <a:r>
              <a:rPr lang="fr-FR" altLang="fr-FR" sz="1200" dirty="0" err="1">
                <a:sym typeface="Wingdings" panose="05000000000000000000" pitchFamily="2" charset="2"/>
              </a:rPr>
              <a:t>Bui</a:t>
            </a:r>
            <a:r>
              <a:rPr lang="fr-FR" altLang="fr-FR" sz="1200" dirty="0">
                <a:sym typeface="Wingdings" panose="05000000000000000000" pitchFamily="2" charset="2"/>
              </a:rPr>
              <a:t>-Xuan : étape émotionnelle, fonctionnelle, technique, contextuelle, d’expertise et de création (Enseigner l’EPS, AFRAPS, 1993).</a:t>
            </a:r>
            <a:endParaRPr lang="fr-FR" altLang="fr-FR" sz="1200" dirty="0"/>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56</a:t>
            </a:fld>
            <a:endParaRPr lang="fr-FR"/>
          </a:p>
        </p:txBody>
      </p:sp>
    </p:spTree>
    <p:extLst>
      <p:ext uri="{BB962C8B-B14F-4D97-AF65-F5344CB8AC3E}">
        <p14:creationId xmlns:p14="http://schemas.microsoft.com/office/powerpoint/2010/main" val="21136147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eaLnBrk="1" hangingPunct="1">
              <a:buFont typeface="Wingdings" panose="05000000000000000000" pitchFamily="2" charset="2"/>
              <a:buChar char="§"/>
            </a:pPr>
            <a:r>
              <a:rPr lang="fr-FR" altLang="fr-FR" sz="1200" dirty="0">
                <a:sym typeface="Wingdings" panose="05000000000000000000" pitchFamily="2" charset="2"/>
              </a:rPr>
              <a:t>Ce principe d’évolution des ressources prioritairement mobilisées peut être mis en relation avec les étapes de l’apprentissage proposées par Gilles </a:t>
            </a:r>
            <a:r>
              <a:rPr lang="fr-FR" altLang="fr-FR" sz="1200" dirty="0" err="1">
                <a:sym typeface="Wingdings" panose="05000000000000000000" pitchFamily="2" charset="2"/>
              </a:rPr>
              <a:t>Bui</a:t>
            </a:r>
            <a:r>
              <a:rPr lang="fr-FR" altLang="fr-FR" sz="1200" dirty="0">
                <a:sym typeface="Wingdings" panose="05000000000000000000" pitchFamily="2" charset="2"/>
              </a:rPr>
              <a:t>-Xuan : étape émotionnelle, fonctionnelle, technique, contextuelle, d’expertise et de création (Enseigner l’EPS, AFRAPS, 1993).</a:t>
            </a:r>
            <a:endParaRPr lang="fr-FR" altLang="fr-FR" sz="1200" dirty="0"/>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57</a:t>
            </a:fld>
            <a:endParaRPr lang="fr-FR"/>
          </a:p>
        </p:txBody>
      </p:sp>
    </p:spTree>
    <p:extLst>
      <p:ext uri="{BB962C8B-B14F-4D97-AF65-F5344CB8AC3E}">
        <p14:creationId xmlns:p14="http://schemas.microsoft.com/office/powerpoint/2010/main" val="28424247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eaLnBrk="1" hangingPunct="1">
              <a:buFont typeface="Wingdings" panose="05000000000000000000" pitchFamily="2" charset="2"/>
              <a:buChar char="§"/>
            </a:pPr>
            <a:r>
              <a:rPr lang="fr-FR" altLang="fr-FR" sz="1200" dirty="0">
                <a:sym typeface="Wingdings" panose="05000000000000000000" pitchFamily="2" charset="2"/>
              </a:rPr>
              <a:t>Ce principe d’évolution des ressources prioritairement mobilisées peut être mis en relation avec les étapes de l’apprentissage proposées par Gilles </a:t>
            </a:r>
            <a:r>
              <a:rPr lang="fr-FR" altLang="fr-FR" sz="1200" dirty="0" err="1">
                <a:sym typeface="Wingdings" panose="05000000000000000000" pitchFamily="2" charset="2"/>
              </a:rPr>
              <a:t>Bui</a:t>
            </a:r>
            <a:r>
              <a:rPr lang="fr-FR" altLang="fr-FR" sz="1200" dirty="0">
                <a:sym typeface="Wingdings" panose="05000000000000000000" pitchFamily="2" charset="2"/>
              </a:rPr>
              <a:t>-Xuan : étape émotionnelle, fonctionnelle, technique, contextuelle, d’expertise et de création (Enseigner l’EPS, AFRAPS, 1993).</a:t>
            </a:r>
            <a:endParaRPr lang="fr-FR" altLang="fr-FR" sz="1200" dirty="0"/>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58</a:t>
            </a:fld>
            <a:endParaRPr lang="fr-FR"/>
          </a:p>
        </p:txBody>
      </p:sp>
    </p:spTree>
    <p:extLst>
      <p:ext uri="{BB962C8B-B14F-4D97-AF65-F5344CB8AC3E}">
        <p14:creationId xmlns:p14="http://schemas.microsoft.com/office/powerpoint/2010/main" val="23009735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pPr algn="just">
              <a:defRPr/>
            </a:pPr>
            <a:r>
              <a:rPr lang="fr-FR" altLang="fr-FR" sz="2000" dirty="0">
                <a:solidFill>
                  <a:srgbClr val="000000"/>
                </a:solidFill>
                <a:latin typeface="Calibri" panose="020F0502020204030204" pitchFamily="34" charset="0"/>
                <a:cs typeface="Calibri" panose="020F0502020204030204" pitchFamily="34" charset="0"/>
              </a:rPr>
              <a:t>Carole Sève (2014) identifie 3 formes de suivi des élèves :</a:t>
            </a:r>
          </a:p>
          <a:p>
            <a:pPr algn="just">
              <a:defRPr/>
            </a:pPr>
            <a:endParaRPr lang="fr-FR" altLang="fr-FR" sz="1000" dirty="0">
              <a:solidFill>
                <a:srgbClr val="000000"/>
              </a:solidFill>
              <a:latin typeface="Calibri" panose="020F0502020204030204" pitchFamily="34" charset="0"/>
              <a:cs typeface="Calibri" panose="020F0502020204030204" pitchFamily="34" charset="0"/>
            </a:endParaRPr>
          </a:p>
          <a:p>
            <a:pPr indent="179388" algn="just">
              <a:buFont typeface="Arial" panose="020B0604020202020204" pitchFamily="34" charset="0"/>
              <a:buChar char="•"/>
              <a:defRPr/>
            </a:pPr>
            <a:r>
              <a:rPr lang="fr-FR" altLang="fr-FR" sz="2000" dirty="0">
                <a:solidFill>
                  <a:srgbClr val="417641"/>
                </a:solidFill>
                <a:latin typeface="Calibri" panose="020F0502020204030204" pitchFamily="34" charset="0"/>
                <a:cs typeface="Calibri" panose="020F0502020204030204" pitchFamily="34" charset="0"/>
              </a:rPr>
              <a:t>Le suivi comme enquête </a:t>
            </a:r>
            <a:r>
              <a:rPr lang="fr-FR" altLang="fr-FR" sz="1800" b="0" dirty="0">
                <a:solidFill>
                  <a:srgbClr val="417641"/>
                </a:solidFill>
                <a:latin typeface="Calibri" panose="020F0502020204030204" pitchFamily="34" charset="0"/>
                <a:cs typeface="Calibri" panose="020F0502020204030204" pitchFamily="34" charset="0"/>
              </a:rPr>
              <a:t>: </a:t>
            </a:r>
            <a:r>
              <a:rPr lang="fr-FR" altLang="fr-FR" sz="1800" b="0" dirty="0">
                <a:solidFill>
                  <a:srgbClr val="2A2A2A"/>
                </a:solidFill>
                <a:latin typeface="Calibri" panose="020F0502020204030204" pitchFamily="34" charset="0"/>
                <a:cs typeface="Calibri" panose="020F0502020204030204" pitchFamily="34" charset="0"/>
              </a:rPr>
              <a:t>l’enseignant n’est pas seulement attentif aux comportements des élèves mais tente d’approcher leur « monde propre » en accédant aux dimensions subjectives de leur activité . Pour cela, le suivi s’appuie sur une enquête, de la part de l’enseignant, sur l'activité des élèves afin d’accompagner « du dedans » leurs apprentissages, en ajustant au mieux ses interventions aux expériences vécues. : leurs préoccupations, émotions, focalisations, interprétations, sensations... Cependant, les significations construites par les élèves ne sont pas forcément directement accessibles à l’enseignant, ni aisément identifiables, même avec une bonne connaissance des élèves. C’est pourquoi il faut enquêter sur les expériences qu’ils vivent pour comprendre les significations qui accompagnent la réalisation de leurs actions. L’accès au « monde propre » des élèves nécessite une « observation empathique » des élèves (essayer de vivre la situation de leur point de vue) et un questionnement visant la « mise en mots » de leurs intentions et expériences vécues. Ce questionnement emprunte des techniques de l’entretien d’explicitation. Il doit être assez ouvert pour permettre à l’élève de réellement exprimer une part de son vécu, être « neutre », et s’ancrer sur des comportements observés chez l’élève (éviter de questionner sur pourquoi l’élève n’a pas fait ceci). </a:t>
            </a: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59</a:t>
            </a:fld>
            <a:endParaRPr lang="fr-FR"/>
          </a:p>
        </p:txBody>
      </p:sp>
    </p:spTree>
    <p:extLst>
      <p:ext uri="{BB962C8B-B14F-4D97-AF65-F5344CB8AC3E}">
        <p14:creationId xmlns:p14="http://schemas.microsoft.com/office/powerpoint/2010/main" val="25616806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pPr algn="just">
              <a:defRPr/>
            </a:pPr>
            <a:r>
              <a:rPr lang="fr-FR" altLang="fr-FR" sz="2000" dirty="0">
                <a:solidFill>
                  <a:srgbClr val="000000"/>
                </a:solidFill>
                <a:latin typeface="Calibri" panose="020F0502020204030204" pitchFamily="34" charset="0"/>
                <a:cs typeface="Calibri" panose="020F0502020204030204" pitchFamily="34" charset="0"/>
              </a:rPr>
              <a:t>Carole Sève (2014) identifie 3 formes de suivi des élèves :</a:t>
            </a:r>
          </a:p>
          <a:p>
            <a:pPr algn="just">
              <a:defRPr/>
            </a:pPr>
            <a:endParaRPr lang="fr-FR" altLang="fr-FR" sz="1000" dirty="0">
              <a:solidFill>
                <a:srgbClr val="000000"/>
              </a:solidFill>
              <a:latin typeface="Calibri" panose="020F0502020204030204" pitchFamily="34" charset="0"/>
              <a:cs typeface="Calibri" panose="020F0502020204030204" pitchFamily="34" charset="0"/>
            </a:endParaRPr>
          </a:p>
          <a:p>
            <a:pPr indent="179388" algn="just">
              <a:buFont typeface="Arial" panose="020B0604020202020204" pitchFamily="34" charset="0"/>
              <a:buChar char="•"/>
              <a:defRPr/>
            </a:pPr>
            <a:r>
              <a:rPr lang="fr-FR" altLang="fr-FR" sz="2000" dirty="0">
                <a:solidFill>
                  <a:srgbClr val="417641"/>
                </a:solidFill>
                <a:latin typeface="Calibri" panose="020F0502020204030204" pitchFamily="34" charset="0"/>
                <a:cs typeface="Calibri" panose="020F0502020204030204" pitchFamily="34" charset="0"/>
              </a:rPr>
              <a:t>Le suivi comme enquête </a:t>
            </a:r>
            <a:r>
              <a:rPr lang="fr-FR" altLang="fr-FR" sz="1800" b="0" dirty="0">
                <a:solidFill>
                  <a:srgbClr val="417641"/>
                </a:solidFill>
                <a:latin typeface="Calibri" panose="020F0502020204030204" pitchFamily="34" charset="0"/>
                <a:cs typeface="Calibri" panose="020F0502020204030204" pitchFamily="34" charset="0"/>
              </a:rPr>
              <a:t>: </a:t>
            </a:r>
            <a:r>
              <a:rPr lang="fr-FR" altLang="fr-FR" sz="1800" b="0" dirty="0">
                <a:solidFill>
                  <a:srgbClr val="2A2A2A"/>
                </a:solidFill>
                <a:latin typeface="Calibri" panose="020F0502020204030204" pitchFamily="34" charset="0"/>
                <a:cs typeface="Calibri" panose="020F0502020204030204" pitchFamily="34" charset="0"/>
              </a:rPr>
              <a:t>l’enseignant n’est pas seulement attentif aux comportements des élèves mais tente d’approcher leur « monde propre » en accédant aux dimensions subjectives de leur activité . Pour cela, le suivi s’appuie sur une enquête, de la part de l’enseignant, sur l'activité des élèves afin d’accompagner « du dedans » leurs apprentissages, en ajustant au mieux ses interventions aux expériences vécues. : leurs préoccupations, émotions, focalisations, interprétations, sensations... Cependant, les significations construites par les élèves ne sont pas forcément directement accessibles à l’enseignant, ni aisément identifiables, même avec une bonne connaissance des élèves. C’est pourquoi il faut enquêter sur les expériences qu’ils vivent pour comprendre les significations qui accompagnent la réalisation de leurs actions. L’accès au « monde propre » des élèves nécessite une « observation empathique » des élèves (essayer de vivre la situation de leur point de vue) et un questionnement visant la « mise en mots » de leurs intentions et expériences vécues. Ce questionnement emprunte des techniques de l’entretien d’explicitation. Il doit être assez ouvert pour permettre à l’élève de réellement exprimer une part de son vécu, être « neutre », et s’ancrer sur des comportements observés chez l’élève (éviter de questionner sur pourquoi l’élève n’a pas fait ceci). </a:t>
            </a: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60</a:t>
            </a:fld>
            <a:endParaRPr lang="fr-FR"/>
          </a:p>
        </p:txBody>
      </p:sp>
    </p:spTree>
    <p:extLst>
      <p:ext uri="{BB962C8B-B14F-4D97-AF65-F5344CB8AC3E}">
        <p14:creationId xmlns:p14="http://schemas.microsoft.com/office/powerpoint/2010/main" val="9340273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solidFill>
                <a:srgbClr val="000000"/>
              </a:solidFill>
              <a:latin typeface="Century Gothic" panose="020B0502020202020204" pitchFamily="34" charset="0"/>
            </a:endParaRPr>
          </a:p>
          <a:p>
            <a:pPr algn="just">
              <a:defRPr/>
            </a:pPr>
            <a:r>
              <a:rPr lang="fr-FR" altLang="fr-FR" sz="2000" dirty="0">
                <a:solidFill>
                  <a:srgbClr val="000000"/>
                </a:solidFill>
                <a:latin typeface="Calibri" panose="020F0502020204030204" pitchFamily="34" charset="0"/>
                <a:cs typeface="Calibri" panose="020F0502020204030204" pitchFamily="34" charset="0"/>
              </a:rPr>
              <a:t>Carole Sève (2014) identifie 3 formes de suivi des élèves :</a:t>
            </a:r>
          </a:p>
          <a:p>
            <a:pPr algn="just">
              <a:defRPr/>
            </a:pPr>
            <a:endParaRPr lang="fr-FR" altLang="fr-FR" sz="1000" dirty="0">
              <a:solidFill>
                <a:srgbClr val="000000"/>
              </a:solidFill>
              <a:latin typeface="Calibri" panose="020F0502020204030204" pitchFamily="34" charset="0"/>
              <a:cs typeface="Calibri" panose="020F0502020204030204" pitchFamily="34" charset="0"/>
            </a:endParaRPr>
          </a:p>
          <a:p>
            <a:pPr indent="179388" algn="just">
              <a:buFont typeface="Arial" panose="020B0604020202020204" pitchFamily="34" charset="0"/>
              <a:buChar char="•"/>
              <a:defRPr/>
            </a:pPr>
            <a:r>
              <a:rPr lang="fr-FR" altLang="fr-FR" sz="2000" dirty="0">
                <a:solidFill>
                  <a:srgbClr val="417641"/>
                </a:solidFill>
                <a:latin typeface="Calibri" panose="020F0502020204030204" pitchFamily="34" charset="0"/>
                <a:cs typeface="Calibri" panose="020F0502020204030204" pitchFamily="34" charset="0"/>
              </a:rPr>
              <a:t>Le suivi comme enquête </a:t>
            </a:r>
            <a:r>
              <a:rPr lang="fr-FR" altLang="fr-FR" sz="1800" b="0" dirty="0">
                <a:solidFill>
                  <a:srgbClr val="417641"/>
                </a:solidFill>
                <a:latin typeface="Calibri" panose="020F0502020204030204" pitchFamily="34" charset="0"/>
                <a:cs typeface="Calibri" panose="020F0502020204030204" pitchFamily="34" charset="0"/>
              </a:rPr>
              <a:t>: </a:t>
            </a:r>
            <a:r>
              <a:rPr lang="fr-FR" altLang="fr-FR" sz="1800" b="0" dirty="0">
                <a:solidFill>
                  <a:srgbClr val="2A2A2A"/>
                </a:solidFill>
                <a:latin typeface="Calibri" panose="020F0502020204030204" pitchFamily="34" charset="0"/>
                <a:cs typeface="Calibri" panose="020F0502020204030204" pitchFamily="34" charset="0"/>
              </a:rPr>
              <a:t>l’enseignant n’est pas seulement attentif aux comportements des élèves mais tente d’approcher leur « monde propre » en accédant aux dimensions subjectives de leur activité . Pour cela, le suivi s’appuie sur une enquête, de la part de l’enseignant, sur l'activité des élèves afin d’accompagner « du dedans » leurs apprentissages, en ajustant au mieux ses interventions aux expériences vécues. : leurs préoccupations, émotions, focalisations, interprétations, sensations... Cependant, les significations construites par les élèves ne sont pas forcément directement accessibles à l’enseignant, ni aisément identifiables, même avec une bonne connaissance des élèves. C’est pourquoi il faut enquêter sur les expériences qu’ils vivent pour comprendre les significations qui accompagnent la réalisation de leurs actions. L’accès au « monde propre » des élèves nécessite une « observation empathique » des élèves (essayer de vivre la situation de leur point de vue) et un questionnement visant la « mise en mots » de leurs intentions et expériences vécues. Ce questionnement emprunte des techniques de l’entretien d’explicitation. Il doit être assez ouvert pour permettre à l’élève de réellement exprimer une part de son vécu, être « neutre », et s’ancrer sur des comportements observés chez l’élève (éviter de questionner sur pourquoi l’élève n’a pas fait ceci). </a:t>
            </a: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61</a:t>
            </a:fld>
            <a:endParaRPr lang="fr-FR"/>
          </a:p>
        </p:txBody>
      </p:sp>
    </p:spTree>
    <p:extLst>
      <p:ext uri="{BB962C8B-B14F-4D97-AF65-F5344CB8AC3E}">
        <p14:creationId xmlns:p14="http://schemas.microsoft.com/office/powerpoint/2010/main" val="32950845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62</a:t>
            </a:fld>
            <a:endParaRPr lang="fr-FR"/>
          </a:p>
        </p:txBody>
      </p:sp>
    </p:spTree>
    <p:extLst>
      <p:ext uri="{BB962C8B-B14F-4D97-AF65-F5344CB8AC3E}">
        <p14:creationId xmlns:p14="http://schemas.microsoft.com/office/powerpoint/2010/main" val="24469565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63</a:t>
            </a:fld>
            <a:endParaRPr lang="fr-FR"/>
          </a:p>
        </p:txBody>
      </p:sp>
    </p:spTree>
    <p:extLst>
      <p:ext uri="{BB962C8B-B14F-4D97-AF65-F5344CB8AC3E}">
        <p14:creationId xmlns:p14="http://schemas.microsoft.com/office/powerpoint/2010/main" val="6416580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Traditionnellement la notion de performance renvoie à une production d’une certaine valeur : dire de quelqu’un qu’il a réalisé une performance, c’est sous-entendre qu’il a atteint un certain niveau de résultat. Nous insisterons plutôt sur le caractère relatif de la performance car ce qui peut être reconnue comme une performance chez un débutant ne l’est plus chez un expert. Parler d’une « bonne » performance motrice, c’est reconnaitre la valeur du résultat d’une conduite motrice, à un moment donné, et pour une population donnée. C’est pourquoi nous pouvons dire aussi de nos élèves en EPS, qu’ils réalisent des performances.</a:t>
            </a: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64</a:t>
            </a:fld>
            <a:endParaRPr lang="fr-FR"/>
          </a:p>
        </p:txBody>
      </p:sp>
    </p:spTree>
    <p:extLst>
      <p:ext uri="{BB962C8B-B14F-4D97-AF65-F5344CB8AC3E}">
        <p14:creationId xmlns:p14="http://schemas.microsoft.com/office/powerpoint/2010/main" val="20057126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65</a:t>
            </a:fld>
            <a:endParaRPr lang="fr-FR"/>
          </a:p>
        </p:txBody>
      </p:sp>
    </p:spTree>
    <p:extLst>
      <p:ext uri="{BB962C8B-B14F-4D97-AF65-F5344CB8AC3E}">
        <p14:creationId xmlns:p14="http://schemas.microsoft.com/office/powerpoint/2010/main" val="32786901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66</a:t>
            </a:fld>
            <a:endParaRPr lang="fr-FR"/>
          </a:p>
        </p:txBody>
      </p:sp>
    </p:spTree>
    <p:extLst>
      <p:ext uri="{BB962C8B-B14F-4D97-AF65-F5344CB8AC3E}">
        <p14:creationId xmlns:p14="http://schemas.microsoft.com/office/powerpoint/2010/main" val="14206645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Traditionnellement la notion de performance renvoie à une production d’une certaine valeur : dire de quelqu’un qu’il a réalisé une performance, c’est sous-entendre qu’il a atteint un certain niveau de résultat. Nous insisterons plutôt sur le caractère relatif de la performance car ce qui peut être reconnue comme une performance chez un débutant ne l’est plus chez un expert. Parler d’une « bonne » performance motrice, c’est reconnaitre la valeur du résultat d’une conduite motrice, à un moment donné, et pour une population donnée. C’est pourquoi nous pouvons dire aussi de nos élèves en EPS, qu’ils réalisent des performances.</a:t>
            </a: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67</a:t>
            </a:fld>
            <a:endParaRPr lang="fr-FR"/>
          </a:p>
        </p:txBody>
      </p:sp>
    </p:spTree>
    <p:extLst>
      <p:ext uri="{BB962C8B-B14F-4D97-AF65-F5344CB8AC3E}">
        <p14:creationId xmlns:p14="http://schemas.microsoft.com/office/powerpoint/2010/main" val="30424864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68</a:t>
            </a:fld>
            <a:endParaRPr lang="fr-FR"/>
          </a:p>
        </p:txBody>
      </p:sp>
    </p:spTree>
    <p:extLst>
      <p:ext uri="{BB962C8B-B14F-4D97-AF65-F5344CB8AC3E}">
        <p14:creationId xmlns:p14="http://schemas.microsoft.com/office/powerpoint/2010/main" val="15577229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J.Saury</a:t>
            </a:r>
            <a:r>
              <a:rPr lang="fr-FR" dirty="0"/>
              <a:t>, Performance du « dehors »,</a:t>
            </a:r>
          </a:p>
          <a:p>
            <a:r>
              <a:rPr lang="fr-FR" dirty="0"/>
              <a:t>du « dedans » et « incarnée », 2013.</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69</a:t>
            </a:fld>
            <a:endParaRPr lang="fr-FR"/>
          </a:p>
        </p:txBody>
      </p:sp>
    </p:spTree>
    <p:extLst>
      <p:ext uri="{BB962C8B-B14F-4D97-AF65-F5344CB8AC3E}">
        <p14:creationId xmlns:p14="http://schemas.microsoft.com/office/powerpoint/2010/main" val="12744974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J.Saury</a:t>
            </a:r>
            <a:r>
              <a:rPr lang="fr-FR" dirty="0"/>
              <a:t>, Performance du « dehors »,</a:t>
            </a:r>
          </a:p>
          <a:p>
            <a:r>
              <a:rPr lang="fr-FR" dirty="0"/>
              <a:t>du « dedans » et « incarnée », 2013.</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70</a:t>
            </a:fld>
            <a:endParaRPr lang="fr-FR"/>
          </a:p>
        </p:txBody>
      </p:sp>
    </p:spTree>
    <p:extLst>
      <p:ext uri="{BB962C8B-B14F-4D97-AF65-F5344CB8AC3E}">
        <p14:creationId xmlns:p14="http://schemas.microsoft.com/office/powerpoint/2010/main" val="10275478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Sauvetage </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Arts du cirque / Acrosport</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Tennis de table / Handball / Lutte</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err="1">
                <a:effectLst/>
                <a:latin typeface="Calibri" panose="020F0502020204030204" pitchFamily="34" charset="0"/>
                <a:ea typeface="Times New Roman" panose="02020603050405020304" pitchFamily="18" charset="0"/>
                <a:cs typeface="TrebuchetMS-Bold"/>
              </a:rPr>
              <a:t>Step</a:t>
            </a:r>
            <a:r>
              <a:rPr lang="fr-FR" sz="1800" dirty="0">
                <a:effectLst/>
                <a:latin typeface="Calibri" panose="020F0502020204030204" pitchFamily="34" charset="0"/>
                <a:ea typeface="Times New Roman" panose="02020603050405020304" pitchFamily="18" charset="0"/>
                <a:cs typeface="TrebuchetMS-Bold"/>
              </a:rPr>
              <a:t> / Musculation</a:t>
            </a: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71</a:t>
            </a:fld>
            <a:endParaRPr lang="fr-FR"/>
          </a:p>
        </p:txBody>
      </p:sp>
    </p:spTree>
    <p:extLst>
      <p:ext uri="{BB962C8B-B14F-4D97-AF65-F5344CB8AC3E}">
        <p14:creationId xmlns:p14="http://schemas.microsoft.com/office/powerpoint/2010/main" val="17000189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Sauvetage </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Arts du cirque / Acrosport</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a:effectLst/>
                <a:latin typeface="Calibri" panose="020F0502020204030204" pitchFamily="34" charset="0"/>
                <a:ea typeface="Times New Roman" panose="02020603050405020304" pitchFamily="18" charset="0"/>
                <a:cs typeface="TrebuchetMS-Bold"/>
              </a:rPr>
              <a:t>Tennis de table / Handball / Lutte</a:t>
            </a:r>
            <a:endParaRPr lang="fr-FR" sz="1800" dirty="0">
              <a:effectLst/>
              <a:latin typeface="Times New Roman" panose="02020603050405020304" pitchFamily="18" charset="0"/>
              <a:ea typeface="Times New Roman" panose="02020603050405020304" pitchFamily="18" charset="0"/>
            </a:endParaRPr>
          </a:p>
          <a:p>
            <a:pPr algn="just">
              <a:spcAft>
                <a:spcPts val="600"/>
              </a:spcAft>
            </a:pPr>
            <a:r>
              <a:rPr lang="fr-FR" sz="1800" dirty="0" err="1">
                <a:effectLst/>
                <a:latin typeface="Calibri" panose="020F0502020204030204" pitchFamily="34" charset="0"/>
                <a:ea typeface="Times New Roman" panose="02020603050405020304" pitchFamily="18" charset="0"/>
                <a:cs typeface="TrebuchetMS-Bold"/>
              </a:rPr>
              <a:t>Step</a:t>
            </a:r>
            <a:r>
              <a:rPr lang="fr-FR" sz="1800" dirty="0">
                <a:effectLst/>
                <a:latin typeface="Calibri" panose="020F0502020204030204" pitchFamily="34" charset="0"/>
                <a:ea typeface="Times New Roman" panose="02020603050405020304" pitchFamily="18" charset="0"/>
                <a:cs typeface="TrebuchetMS-Bold"/>
              </a:rPr>
              <a:t> / Musculation</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72</a:t>
            </a:fld>
            <a:endParaRPr lang="fr-FR"/>
          </a:p>
        </p:txBody>
      </p:sp>
    </p:spTree>
    <p:extLst>
      <p:ext uri="{BB962C8B-B14F-4D97-AF65-F5344CB8AC3E}">
        <p14:creationId xmlns:p14="http://schemas.microsoft.com/office/powerpoint/2010/main" val="200575505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73</a:t>
            </a:fld>
            <a:endParaRPr lang="fr-FR"/>
          </a:p>
        </p:txBody>
      </p:sp>
    </p:spTree>
    <p:extLst>
      <p:ext uri="{BB962C8B-B14F-4D97-AF65-F5344CB8AC3E}">
        <p14:creationId xmlns:p14="http://schemas.microsoft.com/office/powerpoint/2010/main" val="37154269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74</a:t>
            </a:fld>
            <a:endParaRPr lang="fr-FR"/>
          </a:p>
        </p:txBody>
      </p:sp>
    </p:spTree>
    <p:extLst>
      <p:ext uri="{BB962C8B-B14F-4D97-AF65-F5344CB8AC3E}">
        <p14:creationId xmlns:p14="http://schemas.microsoft.com/office/powerpoint/2010/main" val="23744360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75</a:t>
            </a:fld>
            <a:endParaRPr lang="fr-FR"/>
          </a:p>
        </p:txBody>
      </p:sp>
    </p:spTree>
    <p:extLst>
      <p:ext uri="{BB962C8B-B14F-4D97-AF65-F5344CB8AC3E}">
        <p14:creationId xmlns:p14="http://schemas.microsoft.com/office/powerpoint/2010/main" val="6895447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76</a:t>
            </a:fld>
            <a:endParaRPr lang="fr-FR"/>
          </a:p>
        </p:txBody>
      </p:sp>
    </p:spTree>
    <p:extLst>
      <p:ext uri="{BB962C8B-B14F-4D97-AF65-F5344CB8AC3E}">
        <p14:creationId xmlns:p14="http://schemas.microsoft.com/office/powerpoint/2010/main" val="21424943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77</a:t>
            </a:fld>
            <a:endParaRPr lang="fr-FR"/>
          </a:p>
        </p:txBody>
      </p:sp>
    </p:spTree>
    <p:extLst>
      <p:ext uri="{BB962C8B-B14F-4D97-AF65-F5344CB8AC3E}">
        <p14:creationId xmlns:p14="http://schemas.microsoft.com/office/powerpoint/2010/main" val="1581347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78</a:t>
            </a:fld>
            <a:endParaRPr lang="fr-FR"/>
          </a:p>
        </p:txBody>
      </p:sp>
    </p:spTree>
    <p:extLst>
      <p:ext uri="{BB962C8B-B14F-4D97-AF65-F5344CB8AC3E}">
        <p14:creationId xmlns:p14="http://schemas.microsoft.com/office/powerpoint/2010/main" val="12690096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79</a:t>
            </a:fld>
            <a:endParaRPr lang="fr-FR"/>
          </a:p>
        </p:txBody>
      </p:sp>
    </p:spTree>
    <p:extLst>
      <p:ext uri="{BB962C8B-B14F-4D97-AF65-F5344CB8AC3E}">
        <p14:creationId xmlns:p14="http://schemas.microsoft.com/office/powerpoint/2010/main" val="10908179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80</a:t>
            </a:fld>
            <a:endParaRPr lang="fr-FR"/>
          </a:p>
        </p:txBody>
      </p:sp>
    </p:spTree>
    <p:extLst>
      <p:ext uri="{BB962C8B-B14F-4D97-AF65-F5344CB8AC3E}">
        <p14:creationId xmlns:p14="http://schemas.microsoft.com/office/powerpoint/2010/main" val="9504323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81</a:t>
            </a:fld>
            <a:endParaRPr lang="fr-FR"/>
          </a:p>
        </p:txBody>
      </p:sp>
    </p:spTree>
    <p:extLst>
      <p:ext uri="{BB962C8B-B14F-4D97-AF65-F5344CB8AC3E}">
        <p14:creationId xmlns:p14="http://schemas.microsoft.com/office/powerpoint/2010/main" val="5270295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82</a:t>
            </a:fld>
            <a:endParaRPr lang="fr-FR"/>
          </a:p>
        </p:txBody>
      </p:sp>
    </p:spTree>
    <p:extLst>
      <p:ext uri="{BB962C8B-B14F-4D97-AF65-F5344CB8AC3E}">
        <p14:creationId xmlns:p14="http://schemas.microsoft.com/office/powerpoint/2010/main" val="28711269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83</a:t>
            </a:fld>
            <a:endParaRPr lang="fr-FR"/>
          </a:p>
        </p:txBody>
      </p:sp>
    </p:spTree>
    <p:extLst>
      <p:ext uri="{BB962C8B-B14F-4D97-AF65-F5344CB8AC3E}">
        <p14:creationId xmlns:p14="http://schemas.microsoft.com/office/powerpoint/2010/main" val="18155056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84</a:t>
            </a:fld>
            <a:endParaRPr lang="fr-FR"/>
          </a:p>
        </p:txBody>
      </p:sp>
    </p:spTree>
    <p:extLst>
      <p:ext uri="{BB962C8B-B14F-4D97-AF65-F5344CB8AC3E}">
        <p14:creationId xmlns:p14="http://schemas.microsoft.com/office/powerpoint/2010/main" val="439856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85</a:t>
            </a:fld>
            <a:endParaRPr lang="fr-FR"/>
          </a:p>
        </p:txBody>
      </p:sp>
    </p:spTree>
    <p:extLst>
      <p:ext uri="{BB962C8B-B14F-4D97-AF65-F5344CB8AC3E}">
        <p14:creationId xmlns:p14="http://schemas.microsoft.com/office/powerpoint/2010/main" val="6848768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Philippe Perrenoud, Quand l’école prétend préparer à la vie, ESF, 2011.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86</a:t>
            </a:fld>
            <a:endParaRPr lang="fr-FR"/>
          </a:p>
        </p:txBody>
      </p:sp>
    </p:spTree>
    <p:extLst>
      <p:ext uri="{BB962C8B-B14F-4D97-AF65-F5344CB8AC3E}">
        <p14:creationId xmlns:p14="http://schemas.microsoft.com/office/powerpoint/2010/main" val="12528581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FR" dirty="0"/>
              <a:t>Nous envisageons ici l’enseignement du basket-ball dans ce collège, où cette activité est proposée dans la programmation en classes de 6</a:t>
            </a:r>
            <a:r>
              <a:rPr lang="fr-FR" baseline="30000" dirty="0"/>
              <a:t>e</a:t>
            </a:r>
            <a:r>
              <a:rPr lang="fr-FR" dirty="0"/>
              <a:t>, de 4</a:t>
            </a:r>
            <a:r>
              <a:rPr lang="fr-FR" baseline="30000" dirty="0"/>
              <a:t>e</a:t>
            </a:r>
            <a:r>
              <a:rPr lang="fr-FR" dirty="0"/>
              <a:t>, et de 3</a:t>
            </a:r>
            <a:r>
              <a:rPr lang="fr-FR" baseline="30000" dirty="0"/>
              <a:t>e </a:t>
            </a:r>
            <a:r>
              <a:rPr lang="fr-FR" dirty="0"/>
              <a:t>(annexe 1). Pour confronter la motricité habituelle des élèves à des contraintes permettant de les faire progresser, nous choisissons d’adapter le Selon ce modèle, la grande boucle est une situation complexe (ici nous choisissons le trois contre trois tout terrain) qui « porte » les principaux progrès à réaliser. Choisir le trois contre trois c’est aussi permettre aux collégiens de vivre de vraies « tranches de vie » de basketteur. Cette grande boucle peut être associée à des contraintes spécifiques selon les conduites typiques manifestées par les élèves (par exemple limitation à trois dribbles consécutifs maximum, ou panier dans un espace de marque favorable vaut 4 points, ou score égal nombre de paniers multiplié par nombre de marqueurs, etc.). centrées sur la résolution d’un problème particulier (situations « </a:t>
            </a:r>
            <a:r>
              <a:rPr lang="fr-FR" dirty="0" err="1"/>
              <a:t>remédiatrices</a:t>
            </a:r>
            <a:r>
              <a:rPr lang="fr-FR" dirty="0"/>
              <a:t> » de la grande boucle).</a:t>
            </a:r>
          </a:p>
          <a:p>
            <a:pPr>
              <a:defRPr/>
            </a:pPr>
            <a:r>
              <a:rPr lang="fr-FR" dirty="0"/>
              <a:t>En classe de sixième nous sommes encore au cycle 3 :  c’est l’enseignant qui « dirige » les élèves vers les situations « </a:t>
            </a:r>
            <a:r>
              <a:rPr lang="fr-FR" dirty="0" err="1"/>
              <a:t>remédiatrices</a:t>
            </a:r>
            <a:r>
              <a:rPr lang="fr-FR" dirty="0"/>
              <a:t> » (les petites boucles) les mieux adaptées à chacun. Ainsi, pendant que les équipes fonctionnent sur la grande boucle (le trois contre trois), le professeur « sort » temporairement quelques élèves du jeu afin de leur proposer une situation technique spécifique destinée à les faire progresser. Il est aussi possible de choisir un format pédagogique où au même moment, tous les élèves sont affectés à une petite boucle « optimale » pour apprendre. En proposant des situations décontextualisées spécifiquement adaptées à la diversité, le professeur réunit les conditions pour que les élèves progressent, et pas seulement pour qu’ils vivent l’expérience du jeu. Penser que la situation complexe (3 contre 3) fait toujours et « automatiquement » progresser chacun des élèves de manière équitable, c’est à notre sens croire en la magie de la tâche (</a:t>
            </a:r>
            <a:r>
              <a:rPr lang="fr-FR" dirty="0" err="1"/>
              <a:t>J.Marsenach</a:t>
            </a:r>
            <a:r>
              <a:rPr lang="fr-FR" dirty="0"/>
              <a:t>, 1991). </a:t>
            </a:r>
          </a:p>
          <a:p>
            <a:pPr>
              <a:defRPr/>
            </a:pPr>
            <a:r>
              <a:rPr lang="fr-FR" dirty="0"/>
              <a:t>Pour la seconde séquence en classe de quatrième, il est possible de laisser progressivement de plus en plus d’autonomie et de responsabilité aux élèves dans le choix des situations adaptées pour les faire progresser. Dans la situation de trois contre trois (grande boucle), grâce à des indicateurs de compétences suffisamment précis et concrets pour être facilement vérifiables, les élèves sont en capacité de se diriger vers la situation « détour » la mieux adaptée aux « déficits » qu’ils ont eux-mêmes observés dans un dispositif préalable de </a:t>
            </a:r>
            <a:r>
              <a:rPr lang="fr-FR" dirty="0" err="1"/>
              <a:t>co</a:t>
            </a:r>
            <a:r>
              <a:rPr lang="fr-FR" dirty="0"/>
              <a:t>-évaluation formatrice. L’enseignant propose alors un temps d’autonomie dans la séance au cours duquel les élèves choisissent un atelier « petite boucle » technique : parcours de tir en course, ou parcours de dribble, ou enchaînement de passes en déplacement, ou encore travail du pivot pour protéger son ballon… Dès que le critère de réussite d’un atelier est validé, alors il est possible de s’engager dans une autre « petite boucle ». Ainsi les élèves vivent des expériences corporelles authentiques de basketteur, et font en même temps l’expérience de l’autonomie. En apprenant à « construire et mettre en œuvre des projets d’apprentissage individuels ou collectifs » (Programme d’EPS du cycle 4, 2015), les progrès moteurs s’enrichissent de progrès méthodologiques.</a:t>
            </a:r>
          </a:p>
          <a:p>
            <a:pPr>
              <a:defRPr/>
            </a:pPr>
            <a:r>
              <a:rPr lang="fr-FR" dirty="0"/>
              <a:t>Enfin en fin de collège, en classe de troisième, les élèves sont de plus en plus « habitués » à ce mode de fonctionnement commun qu’ils vivent quelle que soit l’APSA et quel que soit l’enseignant, car l’équipe pédagogique a choisi de « rendre les élèves responsables et acteurs de leurs apprentissages en développant une attitude réflexive de leur pratique » (axe du projet EPS). Cette fois ce ne sont plus seulement les situations décontextualisées d’exercices techniques que les élèves choisissent : des situations-problèmes proches du jeu peuvent aussi être l’objet de leur projet de transformation : une situation de un contre un en situation de poursuite avec retard du défenseur (pour travailler le jeu rapide vers l’avant), ou une situation de un contre un avec passeur (pour améliorer le démarcage), ou encore une situation de deux contre un (pour gérer la finition de contre-attaque et le surnombre offensif).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87</a:t>
            </a:fld>
            <a:endParaRPr lang="fr-FR"/>
          </a:p>
        </p:txBody>
      </p:sp>
    </p:spTree>
    <p:extLst>
      <p:ext uri="{BB962C8B-B14F-4D97-AF65-F5344CB8AC3E}">
        <p14:creationId xmlns:p14="http://schemas.microsoft.com/office/powerpoint/2010/main" val="19483665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FR" dirty="0"/>
              <a:t>Nous envisageons ici l’enseignement du basket-ball dans ce collège, où cette activité est proposée dans la programmation en classes de 6</a:t>
            </a:r>
            <a:r>
              <a:rPr lang="fr-FR" baseline="30000" dirty="0"/>
              <a:t>e</a:t>
            </a:r>
            <a:r>
              <a:rPr lang="fr-FR" dirty="0"/>
              <a:t>, de 4</a:t>
            </a:r>
            <a:r>
              <a:rPr lang="fr-FR" baseline="30000" dirty="0"/>
              <a:t>e</a:t>
            </a:r>
            <a:r>
              <a:rPr lang="fr-FR" dirty="0"/>
              <a:t>, et de 3</a:t>
            </a:r>
            <a:r>
              <a:rPr lang="fr-FR" baseline="30000" dirty="0"/>
              <a:t>e </a:t>
            </a:r>
            <a:r>
              <a:rPr lang="fr-FR" dirty="0"/>
              <a:t>(annexe 1). Pour confronter la motricité habituelle des élèves à des contraintes permettant de les faire progresser, nous choisissons d’adapter le Selon ce modèle, la grande boucle est une situation complexe (ici nous choisissons le trois contre trois tout terrain) qui « porte » les principaux progrès à réaliser. Choisir le trois contre trois c’est aussi permettre aux collégiens de vivre de vraies « tranches de vie » de basketteur. Cette grande boucle peut être associée à des contraintes spécifiques selon les conduites typiques manifestées par les élèves (par exemple limitation à trois dribbles consécutifs maximum, ou panier dans un espace de marque favorable vaut 4 points, ou score égal nombre de paniers multiplié par nombre de marqueurs, etc.). centrées sur la résolution d’un problème particulier (situations « </a:t>
            </a:r>
            <a:r>
              <a:rPr lang="fr-FR" dirty="0" err="1"/>
              <a:t>remédiatrices</a:t>
            </a:r>
            <a:r>
              <a:rPr lang="fr-FR" dirty="0"/>
              <a:t> » de la grande boucle).</a:t>
            </a:r>
          </a:p>
          <a:p>
            <a:pPr>
              <a:defRPr/>
            </a:pPr>
            <a:r>
              <a:rPr lang="fr-FR" dirty="0"/>
              <a:t>En classe de sixième nous sommes encore au cycle 3 :  c’est l’enseignant qui « dirige » les élèves vers les situations « </a:t>
            </a:r>
            <a:r>
              <a:rPr lang="fr-FR" dirty="0" err="1"/>
              <a:t>remédiatrices</a:t>
            </a:r>
            <a:r>
              <a:rPr lang="fr-FR" dirty="0"/>
              <a:t> » (les petites boucles) les mieux adaptées à chacun. Ainsi, pendant que les équipes fonctionnent sur la grande boucle (le trois contre trois), le professeur « sort » temporairement quelques élèves du jeu afin de leur proposer une situation technique spécifique destinée à les faire progresser. Il est aussi possible de choisir un format pédagogique où au même moment, tous les élèves sont affectés à une petite boucle « optimale » pour apprendre. En proposant des situations décontextualisées spécifiquement adaptées à la diversité, le professeur réunit les conditions pour que les élèves progressent, et pas seulement pour qu’ils vivent l’expérience du jeu. Penser que la situation complexe (3 contre 3) fait toujours et « automatiquement » progresser chacun des élèves de manière équitable, c’est à notre sens croire en la magie de la tâche (</a:t>
            </a:r>
            <a:r>
              <a:rPr lang="fr-FR" dirty="0" err="1"/>
              <a:t>J.Marsenach</a:t>
            </a:r>
            <a:r>
              <a:rPr lang="fr-FR" dirty="0"/>
              <a:t>, 1991). </a:t>
            </a:r>
          </a:p>
          <a:p>
            <a:pPr>
              <a:defRPr/>
            </a:pPr>
            <a:r>
              <a:rPr lang="fr-FR" dirty="0"/>
              <a:t>Pour la seconde séquence en classe de quatrième, il est possible de laisser progressivement de plus en plus d’autonomie et de responsabilité aux élèves dans le choix des situations adaptées pour les faire progresser. Dans la situation de trois contre trois (grande boucle), grâce à des indicateurs de compétences suffisamment précis et concrets pour être facilement vérifiables, les élèves sont en capacité de se diriger vers la situation « détour » la mieux adaptée aux « déficits » qu’ils ont eux-mêmes observés dans un dispositif préalable de </a:t>
            </a:r>
            <a:r>
              <a:rPr lang="fr-FR" dirty="0" err="1"/>
              <a:t>co</a:t>
            </a:r>
            <a:r>
              <a:rPr lang="fr-FR" dirty="0"/>
              <a:t>-évaluation formatrice. L’enseignant propose alors un temps d’autonomie dans la séance au cours duquel les élèves choisissent un atelier « petite boucle » technique : parcours de tir en course, ou parcours de dribble, ou enchaînement de passes en déplacement, ou encore travail du pivot pour protéger son ballon… Dès que le critère de réussite d’un atelier est validé, alors il est possible de s’engager dans une autre « petite boucle ». Ainsi les élèves vivent des expériences corporelles authentiques de basketteur, et font en même temps l’expérience de l’autonomie. En apprenant à « construire et mettre en œuvre des projets d’apprentissage individuels ou collectifs » (Programme d’EPS du cycle 4, 2015), les progrès moteurs s’enrichissent de progrès méthodologiques.</a:t>
            </a:r>
          </a:p>
          <a:p>
            <a:pPr>
              <a:defRPr/>
            </a:pPr>
            <a:r>
              <a:rPr lang="fr-FR" dirty="0"/>
              <a:t>Enfin en fin de collège, en classe de troisième, les élèves sont de plus en plus « habitués » à ce mode de fonctionnement commun qu’ils vivent quelle que soit l’APSA et quel que soit l’enseignant, car l’équipe pédagogique a choisi de « rendre les élèves responsables et acteurs de leurs apprentissages en développant une attitude réflexive de leur pratique » (axe du projet EPS). Cette fois ce ne sont plus seulement les situations décontextualisées d’exercices techniques que les élèves choisissent : des situations-problèmes proches du jeu peuvent aussi être l’objet de leur projet de transformation : une situation de un contre un en situation de poursuite avec retard du défenseur (pour travailler le jeu rapide vers l’avant), ou une situation de un contre un avec passeur (pour améliorer le démarcage), ou encore une situation de deux contre un (pour gérer la finition de contre-attaque et le surnombre offensif).  </a:t>
            </a: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88</a:t>
            </a:fld>
            <a:endParaRPr lang="fr-FR"/>
          </a:p>
        </p:txBody>
      </p:sp>
    </p:spTree>
    <p:extLst>
      <p:ext uri="{BB962C8B-B14F-4D97-AF65-F5344CB8AC3E}">
        <p14:creationId xmlns:p14="http://schemas.microsoft.com/office/powerpoint/2010/main" val="32847002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89</a:t>
            </a:fld>
            <a:endParaRPr lang="fr-FR"/>
          </a:p>
        </p:txBody>
      </p:sp>
    </p:spTree>
    <p:extLst>
      <p:ext uri="{BB962C8B-B14F-4D97-AF65-F5344CB8AC3E}">
        <p14:creationId xmlns:p14="http://schemas.microsoft.com/office/powerpoint/2010/main" val="116735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90</a:t>
            </a:fld>
            <a:endParaRPr lang="fr-FR"/>
          </a:p>
        </p:txBody>
      </p:sp>
    </p:spTree>
    <p:extLst>
      <p:ext uri="{BB962C8B-B14F-4D97-AF65-F5344CB8AC3E}">
        <p14:creationId xmlns:p14="http://schemas.microsoft.com/office/powerpoint/2010/main" val="25242166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91</a:t>
            </a:fld>
            <a:endParaRPr lang="fr-FR"/>
          </a:p>
        </p:txBody>
      </p:sp>
    </p:spTree>
    <p:extLst>
      <p:ext uri="{BB962C8B-B14F-4D97-AF65-F5344CB8AC3E}">
        <p14:creationId xmlns:p14="http://schemas.microsoft.com/office/powerpoint/2010/main" val="2811015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92</a:t>
            </a:fld>
            <a:endParaRPr lang="fr-FR"/>
          </a:p>
        </p:txBody>
      </p:sp>
    </p:spTree>
    <p:extLst>
      <p:ext uri="{BB962C8B-B14F-4D97-AF65-F5344CB8AC3E}">
        <p14:creationId xmlns:p14="http://schemas.microsoft.com/office/powerpoint/2010/main" val="41133154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93</a:t>
            </a:fld>
            <a:endParaRPr lang="fr-FR"/>
          </a:p>
        </p:txBody>
      </p:sp>
    </p:spTree>
    <p:extLst>
      <p:ext uri="{BB962C8B-B14F-4D97-AF65-F5344CB8AC3E}">
        <p14:creationId xmlns:p14="http://schemas.microsoft.com/office/powerpoint/2010/main" val="32514059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94</a:t>
            </a:fld>
            <a:endParaRPr lang="fr-FR"/>
          </a:p>
        </p:txBody>
      </p:sp>
    </p:spTree>
    <p:extLst>
      <p:ext uri="{BB962C8B-B14F-4D97-AF65-F5344CB8AC3E}">
        <p14:creationId xmlns:p14="http://schemas.microsoft.com/office/powerpoint/2010/main" val="16272407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95</a:t>
            </a:fld>
            <a:endParaRPr lang="fr-FR"/>
          </a:p>
        </p:txBody>
      </p:sp>
    </p:spTree>
    <p:extLst>
      <p:ext uri="{BB962C8B-B14F-4D97-AF65-F5344CB8AC3E}">
        <p14:creationId xmlns:p14="http://schemas.microsoft.com/office/powerpoint/2010/main" val="6418209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96</a:t>
            </a:fld>
            <a:endParaRPr lang="fr-FR"/>
          </a:p>
        </p:txBody>
      </p:sp>
    </p:spTree>
    <p:extLst>
      <p:ext uri="{BB962C8B-B14F-4D97-AF65-F5344CB8AC3E}">
        <p14:creationId xmlns:p14="http://schemas.microsoft.com/office/powerpoint/2010/main" val="10020744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97</a:t>
            </a:fld>
            <a:endParaRPr lang="fr-FR"/>
          </a:p>
        </p:txBody>
      </p:sp>
    </p:spTree>
    <p:extLst>
      <p:ext uri="{BB962C8B-B14F-4D97-AF65-F5344CB8AC3E}">
        <p14:creationId xmlns:p14="http://schemas.microsoft.com/office/powerpoint/2010/main" val="25004316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99</a:t>
            </a:fld>
            <a:endParaRPr lang="fr-FR"/>
          </a:p>
        </p:txBody>
      </p:sp>
    </p:spTree>
    <p:extLst>
      <p:ext uri="{BB962C8B-B14F-4D97-AF65-F5344CB8AC3E}">
        <p14:creationId xmlns:p14="http://schemas.microsoft.com/office/powerpoint/2010/main" val="93625448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100</a:t>
            </a:fld>
            <a:endParaRPr lang="fr-FR"/>
          </a:p>
        </p:txBody>
      </p:sp>
    </p:spTree>
    <p:extLst>
      <p:ext uri="{BB962C8B-B14F-4D97-AF65-F5344CB8AC3E}">
        <p14:creationId xmlns:p14="http://schemas.microsoft.com/office/powerpoint/2010/main" val="426591941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101</a:t>
            </a:fld>
            <a:endParaRPr lang="fr-FR"/>
          </a:p>
        </p:txBody>
      </p:sp>
    </p:spTree>
    <p:extLst>
      <p:ext uri="{BB962C8B-B14F-4D97-AF65-F5344CB8AC3E}">
        <p14:creationId xmlns:p14="http://schemas.microsoft.com/office/powerpoint/2010/main" val="376660194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Espace réservé de l'image des diapositives 1">
            <a:extLst>
              <a:ext uri="{FF2B5EF4-FFF2-40B4-BE49-F238E27FC236}">
                <a16:creationId xmlns:a16="http://schemas.microsoft.com/office/drawing/2014/main" id="{DF25D8E1-5BA2-490E-8D39-3D883A2E25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Espace réservé des commentaires 2">
            <a:extLst>
              <a:ext uri="{FF2B5EF4-FFF2-40B4-BE49-F238E27FC236}">
                <a16:creationId xmlns:a16="http://schemas.microsoft.com/office/drawing/2014/main" id="{69C312CC-88AC-421C-A983-195619E2C9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241668" name="Espace réservé du numéro de diapositive 3">
            <a:extLst>
              <a:ext uri="{FF2B5EF4-FFF2-40B4-BE49-F238E27FC236}">
                <a16:creationId xmlns:a16="http://schemas.microsoft.com/office/drawing/2014/main" id="{DD8365D7-B720-468A-AC6C-292C3550E8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0CAC35-A860-4216-83E0-267DDE380435}" type="slidenum">
              <a:rPr lang="fr-FR" altLang="fr-FR" smtClean="0"/>
              <a:pPr>
                <a:spcBef>
                  <a:spcPct val="0"/>
                </a:spcBef>
              </a:pPr>
              <a:t>102</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Tree>
    <p:extLst>
      <p:ext uri="{BB962C8B-B14F-4D97-AF65-F5344CB8AC3E}">
        <p14:creationId xmlns:p14="http://schemas.microsoft.com/office/powerpoint/2010/main" val="88247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321168" y="365125"/>
            <a:ext cx="9032631" cy="1325563"/>
          </a:xfrm>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265578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1902263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344614" y="365125"/>
            <a:ext cx="9009185" cy="1325563"/>
          </a:xfrm>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52482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2336800" y="365125"/>
            <a:ext cx="9018588"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23262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2344614" y="365125"/>
            <a:ext cx="9009185" cy="1325563"/>
          </a:xfrm>
        </p:spPr>
        <p:txBody>
          <a:bodyPr/>
          <a:lstStyle/>
          <a:p>
            <a:r>
              <a:rPr lang="fr-FR"/>
              <a:t>Cliquez et modifiez le titre</a:t>
            </a:r>
          </a:p>
        </p:txBody>
      </p:sp>
    </p:spTree>
    <p:extLst>
      <p:ext uri="{BB962C8B-B14F-4D97-AF65-F5344CB8AC3E}">
        <p14:creationId xmlns:p14="http://schemas.microsoft.com/office/powerpoint/2010/main" val="203452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68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215288" y="457200"/>
            <a:ext cx="3932237" cy="1600200"/>
          </a:xfrm>
        </p:spPr>
        <p:txBody>
          <a:bodyPr anchor="b"/>
          <a:lstStyle>
            <a:lvl1pPr>
              <a:defRPr sz="3200"/>
            </a:lvl1pPr>
          </a:lstStyle>
          <a:p>
            <a:r>
              <a:rPr lang="fr-FR" dirty="0"/>
              <a:t>Cliquez et modifiez le titre</a:t>
            </a:r>
          </a:p>
        </p:txBody>
      </p:sp>
      <p:sp>
        <p:nvSpPr>
          <p:cNvPr id="3" name="Espace réservé du contenu 2"/>
          <p:cNvSpPr>
            <a:spLocks noGrp="1"/>
          </p:cNvSpPr>
          <p:nvPr>
            <p:ph idx="1"/>
          </p:nvPr>
        </p:nvSpPr>
        <p:spPr>
          <a:xfrm>
            <a:off x="6463325" y="987425"/>
            <a:ext cx="540824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221530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20767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262189"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6611820" y="987425"/>
            <a:ext cx="52046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2621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482448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2328985" y="365125"/>
            <a:ext cx="9032630" cy="1325563"/>
          </a:xfrm>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098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62927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6292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41100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217024" cy="6858000"/>
          </a:xfrm>
          <a:prstGeom prst="rect">
            <a:avLst/>
          </a:prstGeom>
        </p:spPr>
      </p:pic>
    </p:spTree>
    <p:extLst>
      <p:ext uri="{BB962C8B-B14F-4D97-AF65-F5344CB8AC3E}">
        <p14:creationId xmlns:p14="http://schemas.microsoft.com/office/powerpoint/2010/main" val="1818520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https://www.education.gouv.fr/sites/default/files/document/%C3%89valuations%20des%20aptitudes%20physiques%20%E2%80%93%20sixi%C3%A8me%202025%20%E2%80%93%20Premiers%20r%C3%A9sultats-480020.pdf" TargetMode="External"/><Relationship Id="rId4" Type="http://schemas.openxmlformats.org/officeDocument/2006/relationships/hyperlink" Target="http://www.culturestap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hyperlink" Target="https://epsetsociete.fr/wp-content/uploads/2026/01/14-CP-10-HS-La-performance-Performance-du-dehors.pdf" TargetMode="External"/><Relationship Id="rId4" Type="http://schemas.openxmlformats.org/officeDocument/2006/relationships/hyperlink" Target="http://www.culturestap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hyperlink" Target="https://epsetsociete.fr/cachez-cette-performance-que-je-ne-saurais-voir/" TargetMode="External"/><Relationship Id="rId4" Type="http://schemas.openxmlformats.org/officeDocument/2006/relationships/hyperlink" Target="http://www.culturestap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hyperlink" Target="https://www.aeeps.org/productions/668-badminton-scolaire-gagner-ou-perdre-qavec-la-maniereq.html" TargetMode="External"/><Relationship Id="rId4" Type="http://schemas.openxmlformats.org/officeDocument/2006/relationships/hyperlink" Target="http://www.culturestaps.com/"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hyperlink" Target="http://www.culturestaps.com/agr%C3%A9gation-eps/"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hyperlink" Target="http://www.culturestaps.com/cm-ecrit-2/" TargetMode="Externa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50867" y="1402569"/>
            <a:ext cx="8159693" cy="3785652"/>
          </a:xfrm>
          <a:prstGeom prst="rect">
            <a:avLst/>
          </a:prstGeom>
          <a:noFill/>
        </p:spPr>
        <p:txBody>
          <a:bodyPr wrap="square" rtlCol="0">
            <a:spAutoFit/>
          </a:bodyPr>
          <a:lstStyle/>
          <a:p>
            <a:pPr algn="ctr"/>
            <a:r>
              <a:rPr lang="fr-FR" sz="6000" dirty="0"/>
              <a:t>Ressources, </a:t>
            </a:r>
          </a:p>
          <a:p>
            <a:pPr algn="ctr"/>
            <a:r>
              <a:rPr lang="fr-FR" sz="6000" dirty="0"/>
              <a:t>activité,</a:t>
            </a:r>
          </a:p>
          <a:p>
            <a:pPr algn="ctr"/>
            <a:r>
              <a:rPr lang="fr-FR" sz="6000" dirty="0"/>
              <a:t>compétences, </a:t>
            </a:r>
          </a:p>
          <a:p>
            <a:pPr algn="ctr"/>
            <a:r>
              <a:rPr lang="fr-FR" sz="6000" dirty="0"/>
              <a:t>et performances</a:t>
            </a:r>
          </a:p>
        </p:txBody>
      </p:sp>
      <p:sp>
        <p:nvSpPr>
          <p:cNvPr id="5" name="ZoneTexte 4">
            <a:extLst>
              <a:ext uri="{FF2B5EF4-FFF2-40B4-BE49-F238E27FC236}">
                <a16:creationId xmlns:a16="http://schemas.microsoft.com/office/drawing/2014/main" id="{C82193E1-817D-4A4E-86C0-C62E1B15DDE9}"/>
              </a:ext>
            </a:extLst>
          </p:cNvPr>
          <p:cNvSpPr txBox="1"/>
          <p:nvPr/>
        </p:nvSpPr>
        <p:spPr>
          <a:xfrm>
            <a:off x="2448295" y="5493548"/>
            <a:ext cx="7593874" cy="430887"/>
          </a:xfrm>
          <a:prstGeom prst="rect">
            <a:avLst/>
          </a:prstGeom>
          <a:noFill/>
        </p:spPr>
        <p:txBody>
          <a:bodyPr wrap="square" rtlCol="0">
            <a:spAutoFit/>
          </a:bodyPr>
          <a:lstStyle/>
          <a:p>
            <a:pPr algn="ctr"/>
            <a:r>
              <a:rPr lang="fr-FR" sz="2200" dirty="0"/>
              <a:t>Raphaël Leca, UFRSTAPS Dijon – Le Creusot, 2026-2027</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pic>
        <p:nvPicPr>
          <p:cNvPr id="2" name="Image 1">
            <a:extLst>
              <a:ext uri="{FF2B5EF4-FFF2-40B4-BE49-F238E27FC236}">
                <a16:creationId xmlns:a16="http://schemas.microsoft.com/office/drawing/2014/main" id="{A03C7ED1-399F-FAF6-8671-29D663D7F50B}"/>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498445" y="17839"/>
            <a:ext cx="2699792" cy="1417391"/>
          </a:xfrm>
          <a:prstGeom prst="rect">
            <a:avLst/>
          </a:prstGeom>
        </p:spPr>
      </p:pic>
    </p:spTree>
    <p:extLst>
      <p:ext uri="{BB962C8B-B14F-4D97-AF65-F5344CB8AC3E}">
        <p14:creationId xmlns:p14="http://schemas.microsoft.com/office/powerpoint/2010/main" val="1440127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8" y="108471"/>
            <a:ext cx="8514262" cy="800219"/>
          </a:xfrm>
          <a:prstGeom prst="rect">
            <a:avLst/>
          </a:prstGeom>
          <a:noFill/>
        </p:spPr>
        <p:txBody>
          <a:bodyPr wrap="square" rtlCol="0">
            <a:spAutoFit/>
          </a:bodyPr>
          <a:lstStyle/>
          <a:p>
            <a:pPr algn="ctr"/>
            <a:r>
              <a:rPr lang="fr-FR" sz="4600" dirty="0"/>
              <a:t>Programme du CAPEPS 2027</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graphicFrame>
        <p:nvGraphicFramePr>
          <p:cNvPr id="9" name="Tableau 8">
            <a:extLst>
              <a:ext uri="{FF2B5EF4-FFF2-40B4-BE49-F238E27FC236}">
                <a16:creationId xmlns:a16="http://schemas.microsoft.com/office/drawing/2014/main" id="{3971FE6D-610D-4D07-B154-89D907B2BA3F}"/>
              </a:ext>
            </a:extLst>
          </p:cNvPr>
          <p:cNvGraphicFramePr>
            <a:graphicFrameLocks noGrp="1"/>
          </p:cNvGraphicFramePr>
          <p:nvPr>
            <p:extLst>
              <p:ext uri="{D42A27DB-BD31-4B8C-83A1-F6EECF244321}">
                <p14:modId xmlns:p14="http://schemas.microsoft.com/office/powerpoint/2010/main" val="1554175279"/>
              </p:ext>
            </p:extLst>
          </p:nvPr>
        </p:nvGraphicFramePr>
        <p:xfrm>
          <a:off x="1049482" y="2057174"/>
          <a:ext cx="10289077" cy="3413760"/>
        </p:xfrm>
        <a:graphic>
          <a:graphicData uri="http://schemas.openxmlformats.org/drawingml/2006/table">
            <a:tbl>
              <a:tblPr firstRow="1" firstCol="1" bandRow="1">
                <a:tableStyleId>{5C22544A-7EE6-4342-B048-85BDC9FD1C3A}</a:tableStyleId>
              </a:tblPr>
              <a:tblGrid>
                <a:gridCol w="3492238">
                  <a:extLst>
                    <a:ext uri="{9D8B030D-6E8A-4147-A177-3AD203B41FA5}">
                      <a16:colId xmlns:a16="http://schemas.microsoft.com/office/drawing/2014/main" val="1285608500"/>
                    </a:ext>
                  </a:extLst>
                </a:gridCol>
                <a:gridCol w="2126360">
                  <a:extLst>
                    <a:ext uri="{9D8B030D-6E8A-4147-A177-3AD203B41FA5}">
                      <a16:colId xmlns:a16="http://schemas.microsoft.com/office/drawing/2014/main" val="2057042955"/>
                    </a:ext>
                  </a:extLst>
                </a:gridCol>
                <a:gridCol w="4670479">
                  <a:extLst>
                    <a:ext uri="{9D8B030D-6E8A-4147-A177-3AD203B41FA5}">
                      <a16:colId xmlns:a16="http://schemas.microsoft.com/office/drawing/2014/main" val="1018773799"/>
                    </a:ext>
                  </a:extLst>
                </a:gridCol>
              </a:tblGrid>
              <a:tr h="0">
                <a:tc rowSpan="2">
                  <a:txBody>
                    <a:bodyPr/>
                    <a:lstStyle/>
                    <a:p>
                      <a:pPr marL="363538" lvl="0" indent="-363538" algn="just">
                        <a:spcAft>
                          <a:spcPts val="600"/>
                        </a:spcAft>
                        <a:buFont typeface="+mj-lt"/>
                        <a:buAutoNum type="arabicPeriod"/>
                      </a:pPr>
                      <a:r>
                        <a:rPr lang="fr-FR" sz="2400" dirty="0">
                          <a:solidFill>
                            <a:schemeClr val="tx1"/>
                          </a:solidFill>
                          <a:effectLst/>
                        </a:rPr>
                        <a:t>Activité et expériences des élèves dans les pratiques physiques, sportives et artistiques</a:t>
                      </a:r>
                      <a:endParaRPr lang="fr-FR"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algn="just">
                        <a:spcAft>
                          <a:spcPts val="600"/>
                        </a:spcAft>
                      </a:pPr>
                      <a:r>
                        <a:rPr lang="fr-FR" sz="2400" dirty="0">
                          <a:solidFill>
                            <a:schemeClr val="tx1"/>
                          </a:solidFill>
                          <a:effectLst/>
                        </a:rPr>
                        <a:t>Activité</a:t>
                      </a:r>
                      <a:endParaRPr lang="fr-FR"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marL="342900" lvl="0" indent="-342900">
                        <a:spcAft>
                          <a:spcPts val="0"/>
                        </a:spcAft>
                        <a:buFont typeface="Symbol" panose="05050102010706020507" pitchFamily="18" charset="2"/>
                        <a:buChar char=""/>
                      </a:pPr>
                      <a:r>
                        <a:rPr lang="fr-FR" sz="2400" dirty="0">
                          <a:solidFill>
                            <a:schemeClr val="accent2">
                              <a:lumMod val="75000"/>
                            </a:schemeClr>
                          </a:solidFill>
                          <a:effectLst/>
                        </a:rPr>
                        <a:t>Activité individuelle et collective</a:t>
                      </a:r>
                    </a:p>
                    <a:p>
                      <a:pPr marL="290195">
                        <a:spcAft>
                          <a:spcPts val="0"/>
                        </a:spcAft>
                      </a:pPr>
                      <a:r>
                        <a:rPr lang="fr-FR" sz="1200"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dirty="0">
                          <a:solidFill>
                            <a:schemeClr val="accent2">
                              <a:lumMod val="75000"/>
                            </a:schemeClr>
                          </a:solidFill>
                          <a:effectLst/>
                        </a:rPr>
                        <a:t>Ressources mobilisées pour agir</a:t>
                      </a:r>
                    </a:p>
                    <a:p>
                      <a:pPr>
                        <a:spcAft>
                          <a:spcPts val="0"/>
                        </a:spcAft>
                      </a:pPr>
                      <a:r>
                        <a:rPr lang="fr-FR" sz="1200"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dirty="0">
                          <a:solidFill>
                            <a:schemeClr val="accent2">
                              <a:lumMod val="75000"/>
                            </a:schemeClr>
                          </a:solidFill>
                          <a:effectLst/>
                        </a:rPr>
                        <a:t>Performances </a:t>
                      </a:r>
                    </a:p>
                    <a:p>
                      <a:pPr>
                        <a:spcAft>
                          <a:spcPts val="0"/>
                        </a:spcAft>
                      </a:pPr>
                      <a:r>
                        <a:rPr lang="fr-FR" sz="1600" dirty="0">
                          <a:solidFill>
                            <a:schemeClr val="accent2">
                              <a:lumMod val="75000"/>
                            </a:schemeClr>
                          </a:solidFill>
                          <a:effectLst/>
                        </a:rPr>
                        <a:t> </a:t>
                      </a:r>
                      <a:endParaRPr lang="fr-FR" sz="1600" dirty="0">
                        <a:solidFill>
                          <a:schemeClr val="accent2">
                            <a:lumMod val="75000"/>
                          </a:schemeClr>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extLst>
                  <a:ext uri="{0D108BD9-81ED-4DB2-BD59-A6C34878D82A}">
                    <a16:rowId xmlns:a16="http://schemas.microsoft.com/office/drawing/2014/main" val="2962529537"/>
                  </a:ext>
                </a:extLst>
              </a:tr>
              <a:tr h="0">
                <a:tc vMerge="1">
                  <a:txBody>
                    <a:bodyPr/>
                    <a:lstStyle/>
                    <a:p>
                      <a:pPr marL="363538" lvl="0" indent="-363538" algn="just">
                        <a:spcAft>
                          <a:spcPts val="600"/>
                        </a:spcAft>
                        <a:buFont typeface="+mj-lt"/>
                        <a:buAutoNum type="arabicPeriod"/>
                      </a:pPr>
                      <a:endParaRPr lang="fr-FR"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algn="just">
                        <a:spcAft>
                          <a:spcPts val="600"/>
                        </a:spcAft>
                      </a:pPr>
                      <a:r>
                        <a:rPr lang="fr-FR" sz="2400" b="1" dirty="0">
                          <a:solidFill>
                            <a:schemeClr val="tx1"/>
                          </a:solidFill>
                          <a:effectLst/>
                        </a:rPr>
                        <a:t>Expérience</a:t>
                      </a:r>
                      <a:endParaRPr lang="fr-FR" sz="24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marL="342900" lvl="0" indent="-342900">
                        <a:spcAft>
                          <a:spcPts val="0"/>
                        </a:spcAft>
                        <a:buFont typeface="Symbol" panose="05050102010706020507" pitchFamily="18" charset="2"/>
                        <a:buChar char=""/>
                      </a:pPr>
                      <a:r>
                        <a:rPr lang="fr-FR" sz="2400" b="1" dirty="0">
                          <a:solidFill>
                            <a:schemeClr val="accent2">
                              <a:lumMod val="75000"/>
                            </a:schemeClr>
                          </a:solidFill>
                          <a:effectLst/>
                        </a:rPr>
                        <a:t>Motifs d’agir</a:t>
                      </a:r>
                    </a:p>
                    <a:p>
                      <a:pPr marL="290195">
                        <a:spcAft>
                          <a:spcPts val="0"/>
                        </a:spcAft>
                      </a:pPr>
                      <a:r>
                        <a:rPr lang="fr-FR" sz="1200" b="1"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b="1" dirty="0">
                          <a:solidFill>
                            <a:schemeClr val="accent2">
                              <a:lumMod val="75000"/>
                            </a:schemeClr>
                          </a:solidFill>
                          <a:effectLst/>
                        </a:rPr>
                        <a:t>Sensations corporelles</a:t>
                      </a:r>
                    </a:p>
                    <a:p>
                      <a:pPr>
                        <a:spcAft>
                          <a:spcPts val="0"/>
                        </a:spcAft>
                      </a:pPr>
                      <a:r>
                        <a:rPr lang="fr-FR" sz="1200" b="1"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b="1" dirty="0">
                          <a:solidFill>
                            <a:schemeClr val="accent2">
                              <a:lumMod val="75000"/>
                            </a:schemeClr>
                          </a:solidFill>
                          <a:effectLst/>
                        </a:rPr>
                        <a:t>Emotions</a:t>
                      </a:r>
                    </a:p>
                    <a:p>
                      <a:pPr>
                        <a:spcAft>
                          <a:spcPts val="0"/>
                        </a:spcAft>
                      </a:pPr>
                      <a:endParaRPr lang="fr-FR" sz="1600" dirty="0">
                        <a:solidFill>
                          <a:schemeClr val="accent2">
                            <a:lumMod val="75000"/>
                          </a:schemeClr>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extLst>
                  <a:ext uri="{0D108BD9-81ED-4DB2-BD59-A6C34878D82A}">
                    <a16:rowId xmlns:a16="http://schemas.microsoft.com/office/drawing/2014/main" val="3470779953"/>
                  </a:ext>
                </a:extLst>
              </a:tr>
            </a:tbl>
          </a:graphicData>
        </a:graphic>
      </p:graphicFrame>
    </p:spTree>
    <p:extLst>
      <p:ext uri="{BB962C8B-B14F-4D97-AF65-F5344CB8AC3E}">
        <p14:creationId xmlns:p14="http://schemas.microsoft.com/office/powerpoint/2010/main" val="322380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8" y="170817"/>
            <a:ext cx="8233708" cy="800219"/>
          </a:xfrm>
          <a:prstGeom prst="rect">
            <a:avLst/>
          </a:prstGeom>
          <a:noFill/>
        </p:spPr>
        <p:txBody>
          <a:bodyPr wrap="square" rtlCol="0">
            <a:spAutoFit/>
          </a:bodyPr>
          <a:lstStyle/>
          <a:p>
            <a:pPr algn="ctr"/>
            <a:r>
              <a:rPr lang="fr-FR" sz="4600" dirty="0"/>
              <a:t>Item du CAPEPS 2027</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Espace réservé du contenu 2">
            <a:extLst>
              <a:ext uri="{FF2B5EF4-FFF2-40B4-BE49-F238E27FC236}">
                <a16:creationId xmlns:a16="http://schemas.microsoft.com/office/drawing/2014/main" id="{3929AD08-944F-468B-BDCC-B2B52B6E55DC}"/>
              </a:ext>
            </a:extLst>
          </p:cNvPr>
          <p:cNvSpPr txBox="1">
            <a:spLocks/>
          </p:cNvSpPr>
          <p:nvPr/>
        </p:nvSpPr>
        <p:spPr>
          <a:xfrm>
            <a:off x="479108" y="1832497"/>
            <a:ext cx="11276012" cy="4100714"/>
          </a:xfrm>
          <a:prstGeom prst="rect">
            <a:avLst/>
          </a:prstGeom>
          <a:solidFill>
            <a:schemeClr val="accent1">
              <a:lumMod val="20000"/>
              <a:lumOff val="80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defRPr/>
            </a:pPr>
            <a:r>
              <a:rPr lang="fr-FR" sz="2800" b="1" dirty="0"/>
              <a:t>Concours LICENCE</a:t>
            </a:r>
          </a:p>
          <a:p>
            <a:pPr algn="just">
              <a:defRPr/>
            </a:pPr>
            <a:r>
              <a:rPr lang="fr-FR" sz="2800" b="1" dirty="0">
                <a:solidFill>
                  <a:schemeClr val="accent2">
                    <a:lumMod val="75000"/>
                  </a:schemeClr>
                </a:solidFill>
              </a:rPr>
              <a:t>Activité et expériences des élèves dans les pratiques physiques, sportives et artistiques. </a:t>
            </a:r>
          </a:p>
          <a:p>
            <a:pPr algn="just">
              <a:defRPr/>
            </a:pPr>
            <a:r>
              <a:rPr lang="fr-FR" sz="2700" dirty="0"/>
              <a:t>Enjeux de l’item : </a:t>
            </a:r>
          </a:p>
          <a:p>
            <a:pPr algn="just"/>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La notion d’activité renvoie à ce que font réellement les élèves, </a:t>
            </a:r>
            <a:r>
              <a:rPr lang="fr-FR" sz="2700" b="1" dirty="0">
                <a:solidFill>
                  <a:srgbClr val="000000"/>
                </a:solidFill>
                <a:latin typeface="Calibri" panose="020F0502020204030204" pitchFamily="34" charset="0"/>
                <a:ea typeface="Times New Roman" panose="02020603050405020304" pitchFamily="18" charset="0"/>
                <a:cs typeface="Helvetica-Bold"/>
              </a:rPr>
              <a:t>individuellement et collectivement</a:t>
            </a:r>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 en s’intéressant aux </a:t>
            </a:r>
            <a:r>
              <a:rPr lang="fr-FR" sz="2700" b="1" dirty="0">
                <a:solidFill>
                  <a:srgbClr val="000000"/>
                </a:solidFill>
                <a:latin typeface="Calibri" panose="020F0502020204030204" pitchFamily="34" charset="0"/>
                <a:ea typeface="Times New Roman" panose="02020603050405020304" pitchFamily="18" charset="0"/>
                <a:cs typeface="Helvetica-Bold"/>
              </a:rPr>
              <a:t>ressources qu’ils mobilisent pour agir</a:t>
            </a:r>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 ainsi qu’aux </a:t>
            </a:r>
            <a:r>
              <a:rPr lang="fr-FR" sz="2700" b="1" dirty="0">
                <a:solidFill>
                  <a:srgbClr val="000000"/>
                </a:solidFill>
                <a:latin typeface="Calibri" panose="020F0502020204030204" pitchFamily="34" charset="0"/>
                <a:ea typeface="Times New Roman" panose="02020603050405020304" pitchFamily="18" charset="0"/>
                <a:cs typeface="Helvetica-Bold"/>
              </a:rPr>
              <a:t>performances </a:t>
            </a:r>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qu’ils produisent. L’activité peut être appréhendée dans ses dimensions visibles et non visibles. La notion d’expérience engage une réflexion sur les dimensions subjectives de l’activité, notamment les </a:t>
            </a:r>
            <a:r>
              <a:rPr lang="fr-FR" sz="2700" b="1" dirty="0">
                <a:solidFill>
                  <a:srgbClr val="000000"/>
                </a:solidFill>
                <a:latin typeface="Calibri" panose="020F0502020204030204" pitchFamily="34" charset="0"/>
                <a:ea typeface="Times New Roman" panose="02020603050405020304" pitchFamily="18" charset="0"/>
                <a:cs typeface="Helvetica-Bold"/>
              </a:rPr>
              <a:t>motifs d’agir, les sensations corporelles et les émotions</a:t>
            </a:r>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 Plus particulièrement, l’activité et l’expérience sont appréhendées dans le cadre de pratiques physiques, sportives et artistiques support de l’enseignement de l’EPS. Cela questionne notamment ce que vivent les élèves dans les formes de pratique proposées en EPS en référence à ce que vivent communément les sportifs et artistes dans les pratiques culturelles. Au regard des visées de l’EPS et selon la façon d’appréhender l’activité et</a:t>
            </a:r>
            <a:r>
              <a:rPr lang="fr-FR" sz="2700" dirty="0">
                <a:solidFill>
                  <a:srgbClr val="000000"/>
                </a:solidFill>
                <a:latin typeface="Calibri" panose="020F0502020204030204" pitchFamily="34" charset="0"/>
                <a:ea typeface="Times New Roman" panose="02020603050405020304" pitchFamily="18" charset="0"/>
              </a:rPr>
              <a:t> </a:t>
            </a:r>
            <a:r>
              <a:rPr lang="fr-FR" sz="27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l’expérience des élèves, différentes pistes d’intervention peuvent être envisagées</a:t>
            </a:r>
            <a:r>
              <a:rPr lang="fr-FR" sz="2800" dirty="0">
                <a:solidFill>
                  <a:srgbClr val="000000"/>
                </a:solidFill>
                <a:latin typeface="Calibri" panose="020F0502020204030204" pitchFamily="34" charset="0"/>
                <a:ea typeface="Times New Roman" panose="02020603050405020304" pitchFamily="18" charset="0"/>
                <a:cs typeface="Helvetica" panose="020B0604020202020204" pitchFamily="34" charset="0"/>
              </a:rPr>
              <a:t>.</a:t>
            </a:r>
            <a:endParaRPr lang="fr-FR" sz="2800" dirty="0">
              <a:solidFill>
                <a:srgbClr val="00000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993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8" y="56516"/>
            <a:ext cx="8690908" cy="800219"/>
          </a:xfrm>
          <a:prstGeom prst="rect">
            <a:avLst/>
          </a:prstGeom>
          <a:noFill/>
        </p:spPr>
        <p:txBody>
          <a:bodyPr wrap="square" rtlCol="0">
            <a:spAutoFit/>
          </a:bodyPr>
          <a:lstStyle/>
          <a:p>
            <a:pPr algn="ctr"/>
            <a:r>
              <a:rPr lang="fr-FR" sz="4600" dirty="0"/>
              <a:t>Plan du cours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714194"/>
            <a:ext cx="10192145" cy="3785652"/>
          </a:xfrm>
          <a:prstGeom prst="rect">
            <a:avLst/>
          </a:prstGeom>
          <a:noFill/>
        </p:spPr>
        <p:txBody>
          <a:bodyPr wrap="square" rtlCol="0">
            <a:spAutoFit/>
          </a:bodyPr>
          <a:lstStyle/>
          <a:p>
            <a:pPr marL="514350" indent="-514350" algn="just">
              <a:buFont typeface="+mj-lt"/>
              <a:buAutoNum type="arabicPeriod"/>
              <a:defRPr/>
            </a:pPr>
            <a:r>
              <a:rPr lang="fr-FR" altLang="fr-FR" sz="3000" dirty="0"/>
              <a:t>Définitions des ressources.</a:t>
            </a:r>
          </a:p>
          <a:p>
            <a:pPr marL="514350" indent="-514350" algn="just">
              <a:buFont typeface="+mj-lt"/>
              <a:buAutoNum type="arabicPeriod"/>
              <a:defRPr/>
            </a:pPr>
            <a:r>
              <a:rPr lang="fr-FR" altLang="fr-FR" sz="3000" dirty="0"/>
              <a:t>Types de ressources. </a:t>
            </a:r>
          </a:p>
          <a:p>
            <a:pPr marL="514350" indent="-514350" algn="just">
              <a:buFont typeface="+mj-lt"/>
              <a:buAutoNum type="arabicPeriod"/>
              <a:defRPr/>
            </a:pPr>
            <a:r>
              <a:rPr lang="fr-FR" altLang="fr-FR" sz="3000" dirty="0"/>
              <a:t>Ressources et compétences. </a:t>
            </a:r>
          </a:p>
          <a:p>
            <a:pPr marL="514350" indent="-514350" algn="just">
              <a:buFont typeface="+mj-lt"/>
              <a:buAutoNum type="arabicPeriod"/>
              <a:defRPr/>
            </a:pPr>
            <a:r>
              <a:rPr lang="fr-FR" altLang="fr-FR" sz="3000" dirty="0"/>
              <a:t>Ressources et tâche. </a:t>
            </a:r>
          </a:p>
          <a:p>
            <a:pPr marL="514350" indent="-514350" algn="just">
              <a:buFont typeface="+mj-lt"/>
              <a:buAutoNum type="arabicPeriod"/>
              <a:defRPr/>
            </a:pPr>
            <a:r>
              <a:rPr lang="fr-FR" altLang="fr-FR" sz="3000" dirty="0"/>
              <a:t>Ressources et activité des élèves.</a:t>
            </a:r>
          </a:p>
          <a:p>
            <a:pPr marL="514350" indent="-514350" algn="just">
              <a:buFont typeface="+mj-lt"/>
              <a:buAutoNum type="arabicPeriod"/>
              <a:defRPr/>
            </a:pPr>
            <a:r>
              <a:rPr lang="fr-FR" altLang="fr-FR" sz="3000" dirty="0"/>
              <a:t>Ressources et performances. </a:t>
            </a:r>
          </a:p>
          <a:p>
            <a:pPr marL="514350" indent="-514350" algn="just">
              <a:buFont typeface="+mj-lt"/>
              <a:buAutoNum type="arabicPeriod"/>
              <a:defRPr/>
            </a:pPr>
            <a:r>
              <a:rPr lang="fr-FR" altLang="fr-FR" sz="3000" dirty="0"/>
              <a:t>Ressources et analyse des conduites. </a:t>
            </a:r>
          </a:p>
          <a:p>
            <a:pPr marL="514350" indent="-514350" algn="just">
              <a:buFont typeface="+mj-lt"/>
              <a:buAutoNum type="arabicPeriod"/>
              <a:defRPr/>
            </a:pPr>
            <a:r>
              <a:rPr lang="fr-FR" altLang="fr-FR" sz="3000" dirty="0"/>
              <a:t>Ressources et effort.</a:t>
            </a:r>
          </a:p>
        </p:txBody>
      </p:sp>
    </p:spTree>
    <p:extLst>
      <p:ext uri="{BB962C8B-B14F-4D97-AF65-F5344CB8AC3E}">
        <p14:creationId xmlns:p14="http://schemas.microsoft.com/office/powerpoint/2010/main" val="284891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Dans le langage courant</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78017" y="1744868"/>
            <a:ext cx="10192145" cy="4154984"/>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600" dirty="0"/>
              <a:t>Pour le Larousse, les ressources sont « </a:t>
            </a:r>
            <a:r>
              <a:rPr lang="fr-FR" sz="2600" i="1" dirty="0"/>
              <a:t>les moyens dont on dispose ; possibilités d’action </a:t>
            </a:r>
            <a:r>
              <a:rPr lang="fr-FR" sz="2600" dirty="0"/>
              <a:t> ».</a:t>
            </a:r>
          </a:p>
          <a:p>
            <a:pPr marL="457200" indent="-457200" algn="just">
              <a:buFont typeface="Arial" panose="020B0604020202020204" pitchFamily="34" charset="0"/>
              <a:buChar char="•"/>
              <a:defRPr/>
            </a:pPr>
            <a:endParaRPr lang="fr-FR" sz="2600" dirty="0"/>
          </a:p>
          <a:p>
            <a:pPr marL="457200" indent="-457200" algn="just">
              <a:buFont typeface="Arial" panose="020B0604020202020204" pitchFamily="34" charset="0"/>
              <a:buChar char="•"/>
              <a:defRPr/>
            </a:pPr>
            <a:r>
              <a:rPr lang="fr-FR" sz="2600" dirty="0"/>
              <a:t>On peut notamment  identifier :</a:t>
            </a:r>
          </a:p>
          <a:p>
            <a:pPr marL="457200" indent="-457200" algn="just">
              <a:buFont typeface="Arial" panose="020B0604020202020204" pitchFamily="34" charset="0"/>
              <a:buChar char="•"/>
              <a:defRPr/>
            </a:pPr>
            <a:endParaRPr lang="fr-FR" sz="400" dirty="0"/>
          </a:p>
          <a:p>
            <a:pPr marL="1197292" lvl="1" indent="-457200" algn="just">
              <a:buFont typeface="Courier New" panose="02070309020205020404" pitchFamily="49" charset="0"/>
              <a:buChar char="o"/>
              <a:defRPr/>
            </a:pPr>
            <a:r>
              <a:rPr lang="fr-FR" sz="2600" dirty="0"/>
              <a:t>Les ressources naturelles d’un pays ;</a:t>
            </a:r>
          </a:p>
          <a:p>
            <a:pPr marL="1197292" lvl="1" indent="-457200" algn="just">
              <a:buFont typeface="Courier New" panose="02070309020205020404" pitchFamily="49" charset="0"/>
              <a:buChar char="o"/>
              <a:defRPr/>
            </a:pPr>
            <a:r>
              <a:rPr lang="fr-FR" sz="2600" dirty="0"/>
              <a:t>Les ressources matérielles d’un ménage ;</a:t>
            </a:r>
          </a:p>
          <a:p>
            <a:pPr marL="1197292" lvl="1" indent="-457200" algn="just">
              <a:buFont typeface="Courier New" panose="02070309020205020404" pitchFamily="49" charset="0"/>
              <a:buChar char="o"/>
              <a:defRPr/>
            </a:pPr>
            <a:r>
              <a:rPr lang="fr-FR" sz="2600" dirty="0"/>
              <a:t>Les ressources humaines d’une entreprise ;</a:t>
            </a:r>
          </a:p>
          <a:p>
            <a:pPr marL="1197292" lvl="1" indent="-457200" algn="just">
              <a:buFont typeface="Courier New" panose="02070309020205020404" pitchFamily="49" charset="0"/>
              <a:buChar char="o"/>
              <a:defRPr/>
            </a:pPr>
            <a:r>
              <a:rPr lang="fr-FR" sz="2600" dirty="0"/>
              <a:t>Les ressources pédagogiques d’un enseignant ;</a:t>
            </a:r>
          </a:p>
          <a:p>
            <a:pPr marL="1197292" lvl="1" indent="-457200" algn="just">
              <a:buFont typeface="Courier New" panose="02070309020205020404" pitchFamily="49" charset="0"/>
              <a:buChar char="o"/>
              <a:defRPr/>
            </a:pPr>
            <a:r>
              <a:rPr lang="fr-FR" sz="2600" dirty="0"/>
              <a:t>Les ressources bibliographiques d’un chercheur ;</a:t>
            </a:r>
          </a:p>
          <a:p>
            <a:pPr marL="1197292" lvl="1" indent="-457200" algn="just">
              <a:buFont typeface="Courier New" panose="02070309020205020404" pitchFamily="49" charset="0"/>
              <a:buChar char="o"/>
              <a:defRPr/>
            </a:pPr>
            <a:r>
              <a:rPr lang="fr-FR" sz="2600" dirty="0"/>
              <a:t>Les ressources physiques d’un sportif.</a:t>
            </a:r>
          </a:p>
        </p:txBody>
      </p:sp>
      <p:sp>
        <p:nvSpPr>
          <p:cNvPr id="2" name="ZoneTexte 1">
            <a:extLst>
              <a:ext uri="{FF2B5EF4-FFF2-40B4-BE49-F238E27FC236}">
                <a16:creationId xmlns:a16="http://schemas.microsoft.com/office/drawing/2014/main" id="{1061909F-37C7-B24B-EB97-04889E105523}"/>
              </a:ext>
            </a:extLst>
          </p:cNvPr>
          <p:cNvSpPr txBox="1"/>
          <p:nvPr/>
        </p:nvSpPr>
        <p:spPr>
          <a:xfrm>
            <a:off x="85061" y="3766785"/>
            <a:ext cx="1584251" cy="1015663"/>
          </a:xfrm>
          <a:prstGeom prst="rect">
            <a:avLst/>
          </a:prstGeom>
          <a:solidFill>
            <a:schemeClr val="accent2">
              <a:lumMod val="20000"/>
              <a:lumOff val="80000"/>
            </a:schemeClr>
          </a:solidFill>
        </p:spPr>
        <p:txBody>
          <a:bodyPr wrap="square" rtlCol="0">
            <a:spAutoFit/>
          </a:bodyPr>
          <a:lstStyle/>
          <a:p>
            <a:pPr algn="ctr"/>
            <a:r>
              <a:rPr lang="fr-FR" sz="2000" b="1" dirty="0">
                <a:solidFill>
                  <a:schemeClr val="accent4">
                    <a:lumMod val="75000"/>
                  </a:schemeClr>
                </a:solidFill>
              </a:rPr>
              <a:t>POUR ILLUSTRER HORS EPS</a:t>
            </a:r>
          </a:p>
        </p:txBody>
      </p:sp>
    </p:spTree>
    <p:extLst>
      <p:ext uri="{BB962C8B-B14F-4D97-AF65-F5344CB8AC3E}">
        <p14:creationId xmlns:p14="http://schemas.microsoft.com/office/powerpoint/2010/main" val="222670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Définitions pour l’EPS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97460" y="1807214"/>
            <a:ext cx="10192145" cy="4124206"/>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600" dirty="0"/>
              <a:t>« </a:t>
            </a:r>
            <a:r>
              <a:rPr lang="fr-FR" altLang="fr-FR" sz="2600" i="1" dirty="0"/>
              <a:t>Connaissances, capacités, aptitudes, attitudes, instruments qu’un individu peut mobiliser et utiliser à son profit pour accomplir une tâche</a:t>
            </a:r>
            <a:r>
              <a:rPr lang="fr-FR" altLang="fr-FR" sz="2600" dirty="0"/>
              <a:t> ».</a:t>
            </a:r>
          </a:p>
          <a:p>
            <a:pPr algn="just"/>
            <a:endParaRPr lang="fr-FR" altLang="fr-FR" sz="400" dirty="0"/>
          </a:p>
          <a:p>
            <a:pPr marL="446088" algn="just"/>
            <a:r>
              <a:rPr lang="fr-FR" altLang="fr-FR" sz="2400" dirty="0"/>
              <a:t>J.-</a:t>
            </a:r>
            <a:r>
              <a:rPr lang="fr-FR" altLang="fr-FR" sz="2400" dirty="0" err="1"/>
              <a:t>P.Famose</a:t>
            </a:r>
            <a:r>
              <a:rPr lang="fr-FR" altLang="fr-FR" sz="2400" dirty="0"/>
              <a:t>, Tâches motrices et stratégies pédagogiques en EPS, in Dossier EPS n°1, Paris, 1983.</a:t>
            </a:r>
          </a:p>
          <a:p>
            <a:pPr algn="just"/>
            <a:endParaRPr lang="fr-FR" altLang="fr-FR" sz="2800" dirty="0"/>
          </a:p>
          <a:p>
            <a:pPr marL="457200" indent="-457200" algn="just">
              <a:buFont typeface="Arial" panose="020B0604020202020204" pitchFamily="34" charset="0"/>
              <a:buChar char="•"/>
              <a:defRPr/>
            </a:pPr>
            <a:r>
              <a:rPr lang="fr-FR" sz="2600" dirty="0"/>
              <a:t>« </a:t>
            </a:r>
            <a:r>
              <a:rPr lang="fr-FR" sz="2600" i="1" dirty="0"/>
              <a:t>L’ensemble des moyens dont dispose un sujet pour réaliser une activité </a:t>
            </a:r>
            <a:r>
              <a:rPr lang="fr-FR" sz="2600" dirty="0"/>
              <a:t>». </a:t>
            </a:r>
          </a:p>
          <a:p>
            <a:pPr marL="457200" indent="-457200" algn="just">
              <a:buFont typeface="Arial" panose="020B0604020202020204" pitchFamily="34" charset="0"/>
              <a:buChar char="•"/>
              <a:defRPr/>
            </a:pPr>
            <a:endParaRPr lang="fr-FR" sz="400" dirty="0"/>
          </a:p>
          <a:p>
            <a:pPr marL="450850" indent="0" algn="just">
              <a:buFont typeface="Wingdings" panose="05000000000000000000" pitchFamily="2" charset="2"/>
              <a:buNone/>
              <a:defRPr/>
            </a:pPr>
            <a:r>
              <a:rPr lang="fr-FR" sz="2400" dirty="0" err="1"/>
              <a:t>B.During</a:t>
            </a:r>
            <a:r>
              <a:rPr lang="fr-FR" sz="2400" dirty="0"/>
              <a:t>, Ressources et conduites motrices, in </a:t>
            </a:r>
            <a:r>
              <a:rPr lang="fr-FR" sz="2400" dirty="0" err="1"/>
              <a:t>During</a:t>
            </a:r>
            <a:r>
              <a:rPr lang="fr-FR" sz="2400" dirty="0"/>
              <a:t>, Brousse, Le Chevalier, Pradet, Energie et conduites motrices, INSEP, Paris, 1989.</a:t>
            </a:r>
          </a:p>
        </p:txBody>
      </p:sp>
    </p:spTree>
    <p:extLst>
      <p:ext uri="{BB962C8B-B14F-4D97-AF65-F5344CB8AC3E}">
        <p14:creationId xmlns:p14="http://schemas.microsoft.com/office/powerpoint/2010/main" val="260615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Définitions pour l’EPS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03941" y="1744868"/>
            <a:ext cx="10192145" cy="4093428"/>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600" dirty="0"/>
              <a:t>« </a:t>
            </a:r>
            <a:r>
              <a:rPr lang="fr-FR" sz="2600" i="1" dirty="0"/>
              <a:t>L'ensemble des connaissances, déclaratives et procédurales, des capacités, structurales et fonctionnelles, des aptitudes relatives aux diverses composantes de la conduite, qui constituent le répertoire caractérisant un sujet à un moment de son histoire. Il s'agit donc de classes d'éléments très hétérogènes susceptibles d'interagir pour supporter le système des échanges entre le sujet et son environnement</a:t>
            </a:r>
            <a:r>
              <a:rPr lang="fr-FR" sz="2600" dirty="0"/>
              <a:t> ».</a:t>
            </a:r>
          </a:p>
          <a:p>
            <a:pPr marL="457200" indent="-457200" algn="just">
              <a:buFont typeface="Arial" panose="020B0604020202020204" pitchFamily="34" charset="0"/>
              <a:buChar char="•"/>
              <a:defRPr/>
            </a:pPr>
            <a:endParaRPr lang="fr-FR" sz="400" dirty="0"/>
          </a:p>
          <a:p>
            <a:pPr marL="411480" algn="just">
              <a:buFont typeface="Wingdings"/>
              <a:buChar char=""/>
              <a:defRPr/>
            </a:pPr>
            <a:endParaRPr lang="fr-FR" sz="200" dirty="0"/>
          </a:p>
          <a:p>
            <a:pPr marL="411480" algn="just">
              <a:defRPr/>
            </a:pPr>
            <a:r>
              <a:rPr lang="fr-FR" sz="2400" dirty="0"/>
              <a:t>Michel </a:t>
            </a:r>
            <a:r>
              <a:rPr lang="fr-FR" sz="2400" dirty="0" err="1"/>
              <a:t>Récopé</a:t>
            </a:r>
            <a:r>
              <a:rPr lang="fr-FR" sz="2400" dirty="0"/>
              <a:t> : La question de la gestion des ressources : positionnement théorique in APS, efficience motrice et développement de la personne, Clermont-Ferrand, AFRAPS, 1990.</a:t>
            </a:r>
          </a:p>
        </p:txBody>
      </p:sp>
    </p:spTree>
    <p:extLst>
      <p:ext uri="{BB962C8B-B14F-4D97-AF65-F5344CB8AC3E}">
        <p14:creationId xmlns:p14="http://schemas.microsoft.com/office/powerpoint/2010/main" val="286219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Définition pour l’EPS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03941" y="1744868"/>
            <a:ext cx="10192145" cy="4047262"/>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600" dirty="0"/>
              <a:t>« </a:t>
            </a:r>
            <a:r>
              <a:rPr lang="fr-FR" altLang="fr-FR" sz="2600" i="1" dirty="0"/>
              <a:t>Ensemble des outils dont dispose un sujet pour satisfaire aux exigences des tâches auxquelles il est confronté </a:t>
            </a:r>
            <a:r>
              <a:rPr lang="fr-FR" altLang="fr-FR" sz="2600" dirty="0"/>
              <a:t>».</a:t>
            </a:r>
          </a:p>
          <a:p>
            <a:pPr algn="just"/>
            <a:endParaRPr lang="fr-FR" altLang="fr-FR" sz="400" dirty="0"/>
          </a:p>
          <a:p>
            <a:pPr marL="446088" algn="just"/>
            <a:r>
              <a:rPr lang="fr-FR" altLang="fr-FR" sz="2400" dirty="0" err="1"/>
              <a:t>D.Delignières</a:t>
            </a:r>
            <a:r>
              <a:rPr lang="fr-FR" altLang="fr-FR" sz="2400" dirty="0"/>
              <a:t>, </a:t>
            </a:r>
            <a:r>
              <a:rPr lang="fr-FR" altLang="fr-FR" sz="2400" dirty="0" err="1"/>
              <a:t>P.Duret</a:t>
            </a:r>
            <a:r>
              <a:rPr lang="fr-FR" altLang="fr-FR" sz="2400" dirty="0"/>
              <a:t>, Lexique thématique en sciences et techniques des APS, </a:t>
            </a:r>
            <a:r>
              <a:rPr lang="fr-FR" altLang="fr-FR" sz="2400" dirty="0" err="1"/>
              <a:t>Vigot</a:t>
            </a:r>
            <a:r>
              <a:rPr lang="fr-FR" altLang="fr-FR" sz="2400" dirty="0"/>
              <a:t>, Paris, 1995.</a:t>
            </a:r>
          </a:p>
          <a:p>
            <a:pPr marL="446088" algn="just"/>
            <a:endParaRPr lang="fr-FR" altLang="fr-FR" sz="2400" dirty="0"/>
          </a:p>
          <a:p>
            <a:pPr marL="457200" indent="-457200" algn="just">
              <a:buFont typeface="Arial" panose="020B0604020202020204" pitchFamily="34" charset="0"/>
              <a:buChar char="•"/>
            </a:pPr>
            <a:r>
              <a:rPr lang="fr-FR" altLang="fr-FR" sz="2600" dirty="0"/>
              <a:t>Ressource (pour l’action) : « </a:t>
            </a:r>
            <a:r>
              <a:rPr lang="fr-FR" altLang="fr-FR" sz="2600" i="1" dirty="0"/>
              <a:t>Elément propre à l’individu ou à la situation appréhendé comme une opportunité (ou une aide) permettant d’orienter et d’adapter son action </a:t>
            </a:r>
            <a:r>
              <a:rPr lang="fr-FR" altLang="fr-FR" sz="2600" dirty="0"/>
              <a:t>». </a:t>
            </a:r>
          </a:p>
          <a:p>
            <a:pPr algn="just"/>
            <a:endParaRPr lang="fr-FR" altLang="fr-FR" sz="300" dirty="0"/>
          </a:p>
          <a:p>
            <a:pPr marL="446088" algn="just"/>
            <a:r>
              <a:rPr lang="fr-FR" altLang="fr-FR" sz="2400" dirty="0"/>
              <a:t>Lexique pour l’action, Edition Revue EP&amp;S, 2012.</a:t>
            </a:r>
          </a:p>
          <a:p>
            <a:pPr marL="446088" algn="just"/>
            <a:endParaRPr lang="fr-FR" altLang="fr-FR" sz="2400" dirty="0"/>
          </a:p>
        </p:txBody>
      </p:sp>
    </p:spTree>
    <p:extLst>
      <p:ext uri="{BB962C8B-B14F-4D97-AF65-F5344CB8AC3E}">
        <p14:creationId xmlns:p14="http://schemas.microsoft.com/office/powerpoint/2010/main" val="226262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B94886-A67F-C16B-1428-01C908538E50}"/>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Définition pour l’EPS</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303941" y="1733982"/>
            <a:ext cx="10192145" cy="5109091"/>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800" dirty="0"/>
              <a:t>Les ressources peuvent aussi être extérieures au sujet. Le milieu physique et humain est porteur de ressources qui aident les individus à agir dans l’environnement et à adapter leurs actions </a:t>
            </a:r>
            <a:r>
              <a:rPr lang="fr-FR" altLang="fr-FR" sz="2800" b="1" dirty="0">
                <a:sym typeface="Wingdings" panose="05000000000000000000" pitchFamily="2" charset="2"/>
              </a:rPr>
              <a:t> distinction entre ressources endogènes (ou individuelles) et ressources exogènes (ou externes).</a:t>
            </a:r>
          </a:p>
          <a:p>
            <a:pPr marL="457200" indent="-457200" algn="just">
              <a:buFont typeface="Arial" panose="020B0604020202020204" pitchFamily="34" charset="0"/>
              <a:buChar char="•"/>
              <a:defRPr/>
            </a:pPr>
            <a:endParaRPr lang="fr-FR" altLang="fr-FR" sz="600" b="1" dirty="0"/>
          </a:p>
          <a:p>
            <a:pPr marL="1246188" lvl="1" indent="-342900" algn="just">
              <a:buFont typeface="Courier New" panose="02070309020205020404" pitchFamily="49" charset="0"/>
              <a:buChar char="o"/>
              <a:defRPr/>
            </a:pPr>
            <a:r>
              <a:rPr lang="fr-FR" altLang="fr-FR" sz="2400" b="1" dirty="0"/>
              <a:t>Pour le milieu physique le matériel </a:t>
            </a:r>
            <a:r>
              <a:rPr lang="fr-FR" altLang="fr-FR" sz="2400" dirty="0"/>
              <a:t>(et notamment le matériel pédagogique) : dans une perspective située, la notion d’</a:t>
            </a:r>
            <a:r>
              <a:rPr lang="fr-FR" altLang="fr-FR" sz="2400" b="1" dirty="0">
                <a:solidFill>
                  <a:schemeClr val="accent2">
                    <a:lumMod val="60000"/>
                    <a:lumOff val="40000"/>
                  </a:schemeClr>
                </a:solidFill>
              </a:rPr>
              <a:t>artefact</a:t>
            </a:r>
            <a:r>
              <a:rPr lang="fr-FR" altLang="fr-FR" sz="2400" dirty="0"/>
              <a:t> concerne un « </a:t>
            </a:r>
            <a:r>
              <a:rPr lang="fr-FR" altLang="fr-FR" sz="2400" i="1" dirty="0"/>
              <a:t>instrument, outil, dispositif naturel ou artificiel permettant d’augmenter les capacités humaines</a:t>
            </a:r>
            <a:r>
              <a:rPr lang="fr-FR" altLang="fr-FR" sz="2400" dirty="0"/>
              <a:t> » (Lexique Pour l’action, Ed. Revue EPS, 2012).</a:t>
            </a:r>
            <a:r>
              <a:rPr lang="fr-FR" altLang="fr-FR" sz="2400" dirty="0">
                <a:sym typeface="Wingdings" panose="05000000000000000000" pitchFamily="2" charset="2"/>
              </a:rPr>
              <a:t> </a:t>
            </a:r>
          </a:p>
          <a:p>
            <a:pPr marL="1246188" lvl="1" indent="-342900" algn="just">
              <a:buFont typeface="Courier New" panose="02070309020205020404" pitchFamily="49" charset="0"/>
              <a:buChar char="o"/>
              <a:defRPr/>
            </a:pPr>
            <a:endParaRPr lang="fr-FR" altLang="fr-FR" sz="1200" dirty="0">
              <a:sym typeface="Wingdings" panose="05000000000000000000" pitchFamily="2" charset="2"/>
            </a:endParaRPr>
          </a:p>
          <a:p>
            <a:pPr marL="1246188" lvl="1" indent="-342900" algn="just">
              <a:buFont typeface="Courier New" panose="02070309020205020404" pitchFamily="49" charset="0"/>
              <a:buChar char="o"/>
              <a:defRPr/>
            </a:pPr>
            <a:r>
              <a:rPr lang="fr-FR" altLang="fr-FR" sz="2400" b="1" dirty="0"/>
              <a:t>Pour le milieu humain les autres élèves </a:t>
            </a:r>
            <a:r>
              <a:rPr lang="fr-FR" altLang="fr-FR" sz="2400" dirty="0"/>
              <a:t>: (c’est le principe aussi des sports collectifs).</a:t>
            </a:r>
          </a:p>
        </p:txBody>
      </p:sp>
    </p:spTree>
    <p:extLst>
      <p:ext uri="{BB962C8B-B14F-4D97-AF65-F5344CB8AC3E}">
        <p14:creationId xmlns:p14="http://schemas.microsoft.com/office/powerpoint/2010/main" val="289334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C94DB0-9FB3-BD8F-EF3D-35F4A647BA83}"/>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Définition pour l’EPS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14794" y="1471897"/>
            <a:ext cx="10192145" cy="5386090"/>
          </a:xfrm>
          <a:prstGeom prst="rect">
            <a:avLst/>
          </a:prstGeom>
          <a:solidFill>
            <a:schemeClr val="accent5">
              <a:lumMod val="20000"/>
              <a:lumOff val="80000"/>
            </a:schemeClr>
          </a:solidFill>
        </p:spPr>
        <p:txBody>
          <a:bodyPr wrap="square" rtlCol="0">
            <a:spAutoFit/>
          </a:bodyPr>
          <a:lstStyle/>
          <a:p>
            <a:pPr algn="just">
              <a:tabLst>
                <a:tab pos="4930775" algn="l"/>
                <a:tab pos="5116513" algn="l"/>
              </a:tabLst>
            </a:pPr>
            <a:r>
              <a:rPr lang="fr-FR" b="1" dirty="0"/>
              <a:t>Selon une conception inspirée du paradigme de la cognition située</a:t>
            </a:r>
            <a:r>
              <a:rPr lang="fr-FR" dirty="0"/>
              <a:t>, </a:t>
            </a:r>
            <a:r>
              <a:rPr lang="fr-FR" b="1" dirty="0"/>
              <a:t>les dispositifs matériels et organisationnels proposés par l’enseignant ne sont pas seulement considérés comme des contraintes, mais aussi comme un ensemble de ressources disponibles que les élèves apprennent à exploiter pour progresser et performer. La conception de ces ressources et de leurs usages réels par les élèves est un enjeu crucial pour favoriser les apprentissages</a:t>
            </a:r>
            <a:r>
              <a:rPr lang="fr-FR" dirty="0"/>
              <a:t>. </a:t>
            </a:r>
            <a:r>
              <a:rPr lang="fr-FR" sz="1600" dirty="0"/>
              <a:t>En effet, pour que les dispositifs mis en œuvre offrent aux élèves de réelles « opportunités de découverte », et de réels « possibles pour apprendre », il est essentiel qu’ils soient pertinents au regard des modes d’engagement prévisibles des élèves dans la situation, mais qu’ils prennent aussi en compte une certaine indétermination de leur activité. Il s’agit ainsi pour l’enseignant d’enrichir le milieu de manière à faciliter la reconnaissance de situations types dans lesquelles les élèves peuvent reproduire des configurations d’actions efficaces éprouvées antérieurement. Mais il lui faut aussi rester sensible aux significations que les élèves donnent effectivement au dispositif d’apprentissage, en cours d’action, et qui ne sont pas nécessairement prévisibles. </a:t>
            </a:r>
          </a:p>
          <a:p>
            <a:pPr algn="just">
              <a:tabLst>
                <a:tab pos="4930775" algn="l"/>
                <a:tab pos="5116513" algn="l"/>
              </a:tabLst>
            </a:pPr>
            <a:r>
              <a:rPr lang="fr-FR" sz="1200" dirty="0"/>
              <a:t>G. Moreno et C. Sanchez [17] proposent une mise en œuvre concrète d’une telle démarche pour « faire entrer les élèves dans le monde des rotations » au cours d'un cycle de lancer du disque. Ils exploitent plusieurs dispositifs matériels ingénieux pour favoriser l'appréhension globale et signifiante des différents « couplages » (corps/engin, couplage avec l’espace pédestre, couplage avec les forces de gravité, couplage avec l’espace aérien) mis en jeu dans le lancer du disque. Ces dispositifs mobilisent des objets déjà connus des élèves (culturellement signifiants), mais détournés de leur usage premier : lancer avec une fronde, manipulation d’un compas et d’un pantin articulé simulant la volte, rotation du corps avec des « bras de flanelle », etc. Les mises en œuvre proposées offrent aux élèves des ressources et de nouveaux « possibles » pour apprendre. L’exemple du « jeu du banco », en sports de raquette [19], offre un autre exemple de la manière dont l’enrichissement du milieu peut influer sur le mode d’engagement des élèves et aider à la reconnaissance des configurations de jeu propices à une</a:t>
            </a:r>
          </a:p>
          <a:p>
            <a:pPr algn="just"/>
            <a:r>
              <a:rPr lang="fr-FR" sz="1200" dirty="0"/>
              <a:t>rupture de l’échange. De même, dans le cas des ateliers de gymnastique sportive, l’enseignant ne s’interroge pas seulement sur les « formes motrices » que vont induire ces ateliers mais également sur la manière dont ceux-ci vont influer sur le mode d’engagement des élèves (notamment émotionnel). Aussi, le statut de « contraintes » attribué aux aménagements matériels évolue vers celui de « potentiels », « d’offres », « d’artefacts », « d’opportunités » pour apprendre.</a:t>
            </a:r>
          </a:p>
          <a:p>
            <a:pPr algn="just"/>
            <a:endParaRPr lang="fr-FR" altLang="fr-FR" sz="600" dirty="0"/>
          </a:p>
          <a:p>
            <a:pPr algn="just"/>
            <a:r>
              <a:rPr lang="fr-FR" sz="1600" dirty="0" err="1"/>
              <a:t>J.Saury</a:t>
            </a:r>
            <a:r>
              <a:rPr lang="fr-FR" sz="1600" dirty="0"/>
              <a:t>, </a:t>
            </a:r>
            <a:r>
              <a:rPr lang="fr-FR" sz="1600" dirty="0" err="1"/>
              <a:t>L.Ria</a:t>
            </a:r>
            <a:r>
              <a:rPr lang="fr-FR" sz="1600" dirty="0"/>
              <a:t>, , </a:t>
            </a:r>
            <a:r>
              <a:rPr lang="fr-FR" sz="1600" dirty="0" err="1"/>
              <a:t>C.Sève</a:t>
            </a:r>
            <a:r>
              <a:rPr lang="fr-FR" sz="1600" dirty="0"/>
              <a:t>, </a:t>
            </a:r>
            <a:r>
              <a:rPr lang="fr-FR" sz="1600" dirty="0" err="1"/>
              <a:t>N.Gal-Petitfaux</a:t>
            </a:r>
            <a:r>
              <a:rPr lang="fr-FR" sz="1600" dirty="0"/>
              <a:t>, </a:t>
            </a:r>
            <a:r>
              <a:rPr lang="fr-FR" sz="1600" i="1" dirty="0"/>
              <a:t>Action ou cognition située : enjeux scientifiques et intérêts pour l’enseignement de l’EPS</a:t>
            </a:r>
            <a:r>
              <a:rPr lang="fr-FR" sz="1600" dirty="0"/>
              <a:t>, Revue EP&amp;S n° 321, 2006.</a:t>
            </a:r>
          </a:p>
        </p:txBody>
      </p:sp>
      <p:sp>
        <p:nvSpPr>
          <p:cNvPr id="2" name="ZoneTexte 1">
            <a:extLst>
              <a:ext uri="{FF2B5EF4-FFF2-40B4-BE49-F238E27FC236}">
                <a16:creationId xmlns:a16="http://schemas.microsoft.com/office/drawing/2014/main" id="{C3A98469-8048-0E45-A385-8F491FC28C0C}"/>
              </a:ext>
            </a:extLst>
          </p:cNvPr>
          <p:cNvSpPr txBox="1"/>
          <p:nvPr/>
        </p:nvSpPr>
        <p:spPr>
          <a:xfrm>
            <a:off x="85061" y="261339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88133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Observer les ressources mobilisées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121229" y="1657780"/>
            <a:ext cx="10580914" cy="4370427"/>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600" dirty="0">
                <a:sym typeface="Wingdings" pitchFamily="2" charset="2"/>
              </a:rPr>
              <a:t>Les ressources mobilisées ne sont pas directement observables, mais on peut les </a:t>
            </a:r>
            <a:r>
              <a:rPr lang="fr-FR" sz="2600" b="1" dirty="0">
                <a:sym typeface="Wingdings" pitchFamily="2" charset="2"/>
              </a:rPr>
              <a:t>inférer</a:t>
            </a:r>
            <a:r>
              <a:rPr lang="fr-FR" sz="2600" dirty="0">
                <a:sym typeface="Wingdings" pitchFamily="2" charset="2"/>
              </a:rPr>
              <a:t> à partir des contraintes des situations ou à partir des ressentis des élèves :</a:t>
            </a:r>
          </a:p>
          <a:p>
            <a:pPr marL="411480" algn="just">
              <a:buFont typeface="Wingdings"/>
              <a:buChar char=""/>
              <a:defRPr/>
            </a:pPr>
            <a:endParaRPr lang="fr-FR" sz="400" dirty="0">
              <a:sym typeface="Wingdings" pitchFamily="2" charset="2"/>
            </a:endParaRPr>
          </a:p>
          <a:p>
            <a:pPr marL="1197292" lvl="1" indent="-457200" algn="just">
              <a:buFont typeface="Courier New" panose="02070309020205020404" pitchFamily="49" charset="0"/>
              <a:buChar char="o"/>
              <a:defRPr/>
            </a:pPr>
            <a:r>
              <a:rPr lang="fr-FR" sz="2300" dirty="0">
                <a:sym typeface="Wingdings" pitchFamily="2" charset="2"/>
              </a:rPr>
              <a:t>nombre de stimuli à prendre en compte dans l’environnement pour les ressources neuro-informationnelles, ou charge à soulever en kg pour la force, ou vitesse de course en % de VMA </a:t>
            </a:r>
            <a:r>
              <a:rPr lang="fr-FR" sz="2300" dirty="0">
                <a:solidFill>
                  <a:srgbClr val="00B0F0"/>
                </a:solidFill>
                <a:sym typeface="Wingdings" pitchFamily="2" charset="2"/>
              </a:rPr>
              <a:t>= charge externe,</a:t>
            </a:r>
          </a:p>
          <a:p>
            <a:pPr marL="1197292" lvl="1" indent="-457200" algn="just">
              <a:buFont typeface="Courier New" panose="02070309020205020404" pitchFamily="49" charset="0"/>
              <a:buChar char="o"/>
              <a:defRPr/>
            </a:pPr>
            <a:endParaRPr lang="fr-FR" sz="600" dirty="0">
              <a:solidFill>
                <a:srgbClr val="00B0F0"/>
              </a:solidFill>
              <a:sym typeface="Wingdings" pitchFamily="2" charset="2"/>
            </a:endParaRPr>
          </a:p>
          <a:p>
            <a:pPr marL="1197292" lvl="1" indent="-457200" algn="just">
              <a:buFont typeface="Courier New" panose="02070309020205020404" pitchFamily="49" charset="0"/>
              <a:buChar char="o"/>
              <a:defRPr/>
            </a:pPr>
            <a:r>
              <a:rPr lang="fr-FR" sz="2300" dirty="0">
                <a:sym typeface="Wingdings" pitchFamily="2" charset="2"/>
              </a:rPr>
              <a:t>ou à partir d’indices mesurables sur le fonctionnement corporel (par ex. enregistrement de la fréquence cardiaque à l’effort, ou relevé des lactates sanguins pour les ressources physiologiques) </a:t>
            </a:r>
            <a:r>
              <a:rPr lang="fr-FR" sz="2300" dirty="0">
                <a:solidFill>
                  <a:srgbClr val="00B0F0"/>
                </a:solidFill>
                <a:sym typeface="Wingdings" pitchFamily="2" charset="2"/>
              </a:rPr>
              <a:t>= charge interne,</a:t>
            </a:r>
          </a:p>
          <a:p>
            <a:pPr marL="1197292" lvl="1" indent="-457200" algn="just">
              <a:buFont typeface="Courier New" panose="02070309020205020404" pitchFamily="49" charset="0"/>
              <a:buChar char="o"/>
              <a:defRPr/>
            </a:pPr>
            <a:endParaRPr lang="fr-FR" sz="600" dirty="0">
              <a:solidFill>
                <a:srgbClr val="00B0F0"/>
              </a:solidFill>
              <a:sym typeface="Wingdings" pitchFamily="2" charset="2"/>
            </a:endParaRPr>
          </a:p>
          <a:p>
            <a:pPr marL="1197292" lvl="1" indent="-457200" algn="just">
              <a:buFont typeface="Courier New" panose="02070309020205020404" pitchFamily="49" charset="0"/>
              <a:buChar char="o"/>
              <a:defRPr/>
            </a:pPr>
            <a:r>
              <a:rPr lang="fr-FR" sz="2300" dirty="0">
                <a:sym typeface="Wingdings" pitchFamily="2" charset="2"/>
              </a:rPr>
              <a:t>ou à partir des sensations formulées par les élèves ou situées sur une échelle (par ex. évaluation de la difficulté sur l’échelle de Borg) </a:t>
            </a:r>
            <a:r>
              <a:rPr lang="fr-FR" sz="2300" dirty="0">
                <a:solidFill>
                  <a:srgbClr val="00B0F0"/>
                </a:solidFill>
                <a:sym typeface="Wingdings" pitchFamily="2" charset="2"/>
              </a:rPr>
              <a:t>= charge subjective.  </a:t>
            </a:r>
          </a:p>
        </p:txBody>
      </p:sp>
    </p:spTree>
    <p:extLst>
      <p:ext uri="{BB962C8B-B14F-4D97-AF65-F5344CB8AC3E}">
        <p14:creationId xmlns:p14="http://schemas.microsoft.com/office/powerpoint/2010/main" val="129623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339251"/>
            <a:ext cx="10292080" cy="5755422"/>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Définition : les ressources</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pPr>
            <a:r>
              <a:rPr lang="fr-FR" altLang="fr-FR" sz="2800" dirty="0"/>
              <a:t>Le concept de ressources représente le terme le plus générique pour désigner ce que le sujet a à sa disposition pour agir, c’est-à-dire en didactique, pour atteindre un but préétabli (= accomplir une tâche).</a:t>
            </a:r>
          </a:p>
          <a:p>
            <a:pPr marL="457200" indent="-457200" algn="just">
              <a:buFont typeface="Arial" panose="020B0604020202020204" pitchFamily="34" charset="0"/>
              <a:buChar char="•"/>
            </a:pPr>
            <a:endParaRPr lang="fr-FR" altLang="fr-FR" sz="1600" dirty="0"/>
          </a:p>
          <a:p>
            <a:pPr marL="457200" indent="-457200" algn="just">
              <a:buFont typeface="Arial" panose="020B0604020202020204" pitchFamily="34" charset="0"/>
              <a:buChar char="•"/>
            </a:pPr>
            <a:r>
              <a:rPr lang="fr-FR" altLang="fr-FR" sz="2800" dirty="0"/>
              <a:t>Les ressources (endogène et exogènes) nourrissent l’activité (individuelle et collective) des élèves.</a:t>
            </a:r>
          </a:p>
          <a:p>
            <a:pPr marL="457200" indent="-457200" algn="just">
              <a:buFont typeface="Arial" panose="020B0604020202020204" pitchFamily="34" charset="0"/>
              <a:buChar char="•"/>
            </a:pPr>
            <a:endParaRPr lang="fr-FR" altLang="fr-FR" sz="1600" dirty="0"/>
          </a:p>
          <a:p>
            <a:pPr marL="457200" indent="-457200" algn="just">
              <a:buFont typeface="Arial" panose="020B0604020202020204" pitchFamily="34" charset="0"/>
              <a:buChar char="•"/>
            </a:pPr>
            <a:r>
              <a:rPr lang="fr-FR" altLang="fr-FR" sz="2800" dirty="0"/>
              <a:t>Il est possible de distinguer les ressources individuelles (celles de l’élève), et les ressources de l’environnement qui offrent des opportunités pour agir (par ex. en EPS le matériel pour le milieu physique, ou les autres élèves pour le milieu humain). </a:t>
            </a:r>
          </a:p>
        </p:txBody>
      </p:sp>
    </p:spTree>
    <p:extLst>
      <p:ext uri="{BB962C8B-B14F-4D97-AF65-F5344CB8AC3E}">
        <p14:creationId xmlns:p14="http://schemas.microsoft.com/office/powerpoint/2010/main" val="260310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224954"/>
            <a:ext cx="10292080" cy="6632585"/>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mobilisées pour agir</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pPr>
            <a:r>
              <a:rPr lang="fr-FR" altLang="fr-FR" sz="2700" dirty="0"/>
              <a:t>Le programme CAPEPS évoque les « </a:t>
            </a:r>
            <a:r>
              <a:rPr lang="fr-FR" altLang="fr-FR" sz="2700" b="1" dirty="0"/>
              <a:t>ressources mobilisées pour agir </a:t>
            </a:r>
            <a:r>
              <a:rPr lang="fr-FR" altLang="fr-FR" sz="2700" dirty="0"/>
              <a:t>», qui est un élément clé de la notion « </a:t>
            </a:r>
            <a:r>
              <a:rPr lang="fr-FR" altLang="fr-FR" sz="2700" b="1" dirty="0"/>
              <a:t>activité</a:t>
            </a:r>
            <a:r>
              <a:rPr lang="fr-FR" altLang="fr-FR" sz="2700" dirty="0"/>
              <a:t> ». </a:t>
            </a:r>
          </a:p>
          <a:p>
            <a:pPr marL="457200" indent="-457200" algn="just">
              <a:buFont typeface="Arial" panose="020B0604020202020204" pitchFamily="34" charset="0"/>
              <a:buChar char="•"/>
            </a:pPr>
            <a:endParaRPr lang="fr-FR" altLang="fr-FR" sz="1400" dirty="0"/>
          </a:p>
          <a:p>
            <a:pPr marL="457200" indent="-457200" algn="just">
              <a:buFont typeface="Arial" panose="020B0604020202020204" pitchFamily="34" charset="0"/>
              <a:buChar char="•"/>
            </a:pPr>
            <a:r>
              <a:rPr lang="fr-FR" altLang="fr-FR" sz="2700" dirty="0"/>
              <a:t>Le verbe « mobiliser » signifie ici « mettre en œuvre », « faire appel à » : l’élève met en œuvre ses ressources individuelles, mais il fait aussi appel aux ressources de l’environnement pour agir et apprendre. </a:t>
            </a:r>
          </a:p>
          <a:p>
            <a:pPr marL="457200" indent="-457200" algn="just">
              <a:buFont typeface="Arial" panose="020B0604020202020204" pitchFamily="34" charset="0"/>
              <a:buChar char="•"/>
            </a:pPr>
            <a:endParaRPr lang="fr-FR" altLang="fr-FR" sz="1400" dirty="0"/>
          </a:p>
          <a:p>
            <a:pPr marL="457200" indent="-457200" algn="just">
              <a:buFont typeface="Arial" panose="020B0604020202020204" pitchFamily="34" charset="0"/>
              <a:buChar char="•"/>
            </a:pPr>
            <a:r>
              <a:rPr lang="fr-FR" sz="2700" dirty="0">
                <a:sym typeface="Wingdings" pitchFamily="2" charset="2"/>
              </a:rPr>
              <a:t>Les ressources mobilisées ne sont pas directement observables, mais on peut les </a:t>
            </a:r>
            <a:r>
              <a:rPr lang="fr-FR" sz="2700" b="1" dirty="0">
                <a:sym typeface="Wingdings" pitchFamily="2" charset="2"/>
              </a:rPr>
              <a:t>inférer</a:t>
            </a:r>
            <a:r>
              <a:rPr lang="fr-FR" sz="2700" dirty="0">
                <a:sym typeface="Wingdings" pitchFamily="2" charset="2"/>
              </a:rPr>
              <a:t> à partir des contraintes des situations ou à partir des ressentis des élèves.</a:t>
            </a:r>
            <a:endParaRPr lang="fr-FR" altLang="fr-FR" sz="2700" dirty="0"/>
          </a:p>
          <a:p>
            <a:pPr marL="457200" indent="-457200" algn="just">
              <a:buFont typeface="Arial" panose="020B0604020202020204" pitchFamily="34" charset="0"/>
              <a:buChar char="•"/>
            </a:pPr>
            <a:endParaRPr lang="fr-FR" altLang="fr-FR" sz="1400" dirty="0"/>
          </a:p>
          <a:p>
            <a:pPr marL="457200" indent="-457200" algn="just">
              <a:buFont typeface="Arial" panose="020B0604020202020204" pitchFamily="34" charset="0"/>
              <a:buChar char="•"/>
            </a:pPr>
            <a:r>
              <a:rPr lang="fr-FR" altLang="fr-FR" sz="2700" dirty="0"/>
              <a:t>Dans un sujet sur les ressources même si le centre de gravité du sujet concerne les ressources individuelles, il faut aussi évoquer les ressources de l’environnement (externes). </a:t>
            </a:r>
          </a:p>
          <a:p>
            <a:pPr marL="457200" indent="-457200" algn="just">
              <a:buFont typeface="Arial" panose="020B0604020202020204" pitchFamily="34" charset="0"/>
              <a:buChar char="•"/>
            </a:pPr>
            <a:endParaRPr lang="fr-FR" altLang="fr-FR" sz="600" dirty="0"/>
          </a:p>
        </p:txBody>
      </p:sp>
    </p:spTree>
    <p:extLst>
      <p:ext uri="{BB962C8B-B14F-4D97-AF65-F5344CB8AC3E}">
        <p14:creationId xmlns:p14="http://schemas.microsoft.com/office/powerpoint/2010/main" val="233182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8062010" cy="800219"/>
          </a:xfrm>
          <a:prstGeom prst="rect">
            <a:avLst/>
          </a:prstGeom>
          <a:noFill/>
        </p:spPr>
        <p:txBody>
          <a:bodyPr wrap="square" rtlCol="0">
            <a:spAutoFit/>
          </a:bodyPr>
          <a:lstStyle/>
          <a:p>
            <a:pPr algn="ctr"/>
            <a:r>
              <a:rPr lang="fr-FR" sz="4600" dirty="0"/>
              <a:t>Les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2011544" y="2050848"/>
            <a:ext cx="8926286" cy="3046988"/>
          </a:xfrm>
          <a:prstGeom prst="rect">
            <a:avLst/>
          </a:prstGeom>
          <a:solidFill>
            <a:schemeClr val="accent5">
              <a:lumMod val="40000"/>
              <a:lumOff val="60000"/>
            </a:schemeClr>
          </a:solidFill>
        </p:spPr>
        <p:txBody>
          <a:bodyPr wrap="square" rtlCol="0">
            <a:spAutoFit/>
          </a:bodyPr>
          <a:lstStyle/>
          <a:p>
            <a:pPr algn="ctr"/>
            <a:r>
              <a:rPr lang="fr-FR" altLang="fr-FR" sz="3200" dirty="0"/>
              <a:t>Notre réflexion portera ici sur les ressources endogènes appelées </a:t>
            </a:r>
            <a:r>
              <a:rPr lang="fr-FR" altLang="fr-FR" sz="3200" b="1" dirty="0">
                <a:solidFill>
                  <a:srgbClr val="002060"/>
                </a:solidFill>
              </a:rPr>
              <a:t>ressources individuelles</a:t>
            </a:r>
            <a:r>
              <a:rPr lang="fr-FR" altLang="fr-FR" sz="3200" dirty="0"/>
              <a:t>, qui sont l’ensemble des moyens propres à l’élève (ressources physiologiques, motrices, neuro-informationnelles, psychologiques, et psychosociales)</a:t>
            </a:r>
            <a:endParaRPr lang="fr-FR" altLang="fr-FR" sz="3200" dirty="0">
              <a:sym typeface="Wingdings" panose="05000000000000000000" pitchFamily="2" charset="2"/>
            </a:endParaRPr>
          </a:p>
        </p:txBody>
      </p:sp>
    </p:spTree>
    <p:extLst>
      <p:ext uri="{BB962C8B-B14F-4D97-AF65-F5344CB8AC3E}">
        <p14:creationId xmlns:p14="http://schemas.microsoft.com/office/powerpoint/2010/main" val="18400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467591" y="1744868"/>
            <a:ext cx="11419609" cy="4462760"/>
          </a:xfrm>
          <a:prstGeom prst="rect">
            <a:avLst/>
          </a:prstGeom>
          <a:noFill/>
        </p:spPr>
        <p:txBody>
          <a:bodyPr wrap="square" rtlCol="0">
            <a:spAutoFit/>
          </a:bodyPr>
          <a:lstStyle/>
          <a:p>
            <a:pPr algn="just">
              <a:defRPr/>
            </a:pPr>
            <a:r>
              <a:rPr lang="fr-FR" sz="2000" b="1" dirty="0"/>
              <a:t>Pour agir dans l’environnement physique et humain, il nous faut :</a:t>
            </a:r>
          </a:p>
          <a:p>
            <a:pPr marL="740664" lvl="1" algn="just">
              <a:buFont typeface="Wingdings"/>
              <a:buChar char=""/>
              <a:defRPr/>
            </a:pPr>
            <a:endParaRPr lang="fr-FR" sz="600" b="1" dirty="0">
              <a:solidFill>
                <a:schemeClr val="accent4">
                  <a:lumMod val="60000"/>
                  <a:lumOff val="40000"/>
                </a:schemeClr>
              </a:solidFill>
            </a:endParaRPr>
          </a:p>
          <a:p>
            <a:pPr marL="623888" lvl="1" indent="-285750" algn="just">
              <a:buFont typeface="Arial" panose="020B0604020202020204" pitchFamily="34" charset="0"/>
              <a:buChar char="•"/>
              <a:defRPr/>
            </a:pPr>
            <a:r>
              <a:rPr lang="fr-FR" sz="2000" dirty="0"/>
              <a:t>Être animé d’une intention préalable, et guidé par une représentation du but à atteindre.</a:t>
            </a:r>
          </a:p>
          <a:p>
            <a:pPr marL="623888" lvl="1" indent="-285750" algn="just">
              <a:buFont typeface="Arial" panose="020B0604020202020204" pitchFamily="34" charset="0"/>
              <a:buChar char="•"/>
              <a:defRPr/>
            </a:pPr>
            <a:r>
              <a:rPr lang="fr-FR" sz="2000" dirty="0"/>
              <a:t>Recueillir des informations, les sélectionner, les interpréter.</a:t>
            </a:r>
          </a:p>
          <a:p>
            <a:pPr marL="623888" lvl="1" indent="-285750" algn="just">
              <a:buFont typeface="Arial" panose="020B0604020202020204" pitchFamily="34" charset="0"/>
              <a:buChar char="•"/>
              <a:defRPr/>
            </a:pPr>
            <a:r>
              <a:rPr lang="fr-FR" sz="2000" dirty="0"/>
              <a:t>Prendre une décision d’action,  se représenter le mouvement à réaliser. </a:t>
            </a:r>
          </a:p>
          <a:p>
            <a:pPr marL="623888" lvl="1" indent="-285750" algn="just">
              <a:buFont typeface="Arial" panose="020B0604020202020204" pitchFamily="34" charset="0"/>
              <a:buChar char="•"/>
              <a:defRPr/>
            </a:pPr>
            <a:r>
              <a:rPr lang="fr-FR" sz="2000" dirty="0"/>
              <a:t>Mettre en œuvre cette décision par les systèmes effecteurs,  coordonner un mouvement impliquant le contrôle de plusieurs  articulations.</a:t>
            </a:r>
          </a:p>
          <a:p>
            <a:pPr marL="623888" lvl="1" indent="-285750" algn="just">
              <a:buFont typeface="Arial" panose="020B0604020202020204" pitchFamily="34" charset="0"/>
              <a:buChar char="•"/>
              <a:defRPr/>
            </a:pPr>
            <a:r>
              <a:rPr lang="fr-FR" sz="2000" dirty="0"/>
              <a:t>Mobiliser de l’énergie pour produire un mouvement plus ou moins intense, plus ou moins long.</a:t>
            </a:r>
          </a:p>
          <a:p>
            <a:pPr marL="623888" lvl="1" indent="-285750" algn="just">
              <a:buFont typeface="Arial" panose="020B0604020202020204" pitchFamily="34" charset="0"/>
              <a:buChar char="•"/>
              <a:defRPr/>
            </a:pPr>
            <a:r>
              <a:rPr lang="fr-FR" sz="2000" dirty="0"/>
              <a:t>Ajuster son mouvement, connaître le résultat de son action, corriger ses erreurs, persévérer.</a:t>
            </a:r>
          </a:p>
          <a:p>
            <a:pPr marL="623888" lvl="1" indent="-285750" algn="just">
              <a:buFont typeface="Arial" panose="020B0604020202020204" pitchFamily="34" charset="0"/>
              <a:buChar char="•"/>
              <a:defRPr/>
            </a:pPr>
            <a:r>
              <a:rPr lang="fr-FR" sz="2000" dirty="0"/>
              <a:t>Avoir confiance en soi, croire en ses moyens, avoir du cran. </a:t>
            </a:r>
          </a:p>
          <a:p>
            <a:pPr marL="623888" lvl="1" indent="-285750" algn="just">
              <a:buFont typeface="Arial" panose="020B0604020202020204" pitchFamily="34" charset="0"/>
              <a:buChar char="•"/>
              <a:defRPr/>
            </a:pPr>
            <a:r>
              <a:rPr lang="fr-FR" sz="2000" dirty="0"/>
              <a:t>En présence des autres, communiquer, comprendre, encourager coopérer, accepter de se montrer, voire conseiller, aider, enseigner. </a:t>
            </a:r>
          </a:p>
          <a:p>
            <a:pPr marL="740664" lvl="1" algn="just">
              <a:buFont typeface="Wingdings"/>
              <a:buChar char=""/>
              <a:defRPr/>
            </a:pPr>
            <a:endParaRPr lang="fr-FR" sz="1000" dirty="0"/>
          </a:p>
          <a:p>
            <a:pPr marL="0" lvl="1" indent="6350" algn="just">
              <a:defRPr/>
            </a:pPr>
            <a:r>
              <a:rPr lang="fr-FR" sz="2000" b="1" dirty="0">
                <a:solidFill>
                  <a:schemeClr val="accent2">
                    <a:lumMod val="75000"/>
                  </a:schemeClr>
                </a:solidFill>
                <a:sym typeface="Wingdings" pitchFamily="2" charset="2"/>
              </a:rPr>
              <a:t> Pour faire face à toutes ces demandes plus ou moins fortes selon la nature du but à atteindre (nature de la tâche), nous mobilisons des ressources de nature différente. </a:t>
            </a:r>
            <a:endParaRPr lang="fr-FR" sz="2000" b="1" dirty="0">
              <a:solidFill>
                <a:schemeClr val="accent2">
                  <a:lumMod val="75000"/>
                </a:schemeClr>
              </a:solidFill>
            </a:endParaRPr>
          </a:p>
        </p:txBody>
      </p:sp>
    </p:spTree>
    <p:extLst>
      <p:ext uri="{BB962C8B-B14F-4D97-AF65-F5344CB8AC3E}">
        <p14:creationId xmlns:p14="http://schemas.microsoft.com/office/powerpoint/2010/main" val="33522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08019" y="1620176"/>
            <a:ext cx="10131136" cy="4493538"/>
          </a:xfrm>
          <a:prstGeom prst="rect">
            <a:avLst/>
          </a:prstGeom>
          <a:solidFill>
            <a:schemeClr val="accent6">
              <a:lumMod val="20000"/>
              <a:lumOff val="80000"/>
            </a:schemeClr>
          </a:solidFill>
        </p:spPr>
        <p:txBody>
          <a:bodyPr wrap="square" rtlCol="0">
            <a:spAutoFit/>
          </a:bodyPr>
          <a:lstStyle/>
          <a:p>
            <a:pPr marL="363538" indent="-285750" algn="just">
              <a:buFont typeface="Arial" panose="020B0604020202020204" pitchFamily="34" charset="0"/>
              <a:buChar char="•"/>
              <a:defRPr/>
            </a:pPr>
            <a:r>
              <a:rPr lang="fr-FR" sz="2200" dirty="0"/>
              <a:t>Jean-Pierre Famose distingue trois grandes catégories de ressources :</a:t>
            </a:r>
          </a:p>
          <a:p>
            <a:pPr marL="1083564" lvl="1" indent="-342900" algn="just">
              <a:buFont typeface="Courier New" panose="02070309020205020404" pitchFamily="49" charset="0"/>
              <a:buChar char="o"/>
              <a:defRPr/>
            </a:pPr>
            <a:r>
              <a:rPr lang="fr-FR" sz="2200" b="1" dirty="0">
                <a:solidFill>
                  <a:schemeClr val="accent2">
                    <a:lumMod val="75000"/>
                  </a:schemeClr>
                </a:solidFill>
              </a:rPr>
              <a:t>bio-informationnelles</a:t>
            </a:r>
            <a:r>
              <a:rPr lang="fr-FR" sz="2200" dirty="0"/>
              <a:t> (perception, décision, programmation),</a:t>
            </a:r>
          </a:p>
          <a:p>
            <a:pPr marL="1083564" lvl="1" indent="-342900" algn="just">
              <a:buFont typeface="Courier New" panose="02070309020205020404" pitchFamily="49" charset="0"/>
              <a:buChar char="o"/>
              <a:defRPr/>
            </a:pPr>
            <a:r>
              <a:rPr lang="fr-FR" sz="2200" b="1" dirty="0">
                <a:solidFill>
                  <a:schemeClr val="accent2">
                    <a:lumMod val="75000"/>
                  </a:schemeClr>
                </a:solidFill>
              </a:rPr>
              <a:t>bioénergétiques</a:t>
            </a:r>
            <a:r>
              <a:rPr lang="fr-FR" sz="2200" dirty="0"/>
              <a:t> (production d’E par les 3 filières de renouvellement de l’ATP),</a:t>
            </a:r>
          </a:p>
          <a:p>
            <a:pPr marL="1083564" lvl="1" indent="-342900" algn="just">
              <a:buFont typeface="Courier New" panose="02070309020205020404" pitchFamily="49" charset="0"/>
              <a:buChar char="o"/>
              <a:defRPr/>
            </a:pPr>
            <a:r>
              <a:rPr lang="fr-FR" sz="2200" b="1" dirty="0">
                <a:solidFill>
                  <a:schemeClr val="accent2">
                    <a:lumMod val="75000"/>
                  </a:schemeClr>
                </a:solidFill>
              </a:rPr>
              <a:t>biomécaniques</a:t>
            </a:r>
            <a:r>
              <a:rPr lang="fr-FR" sz="2200" dirty="0"/>
              <a:t> (force, vitesse, souplesse, coordination).</a:t>
            </a:r>
          </a:p>
          <a:p>
            <a:pPr marL="1083564" lvl="1" indent="-342900" algn="just">
              <a:buFont typeface="Courier New" panose="02070309020205020404" pitchFamily="49" charset="0"/>
              <a:buChar char="o"/>
              <a:defRPr/>
            </a:pPr>
            <a:endParaRPr lang="fr-FR" sz="200" dirty="0"/>
          </a:p>
          <a:p>
            <a:pPr marL="363538" lvl="1" algn="just">
              <a:defRPr/>
            </a:pPr>
            <a:r>
              <a:rPr lang="fr-FR" sz="2000" dirty="0"/>
              <a:t>Tâches motrices et stratégies pédagogiques en EPS, in Dossier EPS n°1, Paris, 1983.</a:t>
            </a:r>
          </a:p>
          <a:p>
            <a:pPr marL="447675" lvl="1" indent="6350" algn="just">
              <a:defRPr/>
            </a:pPr>
            <a:endParaRPr lang="fr-FR" dirty="0"/>
          </a:p>
          <a:p>
            <a:pPr marL="285750" indent="-285750">
              <a:buFont typeface="Arial" panose="020B0604020202020204" pitchFamily="34" charset="0"/>
              <a:buChar char="•"/>
              <a:defRPr/>
            </a:pPr>
            <a:r>
              <a:rPr lang="fr-FR" sz="2200" dirty="0" err="1"/>
              <a:t>B.During</a:t>
            </a:r>
            <a:r>
              <a:rPr lang="fr-FR" sz="2200" dirty="0"/>
              <a:t> propose une autre classification. Les ressources sont :</a:t>
            </a:r>
          </a:p>
          <a:p>
            <a:pPr marL="1081088" lvl="1" indent="-363538">
              <a:buFont typeface="Courier New" panose="02070309020205020404" pitchFamily="49" charset="0"/>
              <a:buChar char="o"/>
              <a:defRPr/>
            </a:pPr>
            <a:r>
              <a:rPr lang="fr-FR" sz="2200" b="1" dirty="0">
                <a:solidFill>
                  <a:schemeClr val="accent2">
                    <a:lumMod val="75000"/>
                  </a:schemeClr>
                </a:solidFill>
              </a:rPr>
              <a:t>biomécaniques,</a:t>
            </a:r>
          </a:p>
          <a:p>
            <a:pPr marL="1081088" lvl="1" indent="-363538">
              <a:buFont typeface="Courier New" panose="02070309020205020404" pitchFamily="49" charset="0"/>
              <a:buChar char="o"/>
              <a:defRPr/>
            </a:pPr>
            <a:r>
              <a:rPr lang="fr-FR" sz="2200" b="1" dirty="0">
                <a:solidFill>
                  <a:schemeClr val="accent2">
                    <a:lumMod val="75000"/>
                  </a:schemeClr>
                </a:solidFill>
              </a:rPr>
              <a:t>informationnelles,</a:t>
            </a:r>
          </a:p>
          <a:p>
            <a:pPr marL="1081088" lvl="1" indent="-363538">
              <a:buFont typeface="Courier New" panose="02070309020205020404" pitchFamily="49" charset="0"/>
              <a:buChar char="o"/>
              <a:defRPr/>
            </a:pPr>
            <a:r>
              <a:rPr lang="fr-FR" sz="2200" b="1" dirty="0">
                <a:solidFill>
                  <a:schemeClr val="accent2">
                    <a:lumMod val="75000"/>
                  </a:schemeClr>
                </a:solidFill>
              </a:rPr>
              <a:t>affectives,</a:t>
            </a:r>
          </a:p>
          <a:p>
            <a:pPr marL="1081088" lvl="1" indent="-363538">
              <a:buFont typeface="Courier New" panose="02070309020205020404" pitchFamily="49" charset="0"/>
              <a:buChar char="o"/>
              <a:defRPr/>
            </a:pPr>
            <a:r>
              <a:rPr lang="fr-FR" sz="2200" b="1" dirty="0">
                <a:solidFill>
                  <a:schemeClr val="accent2">
                    <a:lumMod val="75000"/>
                  </a:schemeClr>
                </a:solidFill>
              </a:rPr>
              <a:t>énergétiques,</a:t>
            </a:r>
          </a:p>
          <a:p>
            <a:pPr marL="1081088" lvl="1" indent="-363538">
              <a:buFont typeface="Courier New" panose="02070309020205020404" pitchFamily="49" charset="0"/>
              <a:buChar char="o"/>
              <a:defRPr/>
            </a:pPr>
            <a:r>
              <a:rPr lang="fr-FR" sz="2200" b="1" dirty="0">
                <a:solidFill>
                  <a:schemeClr val="accent2">
                    <a:lumMod val="75000"/>
                  </a:schemeClr>
                </a:solidFill>
              </a:rPr>
              <a:t>sémiotrices.</a:t>
            </a:r>
          </a:p>
          <a:p>
            <a:pPr marL="1081088" lvl="1" indent="-363538">
              <a:buFont typeface="Courier New" panose="02070309020205020404" pitchFamily="49" charset="0"/>
              <a:buChar char="o"/>
              <a:defRPr/>
            </a:pPr>
            <a:endParaRPr lang="fr-FR" sz="200" b="1" dirty="0">
              <a:solidFill>
                <a:schemeClr val="accent2">
                  <a:lumMod val="75000"/>
                </a:schemeClr>
              </a:solidFill>
            </a:endParaRPr>
          </a:p>
          <a:p>
            <a:pPr marL="269875" lvl="1">
              <a:defRPr/>
            </a:pPr>
            <a:r>
              <a:rPr lang="fr-FR" sz="2000" dirty="0"/>
              <a:t>Energie et conduites motrices, INSEP, Paris, 1989.</a:t>
            </a:r>
          </a:p>
        </p:txBody>
      </p:sp>
      <p:sp>
        <p:nvSpPr>
          <p:cNvPr id="2" name="ZoneTexte 1">
            <a:extLst>
              <a:ext uri="{FF2B5EF4-FFF2-40B4-BE49-F238E27FC236}">
                <a16:creationId xmlns:a16="http://schemas.microsoft.com/office/drawing/2014/main" id="{F8169FF3-541D-7190-4442-2C812859094E}"/>
              </a:ext>
            </a:extLst>
          </p:cNvPr>
          <p:cNvSpPr txBox="1"/>
          <p:nvPr/>
        </p:nvSpPr>
        <p:spPr>
          <a:xfrm>
            <a:off x="171813" y="2790036"/>
            <a:ext cx="1584251" cy="1323439"/>
          </a:xfrm>
          <a:prstGeom prst="rect">
            <a:avLst/>
          </a:prstGeom>
          <a:solidFill>
            <a:schemeClr val="accent6">
              <a:lumMod val="20000"/>
              <a:lumOff val="80000"/>
            </a:schemeClr>
          </a:solidFill>
        </p:spPr>
        <p:txBody>
          <a:bodyPr wrap="square" rtlCol="0">
            <a:spAutoFit/>
          </a:bodyPr>
          <a:lstStyle/>
          <a:p>
            <a:pPr algn="ctr"/>
            <a:r>
              <a:rPr lang="fr-FR" sz="2000" b="1" dirty="0">
                <a:solidFill>
                  <a:schemeClr val="accent6">
                    <a:lumMod val="50000"/>
                  </a:schemeClr>
                </a:solidFill>
              </a:rPr>
              <a:t>CES REFERENCES SONT UN PEU DATEES</a:t>
            </a:r>
          </a:p>
        </p:txBody>
      </p:sp>
    </p:spTree>
    <p:extLst>
      <p:ext uri="{BB962C8B-B14F-4D97-AF65-F5344CB8AC3E}">
        <p14:creationId xmlns:p14="http://schemas.microsoft.com/office/powerpoint/2010/main" val="157269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4952"/>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80755" y="1672131"/>
            <a:ext cx="9850581" cy="3816429"/>
          </a:xfrm>
          <a:prstGeom prst="rect">
            <a:avLst/>
          </a:prstGeom>
          <a:solidFill>
            <a:schemeClr val="accent6">
              <a:lumMod val="20000"/>
              <a:lumOff val="80000"/>
            </a:schemeClr>
          </a:solidFill>
        </p:spPr>
        <p:txBody>
          <a:bodyPr wrap="square" rtlCol="0">
            <a:spAutoFit/>
          </a:bodyPr>
          <a:lstStyle/>
          <a:p>
            <a:pPr marL="77788" algn="just">
              <a:defRPr/>
            </a:pPr>
            <a:r>
              <a:rPr lang="fr-FR" sz="2200" b="1" i="1" dirty="0"/>
              <a:t>Construire durablement sa santé</a:t>
            </a:r>
          </a:p>
          <a:p>
            <a:pPr marL="77788" algn="just">
              <a:defRPr/>
            </a:pPr>
            <a:r>
              <a:rPr lang="fr-FR" sz="2200" i="1" dirty="0"/>
              <a:t>Par son engagement dans la pratique physique, l’élève apprend à développer durablement sa santé. </a:t>
            </a:r>
            <a:r>
              <a:rPr lang="fr-FR" sz="2200" b="1" i="1" dirty="0"/>
              <a:t>En développant ses ressources physiologiques, motrices, cognitives et psychosociales</a:t>
            </a:r>
            <a:r>
              <a:rPr lang="fr-FR" sz="2200" i="1" dirty="0"/>
              <a:t>, il améliore son bien-être, pour lui et pour les autres. L’EPS permet à l’élève d’assurer sa sécurité et celle des autres, de construire une image et une estime de soi positives. Grâce aux efforts consentis, aux progrès réalisés et constatés, l’élève éprouve le plaisir de pratiquer une activité physique raisonnée et régulière tout au long de la vie.</a:t>
            </a:r>
          </a:p>
          <a:p>
            <a:pPr marL="77788" algn="just">
              <a:defRPr/>
            </a:pPr>
            <a:endParaRPr lang="fr-FR" sz="2200" dirty="0"/>
          </a:p>
          <a:p>
            <a:pPr marL="77788" algn="just">
              <a:defRPr/>
            </a:pPr>
            <a:r>
              <a:rPr lang="fr-FR" sz="2200" dirty="0">
                <a:sym typeface="Wingdings" panose="05000000000000000000" pitchFamily="2" charset="2"/>
              </a:rPr>
              <a:t> Pour le Programme d’EPS du lycée général et technologique (2019), il existe 4 types de ressources : </a:t>
            </a:r>
            <a:r>
              <a:rPr lang="fr-FR" sz="2200" b="1" dirty="0">
                <a:solidFill>
                  <a:schemeClr val="accent2">
                    <a:lumMod val="75000"/>
                  </a:schemeClr>
                </a:solidFill>
                <a:sym typeface="Wingdings" panose="05000000000000000000" pitchFamily="2" charset="2"/>
              </a:rPr>
              <a:t>physiologiques, motrices, cognitives et psychosociales</a:t>
            </a:r>
            <a:r>
              <a:rPr lang="fr-FR" sz="2200" dirty="0">
                <a:sym typeface="Wingdings" panose="05000000000000000000" pitchFamily="2" charset="2"/>
              </a:rPr>
              <a:t>. </a:t>
            </a:r>
            <a:endParaRPr lang="fr-FR" sz="2000" dirty="0"/>
          </a:p>
        </p:txBody>
      </p:sp>
      <p:sp>
        <p:nvSpPr>
          <p:cNvPr id="2" name="ZoneTexte 1">
            <a:extLst>
              <a:ext uri="{FF2B5EF4-FFF2-40B4-BE49-F238E27FC236}">
                <a16:creationId xmlns:a16="http://schemas.microsoft.com/office/drawing/2014/main" id="{F8169FF3-541D-7190-4442-2C812859094E}"/>
              </a:ext>
            </a:extLst>
          </p:cNvPr>
          <p:cNvSpPr txBox="1"/>
          <p:nvPr/>
        </p:nvSpPr>
        <p:spPr>
          <a:xfrm>
            <a:off x="171813" y="2790036"/>
            <a:ext cx="1584251" cy="1015663"/>
          </a:xfrm>
          <a:prstGeom prst="rect">
            <a:avLst/>
          </a:prstGeom>
          <a:solidFill>
            <a:schemeClr val="accent6">
              <a:lumMod val="20000"/>
              <a:lumOff val="80000"/>
            </a:schemeClr>
          </a:solidFill>
        </p:spPr>
        <p:txBody>
          <a:bodyPr wrap="square" rtlCol="0">
            <a:spAutoFit/>
          </a:bodyPr>
          <a:lstStyle/>
          <a:p>
            <a:pPr algn="ctr"/>
            <a:r>
              <a:rPr lang="fr-FR" sz="2000" b="1" dirty="0">
                <a:solidFill>
                  <a:schemeClr val="accent6">
                    <a:lumMod val="50000"/>
                  </a:schemeClr>
                </a:solidFill>
              </a:rPr>
              <a:t>POUR LES PROGRAM-MES EPS</a:t>
            </a:r>
          </a:p>
        </p:txBody>
      </p:sp>
    </p:spTree>
    <p:extLst>
      <p:ext uri="{BB962C8B-B14F-4D97-AF65-F5344CB8AC3E}">
        <p14:creationId xmlns:p14="http://schemas.microsoft.com/office/powerpoint/2010/main" val="388001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87689"/>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56063" y="1776044"/>
            <a:ext cx="10203873" cy="4216539"/>
          </a:xfrm>
          <a:prstGeom prst="rect">
            <a:avLst/>
          </a:prstGeom>
          <a:solidFill>
            <a:schemeClr val="accent5">
              <a:lumMod val="20000"/>
              <a:lumOff val="80000"/>
            </a:schemeClr>
          </a:solidFill>
        </p:spPr>
        <p:txBody>
          <a:bodyPr wrap="square" rtlCol="0">
            <a:spAutoFit/>
          </a:bodyPr>
          <a:lstStyle/>
          <a:p>
            <a:pPr marL="342900" indent="-342900" algn="just">
              <a:buFont typeface="Arial" panose="020B0604020202020204" pitchFamily="34" charset="0"/>
              <a:buChar char="•"/>
              <a:defRPr/>
            </a:pPr>
            <a:r>
              <a:rPr lang="fr-FR" sz="2200" dirty="0"/>
              <a:t>Il est également possible de différencier les ressources selon ce qui est hérité génétiquement et ce qui est acquis par l’exercice :</a:t>
            </a:r>
          </a:p>
          <a:p>
            <a:pPr marL="411480" algn="just">
              <a:buFont typeface="Wingdings"/>
              <a:buChar char=""/>
              <a:defRPr/>
            </a:pPr>
            <a:endParaRPr lang="fr-FR" sz="400" dirty="0"/>
          </a:p>
          <a:p>
            <a:pPr marL="1083564" lvl="1" indent="-342900" algn="just">
              <a:buFont typeface="Courier New" panose="02070309020205020404" pitchFamily="49" charset="0"/>
              <a:buChar char="o"/>
              <a:defRPr/>
            </a:pPr>
            <a:r>
              <a:rPr lang="fr-FR" sz="2200" b="1" dirty="0">
                <a:solidFill>
                  <a:schemeClr val="accent2">
                    <a:lumMod val="75000"/>
                  </a:schemeClr>
                </a:solidFill>
              </a:rPr>
              <a:t>Aptitudes</a:t>
            </a:r>
            <a:r>
              <a:rPr lang="fr-FR" sz="2200" b="1" dirty="0">
                <a:solidFill>
                  <a:schemeClr val="accent4">
                    <a:lumMod val="60000"/>
                    <a:lumOff val="40000"/>
                  </a:schemeClr>
                </a:solidFill>
              </a:rPr>
              <a:t> </a:t>
            </a:r>
            <a:r>
              <a:rPr lang="fr-FR" sz="2200" dirty="0"/>
              <a:t>= largement conditionnées par le programme génétique. </a:t>
            </a:r>
          </a:p>
          <a:p>
            <a:pPr marL="1083564" lvl="1" indent="-342900" algn="just">
              <a:buFont typeface="Courier New" panose="02070309020205020404" pitchFamily="49" charset="0"/>
              <a:buChar char="o"/>
              <a:defRPr/>
            </a:pPr>
            <a:r>
              <a:rPr lang="fr-FR" sz="2200" b="1" dirty="0">
                <a:solidFill>
                  <a:schemeClr val="accent2">
                    <a:lumMod val="75000"/>
                  </a:schemeClr>
                </a:solidFill>
              </a:rPr>
              <a:t>Capacités</a:t>
            </a:r>
            <a:r>
              <a:rPr lang="fr-FR" sz="2200" b="1" dirty="0">
                <a:solidFill>
                  <a:schemeClr val="accent4">
                    <a:lumMod val="60000"/>
                    <a:lumOff val="40000"/>
                  </a:schemeClr>
                </a:solidFill>
              </a:rPr>
              <a:t> </a:t>
            </a:r>
            <a:r>
              <a:rPr lang="fr-FR" sz="2200" dirty="0"/>
              <a:t>= influencées au cours du développement par l’environnement.</a:t>
            </a:r>
          </a:p>
          <a:p>
            <a:pPr marL="1083564" lvl="1" indent="-342900" algn="just">
              <a:buFont typeface="Courier New" panose="02070309020205020404" pitchFamily="49" charset="0"/>
              <a:buChar char="o"/>
              <a:defRPr/>
            </a:pPr>
            <a:r>
              <a:rPr lang="fr-FR" sz="2200" b="1" dirty="0">
                <a:solidFill>
                  <a:schemeClr val="accent2">
                    <a:lumMod val="75000"/>
                  </a:schemeClr>
                </a:solidFill>
              </a:rPr>
              <a:t>Connaissances et habiletés </a:t>
            </a:r>
            <a:r>
              <a:rPr lang="fr-FR" sz="2200" dirty="0"/>
              <a:t>= résultats d’un processus d’apprentissage.</a:t>
            </a:r>
            <a:r>
              <a:rPr lang="fr-FR" sz="2200" b="1" dirty="0">
                <a:solidFill>
                  <a:schemeClr val="accent4">
                    <a:lumMod val="60000"/>
                    <a:lumOff val="40000"/>
                  </a:schemeClr>
                </a:solidFill>
              </a:rPr>
              <a:t> </a:t>
            </a:r>
          </a:p>
          <a:p>
            <a:pPr marL="740664" lvl="1" algn="just">
              <a:buFont typeface="Wingdings"/>
              <a:buChar char=""/>
              <a:defRPr/>
            </a:pPr>
            <a:endParaRPr lang="fr-FR" sz="2200" b="1" dirty="0">
              <a:solidFill>
                <a:schemeClr val="accent4">
                  <a:lumMod val="60000"/>
                  <a:lumOff val="40000"/>
                </a:schemeClr>
              </a:solidFill>
            </a:endParaRPr>
          </a:p>
          <a:p>
            <a:pPr marL="363538" lvl="1" indent="-363538" algn="just">
              <a:buFont typeface="Arial" panose="020B0604020202020204" pitchFamily="34" charset="0"/>
              <a:buChar char="•"/>
              <a:defRPr/>
            </a:pPr>
            <a:r>
              <a:rPr lang="fr-FR" sz="2200" dirty="0"/>
              <a:t>« </a:t>
            </a:r>
            <a:r>
              <a:rPr lang="fr-FR" sz="2200" i="1" dirty="0"/>
              <a:t>Les différentes « ressources », quoique souvent considérées de manière indifférenciée, semblent posséder des propriétés fort diverses. Certaines sont décrites comme transversales (les aptitudes, les traits de personnalité), d’autres extrêmement spécifiques (les connaissances, les habiletés), certaines sont conçues comme principalement innées et peu modifiables par la pratique, d’autres comme des produits de l’apprentissage</a:t>
            </a:r>
            <a:r>
              <a:rPr lang="fr-FR" sz="2200" dirty="0"/>
              <a:t> » (</a:t>
            </a:r>
            <a:r>
              <a:rPr lang="fr-FR" sz="2200" dirty="0" err="1"/>
              <a:t>D.Delignières</a:t>
            </a:r>
            <a:r>
              <a:rPr lang="fr-FR" sz="2200" dirty="0"/>
              <a:t>, 2016).</a:t>
            </a:r>
          </a:p>
        </p:txBody>
      </p:sp>
      <p:sp>
        <p:nvSpPr>
          <p:cNvPr id="4" name="ZoneTexte 3">
            <a:extLst>
              <a:ext uri="{FF2B5EF4-FFF2-40B4-BE49-F238E27FC236}">
                <a16:creationId xmlns:a16="http://schemas.microsoft.com/office/drawing/2014/main" id="{A773F706-DF61-C313-DCC7-F666584FA810}"/>
              </a:ext>
            </a:extLst>
          </p:cNvPr>
          <p:cNvSpPr txBox="1"/>
          <p:nvPr/>
        </p:nvSpPr>
        <p:spPr>
          <a:xfrm>
            <a:off x="85061" y="261339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1504948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87689"/>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56064" y="1776044"/>
            <a:ext cx="10027228" cy="4001095"/>
          </a:xfrm>
          <a:prstGeom prst="rect">
            <a:avLst/>
          </a:prstGeom>
          <a:solidFill>
            <a:schemeClr val="accent5">
              <a:lumMod val="20000"/>
              <a:lumOff val="80000"/>
            </a:schemeClr>
          </a:solidFill>
        </p:spPr>
        <p:txBody>
          <a:bodyPr wrap="square" rtlCol="0">
            <a:spAutoFit/>
          </a:bodyPr>
          <a:lstStyle/>
          <a:p>
            <a:pPr marL="285750" indent="-285750" algn="just" eaLnBrk="1" fontAlgn="auto" hangingPunct="1">
              <a:spcAft>
                <a:spcPts val="0"/>
              </a:spcAft>
              <a:buFont typeface="Arial" panose="020B0604020202020204" pitchFamily="34" charset="0"/>
              <a:buChar char="•"/>
              <a:defRPr/>
            </a:pPr>
            <a:r>
              <a:rPr lang="fr-FR" sz="2300" dirty="0"/>
              <a:t>Il est parfois difficile de strictement « séparer » les différents types de ressources. C’est notamment le cas pour les qualités physiques : </a:t>
            </a:r>
          </a:p>
          <a:p>
            <a:pPr marL="411480" algn="just" eaLnBrk="1" fontAlgn="auto" hangingPunct="1">
              <a:spcAft>
                <a:spcPts val="0"/>
              </a:spcAft>
              <a:buFont typeface="Wingdings"/>
              <a:buChar char=""/>
              <a:defRPr/>
            </a:pPr>
            <a:endParaRPr lang="fr-FR" sz="1000" dirty="0"/>
          </a:p>
          <a:p>
            <a:pPr marL="1083564" lvl="1" indent="-342900" algn="just" eaLnBrk="1" fontAlgn="auto" hangingPunct="1">
              <a:spcAft>
                <a:spcPts val="0"/>
              </a:spcAft>
              <a:buFont typeface="Courier New" panose="02070309020205020404" pitchFamily="49" charset="0"/>
              <a:buChar char="o"/>
              <a:defRPr/>
            </a:pPr>
            <a:r>
              <a:rPr lang="fr-FR" sz="2200" b="1" dirty="0">
                <a:solidFill>
                  <a:schemeClr val="accent2">
                    <a:lumMod val="75000"/>
                  </a:schemeClr>
                </a:solidFill>
              </a:rPr>
              <a:t>L’endurance aérobie </a:t>
            </a:r>
            <a:r>
              <a:rPr lang="fr-FR" sz="2200" dirty="0"/>
              <a:t>est une ressource motrice qui combine une composante physiologique (VO2max, seuil anaérobie…), une composante psychologique (résistance à la fatigue), et même une composante neuro-informationnelle (perception de son allure et de son état de fatigue).</a:t>
            </a:r>
          </a:p>
          <a:p>
            <a:pPr marL="1083564" lvl="1" indent="-342900" algn="just" eaLnBrk="1" fontAlgn="auto" hangingPunct="1">
              <a:spcAft>
                <a:spcPts val="0"/>
              </a:spcAft>
              <a:buFont typeface="Courier New" panose="02070309020205020404" pitchFamily="49" charset="0"/>
              <a:buChar char="o"/>
              <a:defRPr/>
            </a:pPr>
            <a:endParaRPr lang="fr-FR" sz="1600" dirty="0"/>
          </a:p>
          <a:p>
            <a:pPr marL="1083564" lvl="1" indent="-342900" algn="just" eaLnBrk="1" fontAlgn="auto" hangingPunct="1">
              <a:spcAft>
                <a:spcPts val="0"/>
              </a:spcAft>
              <a:buFont typeface="Courier New" panose="02070309020205020404" pitchFamily="49" charset="0"/>
              <a:buChar char="o"/>
              <a:defRPr/>
            </a:pPr>
            <a:r>
              <a:rPr lang="fr-FR" sz="2200" b="1" dirty="0">
                <a:solidFill>
                  <a:schemeClr val="accent2">
                    <a:lumMod val="75000"/>
                  </a:schemeClr>
                </a:solidFill>
              </a:rPr>
              <a:t>La force </a:t>
            </a:r>
            <a:r>
              <a:rPr lang="fr-FR" sz="2200" dirty="0"/>
              <a:t>est une ressource motrice qui combine une composante physiologique (hypertrophie musculaire, nature des fibres), une composante neuro-informationnelle (synchronisation des fibres, coordination intra- et intermusculaire), et même une composante psychologique (volonté) . </a:t>
            </a:r>
          </a:p>
        </p:txBody>
      </p:sp>
      <p:sp>
        <p:nvSpPr>
          <p:cNvPr id="4" name="ZoneTexte 3">
            <a:extLst>
              <a:ext uri="{FF2B5EF4-FFF2-40B4-BE49-F238E27FC236}">
                <a16:creationId xmlns:a16="http://schemas.microsoft.com/office/drawing/2014/main" id="{1DBA13A0-6901-9D14-CC65-DC5A49062EA9}"/>
              </a:ext>
            </a:extLst>
          </p:cNvPr>
          <p:cNvSpPr txBox="1"/>
          <p:nvPr/>
        </p:nvSpPr>
        <p:spPr>
          <a:xfrm>
            <a:off x="85061" y="261339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220243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D3A491-A0E2-3AF7-4334-01A005D6B8DD}"/>
              </a:ext>
            </a:extLst>
          </p:cNvPr>
          <p:cNvSpPr/>
          <p:nvPr/>
        </p:nvSpPr>
        <p:spPr>
          <a:xfrm>
            <a:off x="0" y="6008915"/>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11487"/>
            <a:ext cx="9324753" cy="1415772"/>
          </a:xfrm>
          <a:prstGeom prst="rect">
            <a:avLst/>
          </a:prstGeom>
          <a:noFill/>
        </p:spPr>
        <p:txBody>
          <a:bodyPr wrap="square" rtlCol="0">
            <a:spAutoFit/>
          </a:bodyPr>
          <a:lstStyle/>
          <a:p>
            <a:pPr algn="ctr"/>
            <a:r>
              <a:rPr lang="fr-FR" sz="4600" dirty="0"/>
              <a:t>Les ressources</a:t>
            </a:r>
          </a:p>
          <a:p>
            <a:pPr algn="ctr"/>
            <a:r>
              <a:rPr lang="fr-FR" sz="4000" dirty="0">
                <a:solidFill>
                  <a:schemeClr val="accent2">
                    <a:lumMod val="75000"/>
                  </a:schemeClr>
                </a:solidFill>
              </a:rPr>
              <a:t>Types de ressources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66949" y="1612763"/>
            <a:ext cx="10435937" cy="5247590"/>
          </a:xfrm>
          <a:prstGeom prst="rect">
            <a:avLst/>
          </a:prstGeom>
          <a:solidFill>
            <a:schemeClr val="accent4">
              <a:lumMod val="20000"/>
              <a:lumOff val="80000"/>
            </a:schemeClr>
          </a:solidFill>
        </p:spPr>
        <p:txBody>
          <a:bodyPr wrap="square" rtlCol="0">
            <a:spAutoFit/>
          </a:bodyPr>
          <a:lstStyle/>
          <a:p>
            <a:pPr marL="446088" indent="-446088" algn="just">
              <a:buFont typeface="Arial" panose="020B0604020202020204" pitchFamily="34" charset="0"/>
              <a:buChar char="•"/>
            </a:pPr>
            <a:r>
              <a:rPr lang="fr-FR" sz="1900" dirty="0"/>
              <a:t>Les qualités physiques sont aussi un type de ressources. Elles se définissent comme  « le </a:t>
            </a:r>
            <a:r>
              <a:rPr lang="fr-FR" sz="1900" i="1" dirty="0"/>
              <a:t>présupposé ou </a:t>
            </a:r>
            <a:r>
              <a:rPr lang="fr-FR" sz="1900" i="1" dirty="0" err="1"/>
              <a:t>pré-requis</a:t>
            </a:r>
            <a:r>
              <a:rPr lang="fr-FR" sz="1900" i="1" dirty="0"/>
              <a:t> moteur de base, sur lequel l’homme et l’athlète construisent leurs propres habiletés techniques</a:t>
            </a:r>
            <a:r>
              <a:rPr lang="fr-FR" sz="1900" dirty="0"/>
              <a:t> » (</a:t>
            </a:r>
            <a:r>
              <a:rPr lang="fr-FR" sz="1900" dirty="0" err="1"/>
              <a:t>R.Manno</a:t>
            </a:r>
            <a:r>
              <a:rPr lang="fr-FR" sz="1900" dirty="0"/>
              <a:t>, Les bases de l’entraînement sportif, Revue EPS, 1992).</a:t>
            </a:r>
          </a:p>
          <a:p>
            <a:pPr marL="446088" indent="-446088" algn="just">
              <a:buFont typeface="Arial" panose="020B0604020202020204" pitchFamily="34" charset="0"/>
              <a:buChar char="•"/>
            </a:pPr>
            <a:endParaRPr lang="fr-FR" sz="1000" dirty="0"/>
          </a:p>
          <a:p>
            <a:pPr marL="446088" indent="-446088" algn="just">
              <a:buFont typeface="Arial" panose="020B0604020202020204" pitchFamily="34" charset="0"/>
              <a:buChar char="•"/>
            </a:pPr>
            <a:r>
              <a:rPr lang="fr-FR" sz="1900" dirty="0"/>
              <a:t>Les qualités physiques sont </a:t>
            </a:r>
            <a:r>
              <a:rPr lang="fr-FR" sz="1900" b="1" dirty="0">
                <a:solidFill>
                  <a:schemeClr val="accent2">
                    <a:lumMod val="75000"/>
                  </a:schemeClr>
                </a:solidFill>
              </a:rPr>
              <a:t>la force, la vitesse, l’endurance, la souplesse, et la capacité de coordination</a:t>
            </a:r>
            <a:r>
              <a:rPr lang="fr-FR" sz="1900" dirty="0"/>
              <a:t>. </a:t>
            </a:r>
          </a:p>
          <a:p>
            <a:pPr marL="0" indent="722313" algn="just" eaLnBrk="1" fontAlgn="auto" hangingPunct="1">
              <a:spcAft>
                <a:spcPts val="0"/>
              </a:spcAft>
              <a:buFont typeface="Wingdings"/>
              <a:buNone/>
              <a:defRPr/>
            </a:pPr>
            <a:endParaRPr lang="fr-FR" sz="1000" dirty="0"/>
          </a:p>
          <a:p>
            <a:pPr marL="457200" indent="-457200" algn="just">
              <a:buFont typeface="Arial" panose="020B0604020202020204" pitchFamily="34" charset="0"/>
              <a:buChar char="•"/>
            </a:pPr>
            <a:r>
              <a:rPr lang="fr-FR" altLang="fr-FR" sz="1900" dirty="0"/>
              <a:t>Les qualités physiques sont des caractéristiques globales </a:t>
            </a:r>
            <a:r>
              <a:rPr lang="fr-FR" altLang="fr-FR" sz="1900" b="1" dirty="0">
                <a:solidFill>
                  <a:schemeClr val="accent2">
                    <a:lumMod val="75000"/>
                  </a:schemeClr>
                </a:solidFill>
              </a:rPr>
              <a:t>opérationnelles et mobilisables dans plusieurs situations</a:t>
            </a:r>
            <a:r>
              <a:rPr lang="fr-FR" altLang="fr-FR" sz="1900" dirty="0"/>
              <a:t>, elles confèrent de l’efficacité au-delà du contexte spécifique qui a présidé à leur développement (</a:t>
            </a:r>
            <a:r>
              <a:rPr lang="fr-FR" altLang="fr-FR" sz="1900" dirty="0" err="1"/>
              <a:t>M.Pradet</a:t>
            </a:r>
            <a:r>
              <a:rPr lang="fr-FR" altLang="fr-FR" sz="1900" dirty="0"/>
              <a:t>, 1999). </a:t>
            </a:r>
          </a:p>
          <a:p>
            <a:pPr marL="904875" lvl="1" algn="just"/>
            <a:endParaRPr lang="fr-FR" altLang="fr-FR" sz="1000" dirty="0"/>
          </a:p>
          <a:p>
            <a:pPr marL="457200" indent="-457200" algn="just">
              <a:buFont typeface="Arial" panose="020B0604020202020204" pitchFamily="34" charset="0"/>
              <a:buChar char="•"/>
            </a:pPr>
            <a:r>
              <a:rPr lang="fr-FR" altLang="fr-FR" sz="1900" dirty="0">
                <a:sym typeface="Wingdings" panose="05000000000000000000" pitchFamily="2" charset="2"/>
              </a:rPr>
              <a:t>Les qualités physiques articulent surtout des ressources motrices et physiologiques, mais elles font aussi intervenir des ressources neuro-informationnelles (pour le contrôle du mouvement). </a:t>
            </a:r>
          </a:p>
          <a:p>
            <a:pPr marL="457200" indent="-457200" algn="just">
              <a:buFont typeface="Arial" panose="020B0604020202020204" pitchFamily="34" charset="0"/>
              <a:buChar char="•"/>
            </a:pPr>
            <a:endParaRPr lang="fr-FR" altLang="fr-FR" sz="1000" dirty="0">
              <a:sym typeface="Wingdings" panose="05000000000000000000" pitchFamily="2" charset="2"/>
            </a:endParaRPr>
          </a:p>
          <a:p>
            <a:pPr marL="457200" indent="-457200" algn="just">
              <a:buFont typeface="Arial" panose="020B0604020202020204" pitchFamily="34" charset="0"/>
              <a:buChar char="•"/>
            </a:pPr>
            <a:r>
              <a:rPr lang="fr-FR" altLang="fr-FR" sz="1900" dirty="0">
                <a:sym typeface="Wingdings" panose="05000000000000000000" pitchFamily="2" charset="2"/>
              </a:rPr>
              <a:t>Les qualités physiques ne s’apprennent pas, </a:t>
            </a:r>
            <a:r>
              <a:rPr lang="fr-FR" altLang="fr-FR" sz="1900" b="1" dirty="0">
                <a:solidFill>
                  <a:schemeClr val="accent2">
                    <a:lumMod val="75000"/>
                  </a:schemeClr>
                </a:solidFill>
                <a:sym typeface="Wingdings" panose="05000000000000000000" pitchFamily="2" charset="2"/>
              </a:rPr>
              <a:t>elles se développent </a:t>
            </a:r>
            <a:r>
              <a:rPr lang="fr-FR" altLang="fr-FR" sz="1900" dirty="0">
                <a:sym typeface="Wingdings" panose="05000000000000000000" pitchFamily="2" charset="2"/>
              </a:rPr>
              <a:t>sous l’influence croisée des facteurs génétiques (croissance et maturation) et des interactions avec le milieu (</a:t>
            </a:r>
            <a:r>
              <a:rPr lang="fr-FR" altLang="fr-FR" sz="1900" dirty="0" err="1">
                <a:sym typeface="Wingdings" panose="05000000000000000000" pitchFamily="2" charset="2"/>
              </a:rPr>
              <a:t>exp</a:t>
            </a:r>
            <a:r>
              <a:rPr lang="fr-FR" altLang="fr-FR" sz="1900" dirty="0">
                <a:sym typeface="Wingdings" panose="05000000000000000000" pitchFamily="2" charset="2"/>
              </a:rPr>
              <a:t>. motrices).  </a:t>
            </a:r>
          </a:p>
          <a:p>
            <a:pPr marL="457200" indent="-457200" algn="just">
              <a:buFont typeface="Arial" panose="020B0604020202020204" pitchFamily="34" charset="0"/>
              <a:buChar char="•"/>
            </a:pPr>
            <a:endParaRPr lang="fr-FR" altLang="fr-FR" sz="1000" dirty="0">
              <a:sym typeface="Wingdings" panose="05000000000000000000" pitchFamily="2" charset="2"/>
            </a:endParaRPr>
          </a:p>
          <a:p>
            <a:pPr marL="457200" indent="-457200" algn="just">
              <a:buFont typeface="Arial" panose="020B0604020202020204" pitchFamily="34" charset="0"/>
              <a:buChar char="•"/>
            </a:pPr>
            <a:r>
              <a:rPr lang="fr-FR" altLang="fr-FR" sz="1900" dirty="0">
                <a:sym typeface="Wingdings" panose="05000000000000000000" pitchFamily="2" charset="2"/>
              </a:rPr>
              <a:t>Les qualités physiques se développent </a:t>
            </a:r>
            <a:r>
              <a:rPr lang="fr-FR" altLang="fr-FR" sz="1900" b="1" dirty="0">
                <a:solidFill>
                  <a:schemeClr val="accent2">
                    <a:lumMod val="75000"/>
                  </a:schemeClr>
                </a:solidFill>
                <a:sym typeface="Wingdings" panose="05000000000000000000" pitchFamily="2" charset="2"/>
              </a:rPr>
              <a:t>à tous les âges de la vie </a:t>
            </a:r>
            <a:r>
              <a:rPr lang="fr-FR" altLang="fr-FR" sz="1900" dirty="0">
                <a:sym typeface="Wingdings" panose="05000000000000000000" pitchFamily="2" charset="2"/>
              </a:rPr>
              <a:t>avec (peut-être ?) des </a:t>
            </a:r>
            <a:r>
              <a:rPr lang="fr-FR" altLang="fr-FR" sz="1900" b="1" dirty="0">
                <a:solidFill>
                  <a:schemeClr val="accent2">
                    <a:lumMod val="75000"/>
                  </a:schemeClr>
                </a:solidFill>
                <a:sym typeface="Wingdings" panose="05000000000000000000" pitchFamily="2" charset="2"/>
              </a:rPr>
              <a:t>périodes sensibles </a:t>
            </a:r>
            <a:r>
              <a:rPr lang="fr-FR" altLang="fr-FR" sz="1900" dirty="0">
                <a:sym typeface="Wingdings" panose="05000000000000000000" pitchFamily="2" charset="2"/>
              </a:rPr>
              <a:t>qui sont des moments particulièrement favorables pour les développer (notamment la force pour les garçons à l’adolescence).</a:t>
            </a:r>
          </a:p>
        </p:txBody>
      </p:sp>
      <p:sp>
        <p:nvSpPr>
          <p:cNvPr id="4" name="ZoneTexte 3">
            <a:extLst>
              <a:ext uri="{FF2B5EF4-FFF2-40B4-BE49-F238E27FC236}">
                <a16:creationId xmlns:a16="http://schemas.microsoft.com/office/drawing/2014/main" id="{1DBA13A0-6901-9D14-CC65-DC5A49062EA9}"/>
              </a:ext>
            </a:extLst>
          </p:cNvPr>
          <p:cNvSpPr txBox="1"/>
          <p:nvPr/>
        </p:nvSpPr>
        <p:spPr>
          <a:xfrm>
            <a:off x="85061" y="3405872"/>
            <a:ext cx="1584251" cy="1323439"/>
          </a:xfrm>
          <a:prstGeom prst="rect">
            <a:avLst/>
          </a:prstGeom>
          <a:solidFill>
            <a:schemeClr val="accent4">
              <a:lumMod val="20000"/>
              <a:lumOff val="80000"/>
            </a:schemeClr>
          </a:solidFill>
        </p:spPr>
        <p:txBody>
          <a:bodyPr wrap="square" rtlCol="0">
            <a:spAutoFit/>
          </a:bodyPr>
          <a:lstStyle/>
          <a:p>
            <a:pPr algn="ctr"/>
            <a:r>
              <a:rPr lang="fr-FR" sz="2000" b="1" dirty="0">
                <a:solidFill>
                  <a:srgbClr val="002060"/>
                </a:solidFill>
              </a:rPr>
              <a:t>ZOOM </a:t>
            </a:r>
          </a:p>
          <a:p>
            <a:pPr algn="ctr"/>
            <a:r>
              <a:rPr lang="fr-FR" sz="2000" b="1" dirty="0">
                <a:solidFill>
                  <a:srgbClr val="002060"/>
                </a:solidFill>
              </a:rPr>
              <a:t>SUR LES QUALITES PHYSIQUES</a:t>
            </a:r>
          </a:p>
        </p:txBody>
      </p:sp>
    </p:spTree>
    <p:extLst>
      <p:ext uri="{BB962C8B-B14F-4D97-AF65-F5344CB8AC3E}">
        <p14:creationId xmlns:p14="http://schemas.microsoft.com/office/powerpoint/2010/main" val="1088476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98DB203-1259-0FD2-18C3-5C7232603BF9}"/>
              </a:ext>
            </a:extLst>
          </p:cNvPr>
          <p:cNvGraphicFramePr>
            <a:graphicFrameLocks noGrp="1"/>
          </p:cNvGraphicFramePr>
          <p:nvPr>
            <p:extLst>
              <p:ext uri="{D42A27DB-BD31-4B8C-83A1-F6EECF244321}">
                <p14:modId xmlns:p14="http://schemas.microsoft.com/office/powerpoint/2010/main" val="2573206387"/>
              </p:ext>
            </p:extLst>
          </p:nvPr>
        </p:nvGraphicFramePr>
        <p:xfrm>
          <a:off x="0" y="-26988"/>
          <a:ext cx="12212782" cy="7193493"/>
        </p:xfrm>
        <a:graphic>
          <a:graphicData uri="http://schemas.openxmlformats.org/drawingml/2006/table">
            <a:tbl>
              <a:tblPr firstRow="1" bandRow="1">
                <a:tableStyleId>{00A15C55-8517-42AA-B614-E9B94910E393}</a:tableStyleId>
              </a:tblPr>
              <a:tblGrid>
                <a:gridCol w="3781586">
                  <a:extLst>
                    <a:ext uri="{9D8B030D-6E8A-4147-A177-3AD203B41FA5}">
                      <a16:colId xmlns:a16="http://schemas.microsoft.com/office/drawing/2014/main" val="20000"/>
                    </a:ext>
                  </a:extLst>
                </a:gridCol>
                <a:gridCol w="8431196">
                  <a:extLst>
                    <a:ext uri="{9D8B030D-6E8A-4147-A177-3AD203B41FA5}">
                      <a16:colId xmlns:a16="http://schemas.microsoft.com/office/drawing/2014/main" val="20001"/>
                    </a:ext>
                  </a:extLst>
                </a:gridCol>
              </a:tblGrid>
              <a:tr h="426739">
                <a:tc>
                  <a:txBody>
                    <a:bodyPr/>
                    <a:lstStyle/>
                    <a:p>
                      <a:pPr algn="ctr"/>
                      <a:r>
                        <a:rPr lang="fr-FR" sz="2400" dirty="0"/>
                        <a:t>Des ressources</a:t>
                      </a:r>
                    </a:p>
                  </a:txBody>
                  <a:tcPr marT="45722" marB="45722"/>
                </a:tc>
                <a:tc>
                  <a:txBody>
                    <a:bodyPr/>
                    <a:lstStyle/>
                    <a:p>
                      <a:r>
                        <a:rPr lang="fr-FR" sz="2400" dirty="0"/>
                        <a:t>… pour agir dans l’environnement</a:t>
                      </a:r>
                    </a:p>
                  </a:txBody>
                  <a:tcPr marT="45722" marB="45722"/>
                </a:tc>
                <a:extLst>
                  <a:ext uri="{0D108BD9-81ED-4DB2-BD59-A6C34878D82A}">
                    <a16:rowId xmlns:a16="http://schemas.microsoft.com/office/drawing/2014/main" val="10000"/>
                  </a:ext>
                </a:extLst>
              </a:tr>
              <a:tr h="1463107">
                <a:tc>
                  <a:txBody>
                    <a:bodyPr/>
                    <a:lstStyle/>
                    <a:p>
                      <a:pPr algn="ctr"/>
                      <a:r>
                        <a:rPr lang="fr-FR" sz="2200" b="1" dirty="0"/>
                        <a:t>Physiologiques</a:t>
                      </a:r>
                    </a:p>
                  </a:txBody>
                  <a:tcPr marT="45722" marB="45722"/>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2200" b="1" dirty="0"/>
                        <a:t>Capacités </a:t>
                      </a:r>
                      <a:r>
                        <a:rPr lang="fr-FR" sz="2200" b="1" baseline="0" dirty="0"/>
                        <a:t>en lien avec la p</a:t>
                      </a:r>
                      <a:r>
                        <a:rPr lang="fr-FR" sz="2200" b="1" dirty="0"/>
                        <a:t>roduction d’énergie par l’organisme </a:t>
                      </a:r>
                      <a:r>
                        <a:rPr lang="fr-FR" sz="2200" dirty="0"/>
                        <a:t>: réserves en substrats énergétiques, consommation maximale d’oxygène, seuils ventilatoires, tolérance</a:t>
                      </a:r>
                      <a:r>
                        <a:rPr lang="fr-FR" sz="2200" baseline="0" dirty="0"/>
                        <a:t> aux lactates, rapidité et qualité de la récupération, possibilités de thermorégulation…</a:t>
                      </a:r>
                      <a:endParaRPr lang="fr-FR" sz="2200" dirty="0"/>
                    </a:p>
                  </a:txBody>
                  <a:tcPr marT="45722" marB="45722"/>
                </a:tc>
                <a:extLst>
                  <a:ext uri="{0D108BD9-81ED-4DB2-BD59-A6C34878D82A}">
                    <a16:rowId xmlns:a16="http://schemas.microsoft.com/office/drawing/2014/main" val="10001"/>
                  </a:ext>
                </a:extLst>
              </a:tr>
              <a:tr h="914442">
                <a:tc>
                  <a:txBody>
                    <a:bodyPr/>
                    <a:lstStyle/>
                    <a:p>
                      <a:pPr algn="ctr"/>
                      <a:r>
                        <a:rPr lang="fr-FR" sz="2200" b="1" dirty="0"/>
                        <a:t>Motrices</a:t>
                      </a:r>
                    </a:p>
                  </a:txBody>
                  <a:tcPr marT="45722" marB="45722"/>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2200" b="1" dirty="0"/>
                        <a:t>Capacités physiques </a:t>
                      </a:r>
                      <a:r>
                        <a:rPr lang="fr-FR" sz="2200" dirty="0"/>
                        <a:t>: force, vitesse, souplesse, endurance, capacité de coordination. </a:t>
                      </a:r>
                    </a:p>
                  </a:txBody>
                  <a:tcPr marT="45722" marB="45722"/>
                </a:tc>
                <a:extLst>
                  <a:ext uri="{0D108BD9-81ED-4DB2-BD59-A6C34878D82A}">
                    <a16:rowId xmlns:a16="http://schemas.microsoft.com/office/drawing/2014/main" val="10002"/>
                  </a:ext>
                </a:extLst>
              </a:tr>
              <a:tr h="2072734">
                <a:tc>
                  <a:txBody>
                    <a:bodyPr/>
                    <a:lstStyle/>
                    <a:p>
                      <a:pPr algn="ctr"/>
                      <a:r>
                        <a:rPr lang="fr-FR" sz="2200" b="1" dirty="0"/>
                        <a:t>Neuro-</a:t>
                      </a:r>
                    </a:p>
                    <a:p>
                      <a:pPr algn="ctr"/>
                      <a:r>
                        <a:rPr lang="fr-FR" sz="2200" b="1" dirty="0"/>
                        <a:t>informationnelles</a:t>
                      </a:r>
                    </a:p>
                  </a:txBody>
                  <a:tcPr marT="45722" marB="45722"/>
                </a:tc>
                <a:tc>
                  <a:txBody>
                    <a:bodyPr/>
                    <a:lstStyle/>
                    <a:p>
                      <a:r>
                        <a:rPr lang="fr-FR" sz="2200" b="1" dirty="0"/>
                        <a:t>Capacités en lien avec les processus de traitement</a:t>
                      </a:r>
                      <a:r>
                        <a:rPr lang="fr-FR" sz="2200" b="1" baseline="0" dirty="0"/>
                        <a:t> de l’information </a:t>
                      </a:r>
                      <a:r>
                        <a:rPr lang="fr-FR" sz="2200" baseline="0" dirty="0"/>
                        <a:t>: prélever et interpréter les indices pertinents du milieu pour faire des choix. </a:t>
                      </a:r>
                    </a:p>
                    <a:p>
                      <a:endParaRPr lang="fr-FR" sz="1000" baseline="0" dirty="0"/>
                    </a:p>
                    <a:p>
                      <a:r>
                        <a:rPr lang="fr-FR" sz="2200" b="1" baseline="0" dirty="0"/>
                        <a:t>Capacités en lien avec les processus de contrôle et de régulation du mouvement </a:t>
                      </a:r>
                      <a:r>
                        <a:rPr lang="fr-FR" sz="2200" baseline="0" dirty="0"/>
                        <a:t>: ajuster les conditions spatiotemporelles du mouvement aux buts à atteindre. </a:t>
                      </a:r>
                    </a:p>
                  </a:txBody>
                  <a:tcPr marT="45722" marB="45722"/>
                </a:tc>
                <a:extLst>
                  <a:ext uri="{0D108BD9-81ED-4DB2-BD59-A6C34878D82A}">
                    <a16:rowId xmlns:a16="http://schemas.microsoft.com/office/drawing/2014/main" val="10003"/>
                  </a:ext>
                </a:extLst>
              </a:tr>
              <a:tr h="914442">
                <a:tc>
                  <a:txBody>
                    <a:bodyPr/>
                    <a:lstStyle/>
                    <a:p>
                      <a:pPr algn="ctr"/>
                      <a:r>
                        <a:rPr lang="fr-FR" sz="2200" b="1" dirty="0"/>
                        <a:t>Psychologiques</a:t>
                      </a:r>
                    </a:p>
                  </a:txBody>
                  <a:tcPr marT="45722" marB="45722"/>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2200" b="1" dirty="0"/>
                        <a:t>Capacités liées au soi et aux émotions </a:t>
                      </a:r>
                      <a:r>
                        <a:rPr lang="fr-FR" sz="2200" dirty="0"/>
                        <a:t>: volonté, persévérance, cran, enthousiasme, confiance en soi, maîtrise de soi, patience…</a:t>
                      </a:r>
                    </a:p>
                  </a:txBody>
                  <a:tcPr marT="45722" marB="45722"/>
                </a:tc>
                <a:extLst>
                  <a:ext uri="{0D108BD9-81ED-4DB2-BD59-A6C34878D82A}">
                    <a16:rowId xmlns:a16="http://schemas.microsoft.com/office/drawing/2014/main" val="10004"/>
                  </a:ext>
                </a:extLst>
              </a:tr>
              <a:tr h="1188774">
                <a:tc>
                  <a:txBody>
                    <a:bodyPr/>
                    <a:lstStyle/>
                    <a:p>
                      <a:pPr algn="ctr"/>
                      <a:r>
                        <a:rPr lang="fr-FR" sz="2200" b="1" dirty="0"/>
                        <a:t>Psychosociologiques</a:t>
                      </a:r>
                    </a:p>
                  </a:txBody>
                  <a:tcPr marT="45722" marB="45722"/>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sz="2200" b="1" dirty="0"/>
                        <a:t>Capacités à entrer en relation avec les autres</a:t>
                      </a:r>
                      <a:r>
                        <a:rPr lang="fr-FR" sz="2200" dirty="0"/>
                        <a:t> : communication, écoute, empathie, solidarité, respect de l’autre, accepter le regard d’autrui…</a:t>
                      </a:r>
                    </a:p>
                  </a:txBody>
                  <a:tcPr marT="45722" marB="45722"/>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1145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9B37DA9-4DD4-4EB8-BC7F-C770EB6D476F}"/>
              </a:ext>
            </a:extLst>
          </p:cNvPr>
          <p:cNvGraphicFramePr>
            <a:graphicFrameLocks noGrp="1"/>
          </p:cNvGraphicFramePr>
          <p:nvPr>
            <p:extLst>
              <p:ext uri="{D42A27DB-BD31-4B8C-83A1-F6EECF244321}">
                <p14:modId xmlns:p14="http://schemas.microsoft.com/office/powerpoint/2010/main" val="1400655552"/>
              </p:ext>
            </p:extLst>
          </p:nvPr>
        </p:nvGraphicFramePr>
        <p:xfrm>
          <a:off x="0" y="0"/>
          <a:ext cx="12192000" cy="6905805"/>
        </p:xfrm>
        <a:graphic>
          <a:graphicData uri="http://schemas.openxmlformats.org/drawingml/2006/table">
            <a:tbl>
              <a:tblPr firstRow="1" bandRow="1">
                <a:tableStyleId>{7DF18680-E054-41AD-8BC1-D1AEF772440D}</a:tableStyleId>
              </a:tblPr>
              <a:tblGrid>
                <a:gridCol w="3407702">
                  <a:extLst>
                    <a:ext uri="{9D8B030D-6E8A-4147-A177-3AD203B41FA5}">
                      <a16:colId xmlns:a16="http://schemas.microsoft.com/office/drawing/2014/main" val="20000"/>
                    </a:ext>
                  </a:extLst>
                </a:gridCol>
                <a:gridCol w="8784298">
                  <a:extLst>
                    <a:ext uri="{9D8B030D-6E8A-4147-A177-3AD203B41FA5}">
                      <a16:colId xmlns:a16="http://schemas.microsoft.com/office/drawing/2014/main" val="20001"/>
                    </a:ext>
                  </a:extLst>
                </a:gridCol>
              </a:tblGrid>
              <a:tr h="544286">
                <a:tc gridSpan="2">
                  <a:txBody>
                    <a:bodyPr/>
                    <a:lstStyle/>
                    <a:p>
                      <a:pPr algn="ctr"/>
                      <a:r>
                        <a:rPr lang="fr-FR" sz="2400" dirty="0"/>
                        <a:t>ILLUSTRATION EN RELAIS VITESSE</a:t>
                      </a:r>
                      <a:endParaRPr lang="fr-FR" sz="2400" dirty="0">
                        <a:solidFill>
                          <a:srgbClr val="FF0000"/>
                        </a:solidFill>
                      </a:endParaRPr>
                    </a:p>
                  </a:txBody>
                  <a:tcPr marT="45680" marB="45680"/>
                </a:tc>
                <a:tc hMerge="1">
                  <a:txBody>
                    <a:bodyPr/>
                    <a:lstStyle/>
                    <a:p>
                      <a:endParaRPr lang="fr-FR" dirty="0"/>
                    </a:p>
                  </a:txBody>
                  <a:tcPr/>
                </a:tc>
                <a:extLst>
                  <a:ext uri="{0D108BD9-81ED-4DB2-BD59-A6C34878D82A}">
                    <a16:rowId xmlns:a16="http://schemas.microsoft.com/office/drawing/2014/main" val="10000"/>
                  </a:ext>
                </a:extLst>
              </a:tr>
              <a:tr h="700952">
                <a:tc>
                  <a:txBody>
                    <a:bodyPr/>
                    <a:lstStyle/>
                    <a:p>
                      <a:r>
                        <a:rPr lang="fr-FR" sz="2000" b="1" dirty="0"/>
                        <a:t>TYPES</a:t>
                      </a:r>
                      <a:r>
                        <a:rPr lang="fr-FR" sz="2000" b="1" baseline="0" dirty="0"/>
                        <a:t> DE </a:t>
                      </a:r>
                      <a:r>
                        <a:rPr lang="fr-FR" sz="2000" b="1" dirty="0"/>
                        <a:t>RESSOURCES</a:t>
                      </a:r>
                    </a:p>
                  </a:txBody>
                  <a:tcPr marT="45680" marB="45680"/>
                </a:tc>
                <a:tc>
                  <a:txBody>
                    <a:bodyPr/>
                    <a:lstStyle/>
                    <a:p>
                      <a:r>
                        <a:rPr lang="fr-FR" sz="2000" b="1" dirty="0"/>
                        <a:t>DEMANDE DE l’APSA = ressources particulièrement sollicitées par le relais-vitesse. Liste non exhaustive et à spécifier selon le pratiquant (débutant / expert, etc.)</a:t>
                      </a:r>
                    </a:p>
                  </a:txBody>
                  <a:tcPr marT="45680" marB="45680"/>
                </a:tc>
                <a:extLst>
                  <a:ext uri="{0D108BD9-81ED-4DB2-BD59-A6C34878D82A}">
                    <a16:rowId xmlns:a16="http://schemas.microsoft.com/office/drawing/2014/main" val="10001"/>
                  </a:ext>
                </a:extLst>
              </a:tr>
              <a:tr h="914310">
                <a:tc>
                  <a:txBody>
                    <a:bodyPr/>
                    <a:lstStyle/>
                    <a:p>
                      <a:r>
                        <a:rPr lang="fr-FR" sz="2000" b="1" dirty="0"/>
                        <a:t>Physiologiques</a:t>
                      </a:r>
                    </a:p>
                  </a:txBody>
                  <a:tcPr marT="45680" marB="45680"/>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Puissance anaérobie alactique = capacité à fournir de l’énergie sur des efforts très courts.</a:t>
                      </a:r>
                    </a:p>
                  </a:txBody>
                  <a:tcPr marT="45719" marB="45719"/>
                </a:tc>
                <a:extLst>
                  <a:ext uri="{0D108BD9-81ED-4DB2-BD59-A6C34878D82A}">
                    <a16:rowId xmlns:a16="http://schemas.microsoft.com/office/drawing/2014/main" val="10002"/>
                  </a:ext>
                </a:extLst>
              </a:tr>
              <a:tr h="914310">
                <a:tc>
                  <a:txBody>
                    <a:bodyPr/>
                    <a:lstStyle/>
                    <a:p>
                      <a:r>
                        <a:rPr lang="fr-FR" sz="2000" b="1" dirty="0"/>
                        <a:t>Motrices</a:t>
                      </a:r>
                    </a:p>
                  </a:txBody>
                  <a:tcPr marT="45680" marB="45680"/>
                </a:tc>
                <a:tc>
                  <a:txBody>
                    <a:bodyPr/>
                    <a:lstStyle/>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Tonicité du corps (gainage). </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Placement.</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Solidité des appuis au sol,</a:t>
                      </a:r>
                      <a:r>
                        <a:rPr lang="fr-FR" sz="1800" baseline="0" dirty="0"/>
                        <a:t> efficacité pliométrique.</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aseline="0" dirty="0"/>
                        <a:t>Coordination motrice (efficacité technique de la foulée, passage du témoin).</a:t>
                      </a:r>
                      <a:endParaRPr lang="fr-FR" sz="1800" dirty="0"/>
                    </a:p>
                  </a:txBody>
                  <a:tcPr marT="45719" marB="45719"/>
                </a:tc>
                <a:extLst>
                  <a:ext uri="{0D108BD9-81ED-4DB2-BD59-A6C34878D82A}">
                    <a16:rowId xmlns:a16="http://schemas.microsoft.com/office/drawing/2014/main" val="10003"/>
                  </a:ext>
                </a:extLst>
              </a:tr>
              <a:tr h="1241211">
                <a:tc>
                  <a:txBody>
                    <a:bodyPr/>
                    <a:lstStyle/>
                    <a:p>
                      <a:r>
                        <a:rPr lang="fr-FR" sz="2000" b="1" dirty="0"/>
                        <a:t>Neuro-informationnelles</a:t>
                      </a:r>
                    </a:p>
                  </a:txBody>
                  <a:tcPr marT="45680" marB="45680"/>
                </a:tc>
                <a:tc>
                  <a:txBody>
                    <a:bodyPr/>
                    <a:lstStyle/>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Apprécier la vitesse du relayé.</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Synchroniser les actions du relayé / relayeur. </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Choisir et réguler des marques. </a:t>
                      </a:r>
                    </a:p>
                    <a:p>
                      <a:pPr marL="2857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dirty="0"/>
                        <a:t>Concevoir une stratégie d’équipe pour réaliser la meilleure performance collective.  </a:t>
                      </a:r>
                    </a:p>
                  </a:txBody>
                  <a:tcPr marT="45719" marB="45719"/>
                </a:tc>
                <a:extLst>
                  <a:ext uri="{0D108BD9-81ED-4DB2-BD59-A6C34878D82A}">
                    <a16:rowId xmlns:a16="http://schemas.microsoft.com/office/drawing/2014/main" val="10004"/>
                  </a:ext>
                </a:extLst>
              </a:tr>
              <a:tr h="914310">
                <a:tc>
                  <a:txBody>
                    <a:bodyPr/>
                    <a:lstStyle/>
                    <a:p>
                      <a:r>
                        <a:rPr lang="fr-FR" sz="2000" b="1" dirty="0"/>
                        <a:t>Psychologiques</a:t>
                      </a:r>
                    </a:p>
                  </a:txBody>
                  <a:tcPr marT="45680" marB="45680"/>
                </a:tc>
                <a:tc>
                  <a:txBody>
                    <a:bodyPr/>
                    <a:lstStyle/>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Volonté, détermination</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Confiance en soi pour oser prendre des responsabilités au sein de son équipe et en assurant des rôles sociaux. </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sym typeface="Wingdings" pitchFamily="2" charset="2"/>
                        </a:rPr>
                        <a:t>Contrôle de ses émotions (la frustration, la déception, la colère, le plaisir…).</a:t>
                      </a:r>
                    </a:p>
                  </a:txBody>
                  <a:tcPr marT="45680" marB="45680"/>
                </a:tc>
                <a:extLst>
                  <a:ext uri="{0D108BD9-81ED-4DB2-BD59-A6C34878D82A}">
                    <a16:rowId xmlns:a16="http://schemas.microsoft.com/office/drawing/2014/main" val="10005"/>
                  </a:ext>
                </a:extLst>
              </a:tr>
              <a:tr h="639993">
                <a:tc>
                  <a:txBody>
                    <a:bodyPr/>
                    <a:lstStyle/>
                    <a:p>
                      <a:r>
                        <a:rPr lang="fr-FR" sz="2000" b="1" dirty="0"/>
                        <a:t>Psychosociales</a:t>
                      </a:r>
                    </a:p>
                  </a:txBody>
                  <a:tcPr marT="45680" marB="45680"/>
                </a:tc>
                <a:tc>
                  <a:txBody>
                    <a:bodyPr/>
                    <a:lstStyle/>
                    <a:p>
                      <a:pPr marL="285750" indent="-285750">
                        <a:buFont typeface="Arial" pitchFamily="34" charset="0"/>
                        <a:buChar char="•"/>
                      </a:pPr>
                      <a:r>
                        <a:rPr lang="fr-FR" sz="1800" dirty="0">
                          <a:solidFill>
                            <a:schemeClr val="tx1"/>
                          </a:solidFill>
                        </a:rPr>
                        <a:t>Communiquer avec les autres</a:t>
                      </a:r>
                      <a:endParaRPr lang="fr-FR" sz="1800" baseline="0" dirty="0">
                        <a:solidFill>
                          <a:schemeClr val="tx1"/>
                        </a:solidFill>
                      </a:endParaRPr>
                    </a:p>
                    <a:p>
                      <a:pPr marL="285750" indent="-285750">
                        <a:buFont typeface="Arial" pitchFamily="34" charset="0"/>
                        <a:buChar char="•"/>
                      </a:pPr>
                      <a:r>
                        <a:rPr lang="fr-FR" sz="1800" baseline="0" dirty="0">
                          <a:solidFill>
                            <a:schemeClr val="tx1"/>
                          </a:solidFill>
                        </a:rPr>
                        <a:t>Se mettre au service du collectif / cohésion / dépassement de son égocentrisme</a:t>
                      </a:r>
                    </a:p>
                    <a:p>
                      <a:pPr marL="285750" indent="-285750">
                        <a:buFont typeface="Arial" pitchFamily="34" charset="0"/>
                        <a:buChar char="•"/>
                      </a:pPr>
                      <a:r>
                        <a:rPr lang="fr-FR" sz="1800" baseline="0" dirty="0">
                          <a:solidFill>
                            <a:schemeClr val="tx1"/>
                          </a:solidFill>
                        </a:rPr>
                        <a:t>Empathie et adaptation aux ressources de ses partenaires. </a:t>
                      </a:r>
                    </a:p>
                    <a:p>
                      <a:pPr marL="0" indent="0">
                        <a:buFont typeface="Arial" pitchFamily="34" charset="0"/>
                        <a:buNone/>
                      </a:pPr>
                      <a:endParaRPr lang="fr-FR" sz="1400" dirty="0">
                        <a:solidFill>
                          <a:schemeClr val="tx1"/>
                        </a:solidFill>
                      </a:endParaRPr>
                    </a:p>
                  </a:txBody>
                  <a:tcPr marT="45680" marB="4568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09581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9B37DA9-4DD4-4EB8-BC7F-C770EB6D476F}"/>
              </a:ext>
            </a:extLst>
          </p:cNvPr>
          <p:cNvGraphicFramePr>
            <a:graphicFrameLocks noGrp="1"/>
          </p:cNvGraphicFramePr>
          <p:nvPr>
            <p:extLst>
              <p:ext uri="{D42A27DB-BD31-4B8C-83A1-F6EECF244321}">
                <p14:modId xmlns:p14="http://schemas.microsoft.com/office/powerpoint/2010/main" val="4073628787"/>
              </p:ext>
            </p:extLst>
          </p:nvPr>
        </p:nvGraphicFramePr>
        <p:xfrm>
          <a:off x="0" y="0"/>
          <a:ext cx="12192000" cy="6966697"/>
        </p:xfrm>
        <a:graphic>
          <a:graphicData uri="http://schemas.openxmlformats.org/drawingml/2006/table">
            <a:tbl>
              <a:tblPr firstRow="1" bandRow="1">
                <a:tableStyleId>{7DF18680-E054-41AD-8BC1-D1AEF772440D}</a:tableStyleId>
              </a:tblPr>
              <a:tblGrid>
                <a:gridCol w="3407702">
                  <a:extLst>
                    <a:ext uri="{9D8B030D-6E8A-4147-A177-3AD203B41FA5}">
                      <a16:colId xmlns:a16="http://schemas.microsoft.com/office/drawing/2014/main" val="20000"/>
                    </a:ext>
                  </a:extLst>
                </a:gridCol>
                <a:gridCol w="8784298">
                  <a:extLst>
                    <a:ext uri="{9D8B030D-6E8A-4147-A177-3AD203B41FA5}">
                      <a16:colId xmlns:a16="http://schemas.microsoft.com/office/drawing/2014/main" val="20001"/>
                    </a:ext>
                  </a:extLst>
                </a:gridCol>
              </a:tblGrid>
              <a:tr h="544286">
                <a:tc gridSpan="2">
                  <a:txBody>
                    <a:bodyPr/>
                    <a:lstStyle/>
                    <a:p>
                      <a:pPr algn="ctr"/>
                      <a:r>
                        <a:rPr lang="fr-FR" sz="2400" dirty="0"/>
                        <a:t>ILLUSTRATION EN HANDBALL</a:t>
                      </a:r>
                      <a:endParaRPr lang="fr-FR" sz="2400" dirty="0">
                        <a:solidFill>
                          <a:srgbClr val="FF0000"/>
                        </a:solidFill>
                      </a:endParaRPr>
                    </a:p>
                  </a:txBody>
                  <a:tcPr marT="45680" marB="45680"/>
                </a:tc>
                <a:tc hMerge="1">
                  <a:txBody>
                    <a:bodyPr/>
                    <a:lstStyle/>
                    <a:p>
                      <a:endParaRPr lang="fr-FR" dirty="0"/>
                    </a:p>
                  </a:txBody>
                  <a:tcPr/>
                </a:tc>
                <a:extLst>
                  <a:ext uri="{0D108BD9-81ED-4DB2-BD59-A6C34878D82A}">
                    <a16:rowId xmlns:a16="http://schemas.microsoft.com/office/drawing/2014/main" val="10000"/>
                  </a:ext>
                </a:extLst>
              </a:tr>
              <a:tr h="700952">
                <a:tc>
                  <a:txBody>
                    <a:bodyPr/>
                    <a:lstStyle/>
                    <a:p>
                      <a:r>
                        <a:rPr lang="fr-FR" sz="2000" b="1" dirty="0"/>
                        <a:t>TYPES</a:t>
                      </a:r>
                      <a:r>
                        <a:rPr lang="fr-FR" sz="2000" b="1" baseline="0" dirty="0"/>
                        <a:t> DE </a:t>
                      </a:r>
                      <a:r>
                        <a:rPr lang="fr-FR" sz="2000" b="1" dirty="0"/>
                        <a:t>RESSOURCES</a:t>
                      </a:r>
                    </a:p>
                  </a:txBody>
                  <a:tcPr marT="45680" marB="45680"/>
                </a:tc>
                <a:tc>
                  <a:txBody>
                    <a:bodyPr/>
                    <a:lstStyle/>
                    <a:p>
                      <a:r>
                        <a:rPr lang="fr-FR" sz="2000" b="1" dirty="0"/>
                        <a:t>DEMANDE DE l’APSA = ressources particulièrement sollicitées par le handball. Liste non exhaustive et à spécifier selon le pratiquant (débutant / expert, etc.)</a:t>
                      </a:r>
                    </a:p>
                  </a:txBody>
                  <a:tcPr marT="45680" marB="45680"/>
                </a:tc>
                <a:extLst>
                  <a:ext uri="{0D108BD9-81ED-4DB2-BD59-A6C34878D82A}">
                    <a16:rowId xmlns:a16="http://schemas.microsoft.com/office/drawing/2014/main" val="10001"/>
                  </a:ext>
                </a:extLst>
              </a:tr>
              <a:tr h="914310">
                <a:tc>
                  <a:txBody>
                    <a:bodyPr/>
                    <a:lstStyle/>
                    <a:p>
                      <a:r>
                        <a:rPr lang="fr-FR" sz="2000" b="1" dirty="0"/>
                        <a:t>Physiologiques</a:t>
                      </a:r>
                    </a:p>
                  </a:txBody>
                  <a:tcPr marT="45680" marB="45680"/>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Endurance aérobie = capacité à récupérer entre les efforts</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Puissance aérobie = capacité à maintenir un haut niveau de sollicitation aérobie</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Puissance anaérobie alactique = capacité à fournir de l’énergie sur des efforts très courts (sprints, accélérations…)</a:t>
                      </a:r>
                    </a:p>
                  </a:txBody>
                  <a:tcPr marT="45680" marB="45680"/>
                </a:tc>
                <a:extLst>
                  <a:ext uri="{0D108BD9-81ED-4DB2-BD59-A6C34878D82A}">
                    <a16:rowId xmlns:a16="http://schemas.microsoft.com/office/drawing/2014/main" val="10002"/>
                  </a:ext>
                </a:extLst>
              </a:tr>
              <a:tr h="914310">
                <a:tc>
                  <a:txBody>
                    <a:bodyPr/>
                    <a:lstStyle/>
                    <a:p>
                      <a:r>
                        <a:rPr lang="fr-FR" sz="2000" b="1" dirty="0"/>
                        <a:t>Motrices</a:t>
                      </a:r>
                    </a:p>
                  </a:txBody>
                  <a:tcPr marT="45680" marB="45680"/>
                </a:tc>
                <a:tc>
                  <a:txBody>
                    <a:bodyPr/>
                    <a:lstStyle/>
                    <a:p>
                      <a:pPr marL="342900" lvl="1" indent="-342900" algn="just" eaLnBrk="1" hangingPunct="1">
                        <a:buFont typeface="Arial" pitchFamily="34" charset="0"/>
                        <a:buChar char="•"/>
                      </a:pPr>
                      <a:r>
                        <a:rPr lang="fr-FR" sz="1800" dirty="0">
                          <a:solidFill>
                            <a:schemeClr val="tx1"/>
                          </a:solidFill>
                        </a:rPr>
                        <a:t>Vitesse</a:t>
                      </a:r>
                    </a:p>
                    <a:p>
                      <a:pPr marL="342900" lvl="1" indent="-342900" algn="just" eaLnBrk="1" hangingPunct="1">
                        <a:buFont typeface="Arial" pitchFamily="34" charset="0"/>
                        <a:buChar char="•"/>
                      </a:pPr>
                      <a:r>
                        <a:rPr lang="fr-FR" sz="1800" dirty="0">
                          <a:solidFill>
                            <a:schemeClr val="tx1"/>
                          </a:solidFill>
                        </a:rPr>
                        <a:t>Coordination motrice (contrôle moteur des techniques de passes, dribbles, tirs…, dissociations segmentaire, enchainement des actions…)</a:t>
                      </a:r>
                    </a:p>
                    <a:p>
                      <a:pPr marL="342900" lvl="1" indent="-342900" algn="just" eaLnBrk="1" hangingPunct="1">
                        <a:buFont typeface="Arial" pitchFamily="34" charset="0"/>
                        <a:buChar char="•"/>
                      </a:pPr>
                      <a:r>
                        <a:rPr lang="fr-FR" sz="1800" dirty="0">
                          <a:solidFill>
                            <a:schemeClr val="tx1"/>
                          </a:solidFill>
                        </a:rPr>
                        <a:t>Qualité des appuis </a:t>
                      </a:r>
                      <a:r>
                        <a:rPr lang="fr-FR" sz="1650" dirty="0">
                          <a:solidFill>
                            <a:schemeClr val="tx1"/>
                          </a:solidFill>
                        </a:rPr>
                        <a:t>(pour les sauts, les accélérations, les changements brusques de direction…)</a:t>
                      </a:r>
                    </a:p>
                  </a:txBody>
                  <a:tcPr marT="45680" marB="45680"/>
                </a:tc>
                <a:extLst>
                  <a:ext uri="{0D108BD9-81ED-4DB2-BD59-A6C34878D82A}">
                    <a16:rowId xmlns:a16="http://schemas.microsoft.com/office/drawing/2014/main" val="10003"/>
                  </a:ext>
                </a:extLst>
              </a:tr>
              <a:tr h="1241211">
                <a:tc>
                  <a:txBody>
                    <a:bodyPr/>
                    <a:lstStyle/>
                    <a:p>
                      <a:r>
                        <a:rPr lang="fr-FR" sz="2000" b="1" dirty="0"/>
                        <a:t>Neuro-informationnelles</a:t>
                      </a:r>
                    </a:p>
                  </a:txBody>
                  <a:tcPr marT="45680" marB="45680"/>
                </a:tc>
                <a:tc>
                  <a:txBody>
                    <a:bodyPr/>
                    <a:lstStyle/>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Sélectionner et interpréter les informations d’un milieu ouvert (ballon, partenaires, adversaires, cible…) = lire le jeu</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Rapidité et pertinence des choix (décider vite et opportunément)</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Anticipation des actions.</a:t>
                      </a:r>
                    </a:p>
                  </a:txBody>
                  <a:tcPr marT="45680" marB="45680"/>
                </a:tc>
                <a:extLst>
                  <a:ext uri="{0D108BD9-81ED-4DB2-BD59-A6C34878D82A}">
                    <a16:rowId xmlns:a16="http://schemas.microsoft.com/office/drawing/2014/main" val="10004"/>
                  </a:ext>
                </a:extLst>
              </a:tr>
              <a:tr h="914310">
                <a:tc>
                  <a:txBody>
                    <a:bodyPr/>
                    <a:lstStyle/>
                    <a:p>
                      <a:r>
                        <a:rPr lang="fr-FR" sz="2000" b="1" dirty="0"/>
                        <a:t>Psychologiques</a:t>
                      </a:r>
                    </a:p>
                  </a:txBody>
                  <a:tcPr marT="45680" marB="45680"/>
                </a:tc>
                <a:tc>
                  <a:txBody>
                    <a:bodyPr/>
                    <a:lstStyle/>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Volonté, détermination</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rPr>
                        <a:t>Confiance en soi pour oser prendre des responsabilités au sein d’un collectif</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solidFill>
                            <a:schemeClr val="tx1"/>
                          </a:solidFill>
                          <a:sym typeface="Wingdings" pitchFamily="2" charset="2"/>
                        </a:rPr>
                        <a:t>Contrôle de ses émotions (la frustration, la déception, la colère, le plaisir souvent plus ou moins associées dans un sport collectif)</a:t>
                      </a:r>
                    </a:p>
                  </a:txBody>
                  <a:tcPr marT="45680" marB="45680"/>
                </a:tc>
                <a:extLst>
                  <a:ext uri="{0D108BD9-81ED-4DB2-BD59-A6C34878D82A}">
                    <a16:rowId xmlns:a16="http://schemas.microsoft.com/office/drawing/2014/main" val="10005"/>
                  </a:ext>
                </a:extLst>
              </a:tr>
              <a:tr h="639993">
                <a:tc>
                  <a:txBody>
                    <a:bodyPr/>
                    <a:lstStyle/>
                    <a:p>
                      <a:r>
                        <a:rPr lang="fr-FR" sz="2000" b="1" dirty="0"/>
                        <a:t>Psychosociales</a:t>
                      </a:r>
                    </a:p>
                  </a:txBody>
                  <a:tcPr marT="45680" marB="45680"/>
                </a:tc>
                <a:tc>
                  <a:txBody>
                    <a:bodyPr/>
                    <a:lstStyle/>
                    <a:p>
                      <a:pPr marL="285750" indent="-285750">
                        <a:buFont typeface="Arial" pitchFamily="34" charset="0"/>
                        <a:buChar char="•"/>
                      </a:pPr>
                      <a:r>
                        <a:rPr lang="fr-FR" sz="1800" dirty="0">
                          <a:solidFill>
                            <a:schemeClr val="tx1"/>
                          </a:solidFill>
                        </a:rPr>
                        <a:t>Communiquer avec les autres.</a:t>
                      </a:r>
                      <a:endParaRPr lang="fr-FR" sz="1800" baseline="0" dirty="0">
                        <a:solidFill>
                          <a:schemeClr val="tx1"/>
                        </a:solidFill>
                      </a:endParaRPr>
                    </a:p>
                    <a:p>
                      <a:pPr marL="285750" indent="-285750">
                        <a:buFont typeface="Arial" pitchFamily="34" charset="0"/>
                        <a:buChar char="•"/>
                      </a:pPr>
                      <a:r>
                        <a:rPr lang="fr-FR" sz="1800" baseline="0" dirty="0">
                          <a:solidFill>
                            <a:schemeClr val="tx1"/>
                          </a:solidFill>
                        </a:rPr>
                        <a:t>Se mettre au service du collectif / cohésion / dépassement de son égocentrisme</a:t>
                      </a:r>
                    </a:p>
                    <a:p>
                      <a:pPr marL="285750" indent="-285750">
                        <a:buFont typeface="Arial" pitchFamily="34" charset="0"/>
                        <a:buChar char="•"/>
                      </a:pPr>
                      <a:r>
                        <a:rPr lang="fr-FR" sz="1800" baseline="0" dirty="0">
                          <a:solidFill>
                            <a:schemeClr val="tx1"/>
                          </a:solidFill>
                        </a:rPr>
                        <a:t>Respect des autres joueurs / de l’arbitre</a:t>
                      </a:r>
                      <a:endParaRPr lang="fr-FR" sz="1800" dirty="0">
                        <a:solidFill>
                          <a:schemeClr val="tx1"/>
                        </a:solidFill>
                      </a:endParaRPr>
                    </a:p>
                  </a:txBody>
                  <a:tcPr marT="45680" marB="4568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4819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33886" y="1236670"/>
            <a:ext cx="10192145" cy="5616922"/>
          </a:xfrm>
          <a:prstGeom prst="rect">
            <a:avLst/>
          </a:prstGeom>
          <a:solidFill>
            <a:schemeClr val="accent5">
              <a:lumMod val="20000"/>
              <a:lumOff val="80000"/>
            </a:schemeClr>
          </a:solidFill>
        </p:spPr>
        <p:txBody>
          <a:bodyPr wrap="square" rtlCol="0">
            <a:spAutoFit/>
          </a:bodyPr>
          <a:lstStyle/>
          <a:p>
            <a:pPr algn="just">
              <a:defRPr/>
            </a:pPr>
            <a:r>
              <a:rPr lang="fr-FR" altLang="fr-FR" sz="1600" dirty="0">
                <a:solidFill>
                  <a:srgbClr val="000000"/>
                </a:solidFill>
                <a:cs typeface="Calibri" panose="020F0502020204030204" pitchFamily="34" charset="0"/>
              </a:rPr>
              <a:t>Ce sont surtout les ressources motrices et physiologiques qui peuvent faire l’objet de tests, et notamment les qualités physiques. </a:t>
            </a:r>
          </a:p>
          <a:p>
            <a:pPr algn="just">
              <a:defRPr/>
            </a:pPr>
            <a:r>
              <a:rPr lang="fr-FR" altLang="fr-FR" sz="1600" dirty="0">
                <a:solidFill>
                  <a:srgbClr val="000000"/>
                </a:solidFill>
                <a:cs typeface="Calibri" panose="020F0502020204030204" pitchFamily="34" charset="0"/>
              </a:rPr>
              <a:t>A partir de l’entrée 2025 une évaluation des qualités physiques des élèves de 6</a:t>
            </a:r>
            <a:r>
              <a:rPr lang="fr-FR" altLang="fr-FR" sz="1600" baseline="30000" dirty="0">
                <a:solidFill>
                  <a:srgbClr val="000000"/>
                </a:solidFill>
                <a:cs typeface="Calibri" panose="020F0502020204030204" pitchFamily="34" charset="0"/>
              </a:rPr>
              <a:t>e</a:t>
            </a:r>
            <a:r>
              <a:rPr lang="fr-FR" altLang="fr-FR" sz="1600" dirty="0">
                <a:solidFill>
                  <a:srgbClr val="000000"/>
                </a:solidFill>
                <a:cs typeface="Calibri" panose="020F0502020204030204" pitchFamily="34" charset="0"/>
              </a:rPr>
              <a:t> est mise à disposition des établissements volontaires. </a:t>
            </a:r>
            <a:r>
              <a:rPr lang="fr-FR" sz="1600" dirty="0"/>
              <a:t>Elle offre un positionnement des élèves dans un groupe de maîtrise « à besoins », « fragile » ou « satisfaisant » pour chacune des aptitudes physiques évaluées et permet d’adapter les enseignements aux besoins identifiés. En 2025 ces tests ont concerné </a:t>
            </a:r>
            <a:r>
              <a:rPr lang="fr-FR" sz="1600" dirty="0">
                <a:sym typeface="Wingdings" pitchFamily="2" charset="2"/>
              </a:rPr>
              <a:t>32 % des élèves entrant en sixième et 40 % des établissements.</a:t>
            </a:r>
            <a:endParaRPr lang="fr-FR" sz="1600" dirty="0"/>
          </a:p>
          <a:p>
            <a:pPr algn="just">
              <a:defRPr/>
            </a:pPr>
            <a:r>
              <a:rPr lang="fr-FR" altLang="fr-FR" sz="1600" dirty="0">
                <a:solidFill>
                  <a:srgbClr val="000000"/>
                </a:solidFill>
                <a:cs typeface="Calibri" panose="020F0502020204030204" pitchFamily="34" charset="0"/>
              </a:rPr>
              <a:t>Les tests retenus sont :</a:t>
            </a:r>
          </a:p>
          <a:p>
            <a:pPr marL="342900" indent="-342900" algn="just">
              <a:buFont typeface="Arial" panose="020B0604020202020204" pitchFamily="34" charset="0"/>
              <a:buChar char="•"/>
              <a:defRPr/>
            </a:pPr>
            <a:r>
              <a:rPr lang="fr-FR" altLang="fr-FR" sz="1600" b="1" dirty="0">
                <a:solidFill>
                  <a:srgbClr val="000000"/>
                </a:solidFill>
                <a:cs typeface="Calibri" panose="020F0502020204030204" pitchFamily="34" charset="0"/>
              </a:rPr>
              <a:t>Pour la VMA le test de Luc Léger </a:t>
            </a:r>
            <a:r>
              <a:rPr lang="fr-FR" altLang="fr-FR" sz="1400" dirty="0">
                <a:solidFill>
                  <a:srgbClr val="000000"/>
                </a:solidFill>
                <a:cs typeface="Calibri" panose="020F0502020204030204" pitchFamily="34" charset="0"/>
              </a:rPr>
              <a:t>(mesure la Vitesse Maximale Aérobie pour estimer la consommation maximale d’oxygène)</a:t>
            </a:r>
          </a:p>
          <a:p>
            <a:pPr marL="533400" lvl="1" algn="just">
              <a:defRPr/>
            </a:pPr>
            <a:r>
              <a:rPr lang="fr-FR" sz="1600" dirty="0">
                <a:solidFill>
                  <a:srgbClr val="000000"/>
                </a:solidFill>
                <a:cs typeface="Calibri" panose="020F0502020204030204" pitchFamily="34" charset="0"/>
                <a:sym typeface="Wingdings" panose="05000000000000000000" pitchFamily="2" charset="2"/>
              </a:rPr>
              <a:t></a:t>
            </a:r>
            <a:r>
              <a:rPr lang="fr-FR" sz="1600" dirty="0"/>
              <a:t> la proportion d’élèves qui présentent une maîtrise satisfaisante en 2025 est de 34,2 %.</a:t>
            </a:r>
          </a:p>
          <a:p>
            <a:pPr marL="342900" indent="-342900" algn="just">
              <a:buFont typeface="Arial" panose="020B0604020202020204" pitchFamily="34" charset="0"/>
              <a:buChar char="•"/>
              <a:defRPr/>
            </a:pPr>
            <a:endParaRPr lang="fr-FR" altLang="fr-FR" sz="600" dirty="0">
              <a:solidFill>
                <a:srgbClr val="000000"/>
              </a:solidFill>
              <a:cs typeface="Calibri" panose="020F0502020204030204" pitchFamily="34" charset="0"/>
            </a:endParaRPr>
          </a:p>
          <a:p>
            <a:pPr marL="342900" indent="-342900" algn="just">
              <a:buFont typeface="Arial" panose="020B0604020202020204" pitchFamily="34" charset="0"/>
              <a:buChar char="•"/>
              <a:defRPr/>
            </a:pPr>
            <a:r>
              <a:rPr lang="fr-FR" altLang="fr-FR" sz="1600" b="1" dirty="0">
                <a:solidFill>
                  <a:srgbClr val="000000"/>
                </a:solidFill>
                <a:cs typeface="Calibri" panose="020F0502020204030204" pitchFamily="34" charset="0"/>
              </a:rPr>
              <a:t>Pour la force explosive des membres inférieurs un test de saut en longueur sans élan</a:t>
            </a:r>
            <a:r>
              <a:rPr lang="fr-FR" altLang="fr-FR" sz="1600" dirty="0">
                <a:solidFill>
                  <a:srgbClr val="000000"/>
                </a:solidFill>
                <a:cs typeface="Calibri" panose="020F0502020204030204" pitchFamily="34" charset="0"/>
              </a:rPr>
              <a:t>. </a:t>
            </a:r>
          </a:p>
          <a:p>
            <a:pPr marL="533400" algn="just">
              <a:defRPr/>
            </a:pPr>
            <a:r>
              <a:rPr lang="fr-FR" sz="1600" dirty="0">
                <a:solidFill>
                  <a:srgbClr val="000000"/>
                </a:solidFill>
                <a:cs typeface="Calibri" panose="020F0502020204030204" pitchFamily="34" charset="0"/>
                <a:sym typeface="Wingdings" panose="05000000000000000000" pitchFamily="2" charset="2"/>
              </a:rPr>
              <a:t> </a:t>
            </a:r>
            <a:r>
              <a:rPr lang="fr-FR" sz="1600" dirty="0"/>
              <a:t>la proportion d’élèves qui présentent une maîtrise satisfaisante en 2025 est de 45,5 %.</a:t>
            </a:r>
          </a:p>
          <a:p>
            <a:pPr marL="342900" indent="-342900" algn="just">
              <a:buFont typeface="Arial" panose="020B0604020202020204" pitchFamily="34" charset="0"/>
              <a:buChar char="•"/>
              <a:defRPr/>
            </a:pPr>
            <a:endParaRPr lang="fr-FR" altLang="fr-FR" sz="600" dirty="0">
              <a:solidFill>
                <a:srgbClr val="000000"/>
              </a:solidFill>
              <a:cs typeface="Calibri" panose="020F0502020204030204" pitchFamily="34" charset="0"/>
            </a:endParaRPr>
          </a:p>
          <a:p>
            <a:pPr marL="342900" indent="-342900" algn="just">
              <a:buFont typeface="Arial" panose="020B0604020202020204" pitchFamily="34" charset="0"/>
              <a:buChar char="•"/>
              <a:defRPr/>
            </a:pPr>
            <a:r>
              <a:rPr lang="fr-FR" altLang="fr-FR" sz="1600" b="1" dirty="0">
                <a:solidFill>
                  <a:srgbClr val="000000"/>
                </a:solidFill>
                <a:cs typeface="Calibri" panose="020F0502020204030204" pitchFamily="34" charset="0"/>
              </a:rPr>
              <a:t>Pour la vitesse un test de 30 mètres plat départ arrêté</a:t>
            </a:r>
            <a:r>
              <a:rPr lang="fr-FR" altLang="fr-FR" sz="1600" dirty="0">
                <a:solidFill>
                  <a:srgbClr val="000000"/>
                </a:solidFill>
                <a:cs typeface="Calibri" panose="020F0502020204030204" pitchFamily="34" charset="0"/>
              </a:rPr>
              <a:t>. </a:t>
            </a:r>
          </a:p>
          <a:p>
            <a:pPr marL="533400" algn="just">
              <a:defRPr/>
            </a:pPr>
            <a:r>
              <a:rPr lang="fr-FR" sz="1600" dirty="0">
                <a:solidFill>
                  <a:srgbClr val="000000"/>
                </a:solidFill>
                <a:cs typeface="Calibri" panose="020F0502020204030204" pitchFamily="34" charset="0"/>
                <a:sym typeface="Wingdings" panose="05000000000000000000" pitchFamily="2" charset="2"/>
              </a:rPr>
              <a:t> </a:t>
            </a:r>
            <a:r>
              <a:rPr lang="fr-FR" sz="1600" dirty="0"/>
              <a:t>la proportion d’élèves qui présentent une maîtrise satisfaisante en 2025 est de 54,8 %.</a:t>
            </a:r>
          </a:p>
          <a:p>
            <a:pPr marL="342900" indent="-342900" algn="just">
              <a:buFont typeface="Arial" panose="020B0604020202020204" pitchFamily="34" charset="0"/>
              <a:buChar char="•"/>
              <a:defRPr/>
            </a:pPr>
            <a:endParaRPr lang="fr-FR" sz="1200" b="1" dirty="0"/>
          </a:p>
          <a:p>
            <a:r>
              <a:rPr lang="fr-FR" sz="1600" b="1" dirty="0"/>
              <a:t>Les premières conclusions </a:t>
            </a:r>
            <a:r>
              <a:rPr lang="fr-FR" sz="1600" dirty="0"/>
              <a:t>montrent que les qualités physiques sont un marqueur d’inégalités de genre, et un marqueur d’inégalités sociales :</a:t>
            </a:r>
          </a:p>
          <a:p>
            <a:pPr marL="358775" lvl="1" indent="-342900">
              <a:buFont typeface="Arial" panose="020B0604020202020204" pitchFamily="34" charset="0"/>
              <a:buChar char="•"/>
            </a:pPr>
            <a:r>
              <a:rPr lang="fr-FR" sz="1600" dirty="0"/>
              <a:t>Les garçons présentent des performances supérieures à celles de filles (+ 24 pts en endurance !).</a:t>
            </a:r>
          </a:p>
          <a:p>
            <a:pPr marL="358775" lvl="1" indent="-342900">
              <a:buFont typeface="Arial" panose="020B0604020202020204" pitchFamily="34" charset="0"/>
              <a:buChar char="•"/>
            </a:pPr>
            <a:r>
              <a:rPr lang="fr-FR" sz="1600" dirty="0"/>
              <a:t>Le taux de maitrise satisfaisante est inf. en REP+ qu’en REP, et en REP qu’en établissement hors éducation prioritaire. </a:t>
            </a:r>
          </a:p>
          <a:p>
            <a:pPr marL="358775" lvl="1" indent="-342900">
              <a:buFont typeface="Arial" panose="020B0604020202020204" pitchFamily="34" charset="0"/>
              <a:buChar char="•"/>
            </a:pPr>
            <a:r>
              <a:rPr lang="fr-FR" sz="1600" dirty="0"/>
              <a:t>Le taux de maîtrise satisfaisante croît avec le profil social de l’établissement.</a:t>
            </a:r>
          </a:p>
          <a:p>
            <a:pPr marL="358775" lvl="1" indent="-342900">
              <a:buFont typeface="Arial" panose="020B0604020202020204" pitchFamily="34" charset="0"/>
              <a:buChar char="•"/>
            </a:pPr>
            <a:endParaRPr lang="fr-FR" sz="1000" dirty="0"/>
          </a:p>
          <a:p>
            <a:pPr marL="0" lvl="1"/>
            <a:r>
              <a:rPr lang="fr-FR" sz="1300" u="sng" dirty="0"/>
              <a:t>Source</a:t>
            </a:r>
            <a:r>
              <a:rPr lang="fr-FR" sz="1300" dirty="0"/>
              <a:t> : </a:t>
            </a:r>
            <a:r>
              <a:rPr lang="fr-FR" sz="1300" dirty="0">
                <a:hlinkClick r:id="rId5"/>
              </a:rPr>
              <a:t>https://www.education.gouv.fr/sites/default/files/document/%C3%89valuations%20des%20aptitudes%20physiques%20%E2%80%93%20sixi%C3%A8me%202025%20%E2%80%93%20Premiers%20r%C3%A9sultats-480020.pdf</a:t>
            </a:r>
            <a:endParaRPr lang="fr-FR" sz="13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08017" y="87689"/>
            <a:ext cx="9519297" cy="800219"/>
          </a:xfrm>
          <a:prstGeom prst="rect">
            <a:avLst/>
          </a:prstGeom>
          <a:noFill/>
        </p:spPr>
        <p:txBody>
          <a:bodyPr wrap="square" rtlCol="0">
            <a:spAutoFit/>
          </a:bodyPr>
          <a:lstStyle/>
          <a:p>
            <a:pPr algn="ctr"/>
            <a:r>
              <a:rPr lang="fr-FR" sz="4600" dirty="0"/>
              <a:t>Est-il possible de tester les ressources ? </a:t>
            </a:r>
            <a:endParaRPr lang="fr-FR" sz="4000" dirty="0"/>
          </a:p>
        </p:txBody>
      </p:sp>
      <p:sp>
        <p:nvSpPr>
          <p:cNvPr id="5" name="ZoneTexte 4">
            <a:extLst>
              <a:ext uri="{FF2B5EF4-FFF2-40B4-BE49-F238E27FC236}">
                <a16:creationId xmlns:a16="http://schemas.microsoft.com/office/drawing/2014/main" id="{83F2D3D4-D159-B119-CE19-1CBBD4FFD948}"/>
              </a:ext>
            </a:extLst>
          </p:cNvPr>
          <p:cNvSpPr txBox="1"/>
          <p:nvPr/>
        </p:nvSpPr>
        <p:spPr>
          <a:xfrm>
            <a:off x="85061" y="261339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4488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678751"/>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Types de ressources</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525780" indent="-457200" algn="just" eaLnBrk="1" fontAlgn="auto" hangingPunct="1">
              <a:spcAft>
                <a:spcPts val="0"/>
              </a:spcAft>
              <a:buFont typeface="Arial" panose="020B0604020202020204" pitchFamily="34" charset="0"/>
              <a:buChar char="•"/>
              <a:defRPr/>
            </a:pPr>
            <a:r>
              <a:rPr lang="fr-FR" sz="2800" dirty="0"/>
              <a:t>Les types de ressources nous permettent de faire face aux différentes demandes de la tâche pour agir.</a:t>
            </a:r>
          </a:p>
          <a:p>
            <a:pPr marL="525780" indent="-457200" algn="just" eaLnBrk="1" fontAlgn="auto" hangingPunct="1">
              <a:spcAft>
                <a:spcPts val="0"/>
              </a:spcAft>
              <a:buFont typeface="Arial" panose="020B0604020202020204" pitchFamily="34" charset="0"/>
              <a:buChar char="•"/>
              <a:defRPr/>
            </a:pPr>
            <a:endParaRPr lang="fr-FR" sz="2400" dirty="0">
              <a:solidFill>
                <a:srgbClr val="FF0000"/>
              </a:solidFill>
            </a:endParaRPr>
          </a:p>
          <a:p>
            <a:pPr marL="525780" indent="-457200" algn="just" eaLnBrk="1" fontAlgn="auto" hangingPunct="1">
              <a:spcAft>
                <a:spcPts val="0"/>
              </a:spcAft>
              <a:buFont typeface="Arial" panose="020B0604020202020204" pitchFamily="34" charset="0"/>
              <a:buChar char="•"/>
              <a:defRPr/>
            </a:pPr>
            <a:r>
              <a:rPr lang="fr-FR" sz="2800" dirty="0"/>
              <a:t>Plusieurs auteurs (Famose, </a:t>
            </a:r>
            <a:r>
              <a:rPr lang="fr-FR" sz="2800" dirty="0" err="1"/>
              <a:t>During</a:t>
            </a:r>
            <a:r>
              <a:rPr lang="fr-FR" sz="2800" dirty="0"/>
              <a:t>…) ont proposé une typologie des ressources. </a:t>
            </a:r>
          </a:p>
          <a:p>
            <a:pPr marL="525780" indent="-457200" algn="just" eaLnBrk="1" fontAlgn="auto" hangingPunct="1">
              <a:spcAft>
                <a:spcPts val="0"/>
              </a:spcAft>
              <a:buFont typeface="Arial" panose="020B0604020202020204" pitchFamily="34" charset="0"/>
              <a:buChar char="•"/>
              <a:defRPr/>
            </a:pPr>
            <a:endParaRPr lang="fr-FR" sz="2400" dirty="0"/>
          </a:p>
          <a:p>
            <a:pPr marL="525780" indent="-457200" algn="just" eaLnBrk="1" fontAlgn="auto" hangingPunct="1">
              <a:spcAft>
                <a:spcPts val="0"/>
              </a:spcAft>
              <a:buFont typeface="Arial" panose="020B0604020202020204" pitchFamily="34" charset="0"/>
              <a:buChar char="•"/>
              <a:defRPr/>
            </a:pPr>
            <a:r>
              <a:rPr lang="fr-FR" sz="2800" dirty="0"/>
              <a:t>Nous pouvons plutôt retenir la catégorisation qui a été proposée par le programme du CAPEPS (2016) : ressources d’ordre physiologique, motrice, neuro-informationnel, psychologique, psychosociologique.</a:t>
            </a:r>
          </a:p>
          <a:p>
            <a:pPr marL="525780" indent="-457200" algn="just" eaLnBrk="1" fontAlgn="auto" hangingPunct="1">
              <a:spcAft>
                <a:spcPts val="0"/>
              </a:spcAft>
              <a:buFont typeface="Arial" panose="020B0604020202020204" pitchFamily="34" charset="0"/>
              <a:buChar char="•"/>
              <a:defRPr/>
            </a:pPr>
            <a:endParaRPr lang="fr-FR" sz="2400" dirty="0"/>
          </a:p>
          <a:p>
            <a:pPr marL="525780" indent="-457200" algn="just" eaLnBrk="1" fontAlgn="auto" hangingPunct="1">
              <a:spcAft>
                <a:spcPts val="0"/>
              </a:spcAft>
              <a:buFont typeface="Arial" panose="020B0604020202020204" pitchFamily="34" charset="0"/>
              <a:buChar char="•"/>
              <a:defRPr/>
            </a:pPr>
            <a:r>
              <a:rPr lang="fr-FR" sz="2800" dirty="0"/>
              <a:t>Les différents types de ressources entretiennent souvent entre elles des relations dynamiques (les unes dépendant des autres). </a:t>
            </a:r>
          </a:p>
          <a:p>
            <a:pPr marL="342900" indent="-342900" algn="just">
              <a:buFont typeface="Arial" panose="020B0604020202020204" pitchFamily="34" charset="0"/>
              <a:buChar char="•"/>
              <a:defRPr/>
            </a:pPr>
            <a:endParaRPr lang="fr-FR" altLang="fr-FR" sz="1600" dirty="0">
              <a:sym typeface="Wingdings" panose="05000000000000000000" pitchFamily="2" charset="2"/>
            </a:endParaRP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996423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761E04-96CF-10F3-9868-EE38795F8E69}"/>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40B8FCA-A883-416F-9B3C-3D4E116E0E4F}"/>
              </a:ext>
            </a:extLst>
          </p:cNvPr>
          <p:cNvSpPr txBox="1"/>
          <p:nvPr/>
        </p:nvSpPr>
        <p:spPr>
          <a:xfrm>
            <a:off x="1872343" y="1280207"/>
            <a:ext cx="9925082" cy="5555367"/>
          </a:xfrm>
          <a:prstGeom prst="rect">
            <a:avLst/>
          </a:prstGeom>
          <a:noFill/>
        </p:spPr>
        <p:txBody>
          <a:bodyPr wrap="square" rtlCol="0">
            <a:spAutoFit/>
          </a:bodyPr>
          <a:lstStyle/>
          <a:p>
            <a:pPr marL="285750" indent="-285750" algn="just">
              <a:buFont typeface="Arial" panose="020B0604020202020204" pitchFamily="34" charset="0"/>
              <a:buChar char="•"/>
            </a:pPr>
            <a:r>
              <a:rPr lang="fr-FR" altLang="fr-FR" sz="2300" dirty="0"/>
              <a:t>Pour rappel ce qui s’apprend en EPS (comme dans les autres matières d’enseignement), ce sont des compétences </a:t>
            </a:r>
            <a:r>
              <a:rPr lang="fr-FR" altLang="fr-FR" sz="2400" dirty="0"/>
              <a:t>: </a:t>
            </a:r>
            <a:r>
              <a:rPr lang="fr-FR" altLang="fr-FR" sz="2000" dirty="0"/>
              <a:t>« </a:t>
            </a:r>
            <a:r>
              <a:rPr lang="fr-FR" altLang="fr-FR" sz="2000" i="1" dirty="0"/>
              <a:t>chaque champ d’apprentissage permet aux élèves de construire des compétences intégrant différentes dimensions (motrice, méthodologique, sociale), en s’appuyant sur des activités physiques sportives et artistiques (APSA) diversifiées</a:t>
            </a:r>
            <a:r>
              <a:rPr lang="fr-FR" altLang="fr-FR" sz="2000" dirty="0"/>
              <a:t> » (Programme EPS du cycle 4, 2015).</a:t>
            </a:r>
          </a:p>
          <a:p>
            <a:pPr marL="285750" indent="-285750" algn="just">
              <a:buFont typeface="Arial" panose="020B0604020202020204" pitchFamily="34" charset="0"/>
              <a:buChar char="•"/>
            </a:pPr>
            <a:endParaRPr lang="fr-FR" altLang="fr-FR" sz="2000" dirty="0"/>
          </a:p>
          <a:p>
            <a:pPr marL="285750" indent="-285750" algn="just">
              <a:buFont typeface="Arial" panose="020B0604020202020204" pitchFamily="34" charset="0"/>
              <a:buChar char="•"/>
            </a:pPr>
            <a:r>
              <a:rPr lang="fr-FR" altLang="fr-FR" sz="2300" dirty="0"/>
              <a:t>« </a:t>
            </a:r>
            <a:r>
              <a:rPr lang="fr-FR" altLang="fr-FR" sz="2300" i="1" dirty="0"/>
              <a:t>La compétence est </a:t>
            </a:r>
            <a:r>
              <a:rPr lang="fr-FR" altLang="fr-FR" sz="2300" b="1" i="1" dirty="0">
                <a:solidFill>
                  <a:schemeClr val="accent2"/>
                </a:solidFill>
              </a:rPr>
              <a:t>un ensemble structuré et cohérent de ressources </a:t>
            </a:r>
            <a:r>
              <a:rPr lang="fr-FR" altLang="fr-FR" sz="2300" i="1" dirty="0"/>
              <a:t>qui permet d’être efficace dans un domaine social d’activité. On peut classer les ressources constitutives de la compétence en cinq catégories : capacités, habiletés motrices, habiletés méthodologiques, connaissances et attitudes</a:t>
            </a:r>
            <a:r>
              <a:rPr lang="fr-FR" altLang="fr-FR" sz="2300" dirty="0"/>
              <a:t> ».</a:t>
            </a:r>
          </a:p>
          <a:p>
            <a:pPr algn="just"/>
            <a:r>
              <a:rPr lang="fr-FR" altLang="fr-FR" sz="400" dirty="0"/>
              <a:t> </a:t>
            </a:r>
          </a:p>
          <a:p>
            <a:pPr marL="271463" algn="just"/>
            <a:r>
              <a:rPr lang="fr-FR" altLang="fr-FR" sz="2100" dirty="0" err="1"/>
              <a:t>D.Delignières</a:t>
            </a:r>
            <a:r>
              <a:rPr lang="fr-FR" altLang="fr-FR" sz="2100" dirty="0"/>
              <a:t>, </a:t>
            </a:r>
            <a:r>
              <a:rPr lang="fr-FR" altLang="fr-FR" sz="2100" dirty="0" err="1"/>
              <a:t>C.Garsault</a:t>
            </a:r>
            <a:r>
              <a:rPr lang="fr-FR" altLang="fr-FR" sz="2100" dirty="0"/>
              <a:t>, </a:t>
            </a:r>
            <a:r>
              <a:rPr lang="fr-FR" altLang="fr-FR" sz="2100" i="1" dirty="0"/>
              <a:t>Objectifs et contenus de l’EPS</a:t>
            </a:r>
            <a:r>
              <a:rPr lang="fr-FR" altLang="fr-FR" sz="2100" dirty="0"/>
              <a:t>, Revue EPS n°242, 1993.</a:t>
            </a:r>
          </a:p>
          <a:p>
            <a:pPr marL="271463" algn="just"/>
            <a:endParaRPr lang="fr-FR" altLang="fr-FR" sz="2000" dirty="0"/>
          </a:p>
          <a:p>
            <a:pPr marL="285750" indent="-285750" algn="just">
              <a:buFont typeface="Arial" panose="020B0604020202020204" pitchFamily="34" charset="0"/>
              <a:buChar char="•"/>
            </a:pPr>
            <a:r>
              <a:rPr lang="fr-FR" altLang="fr-FR" sz="2300" dirty="0"/>
              <a:t>« </a:t>
            </a:r>
            <a:r>
              <a:rPr lang="fr-FR" altLang="fr-FR" sz="2300" i="1" dirty="0"/>
              <a:t>Une compétence est l'</a:t>
            </a:r>
            <a:r>
              <a:rPr lang="fr-FR" altLang="fr-FR" sz="2300" b="1" i="1" dirty="0">
                <a:solidFill>
                  <a:schemeClr val="accent2"/>
                </a:solidFill>
              </a:rPr>
              <a:t>aptitude à mobiliser ses ressources </a:t>
            </a:r>
            <a:r>
              <a:rPr lang="fr-FR" altLang="fr-FR" sz="2300" i="1" dirty="0"/>
              <a:t>(connaissances, capacités, attitudes) pour accomplir une tâche ou faire face à une situation complexe ou inédite</a:t>
            </a:r>
            <a:r>
              <a:rPr lang="fr-FR" altLang="fr-FR" sz="2300" dirty="0"/>
              <a:t> ». </a:t>
            </a:r>
          </a:p>
          <a:p>
            <a:pPr marL="271463" algn="just"/>
            <a:r>
              <a:rPr lang="fr-FR" altLang="fr-FR" sz="2100" dirty="0"/>
              <a:t>Socle commun de connaissances, de compétences et de culture, 23 avril 2015.</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compétences</a:t>
            </a:r>
            <a:endParaRPr lang="fr-FR" sz="4000" dirty="0"/>
          </a:p>
        </p:txBody>
      </p:sp>
    </p:spTree>
    <p:extLst>
      <p:ext uri="{BB962C8B-B14F-4D97-AF65-F5344CB8AC3E}">
        <p14:creationId xmlns:p14="http://schemas.microsoft.com/office/powerpoint/2010/main" val="420819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761E04-96CF-10F3-9868-EE38795F8E69}"/>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40B8FCA-A883-416F-9B3C-3D4E116E0E4F}"/>
              </a:ext>
            </a:extLst>
          </p:cNvPr>
          <p:cNvSpPr txBox="1"/>
          <p:nvPr/>
        </p:nvSpPr>
        <p:spPr>
          <a:xfrm>
            <a:off x="1872343" y="1280207"/>
            <a:ext cx="9925082" cy="5632311"/>
          </a:xfrm>
          <a:prstGeom prst="rect">
            <a:avLst/>
          </a:prstGeom>
          <a:noFill/>
        </p:spPr>
        <p:txBody>
          <a:bodyPr wrap="square" rtlCol="0">
            <a:spAutoFit/>
          </a:bodyPr>
          <a:lstStyle/>
          <a:p>
            <a:pPr marL="285750" indent="-285750" algn="just">
              <a:buFont typeface="Arial" panose="020B0604020202020204" pitchFamily="34" charset="0"/>
              <a:buChar char="•"/>
            </a:pPr>
            <a:r>
              <a:rPr lang="fr-FR" sz="2400" dirty="0"/>
              <a:t>« </a:t>
            </a:r>
            <a:r>
              <a:rPr lang="fr-FR" sz="2400" i="1" dirty="0"/>
              <a:t>Un savoir agir en situation (dans une famille de situations) mobilisant une combinatoire appropriée de ressources internes (personnelles) et externes (de son environnement)</a:t>
            </a:r>
            <a:r>
              <a:rPr lang="fr-FR" sz="2400" dirty="0"/>
              <a:t> »</a:t>
            </a:r>
          </a:p>
          <a:p>
            <a:pPr marL="265113" algn="just"/>
            <a:r>
              <a:rPr lang="fr-FR" sz="2400" dirty="0" err="1"/>
              <a:t>G.Le</a:t>
            </a:r>
            <a:r>
              <a:rPr lang="fr-FR" sz="2400" dirty="0"/>
              <a:t> Boterf, 2019.</a:t>
            </a:r>
          </a:p>
          <a:p>
            <a:pPr marL="265113" algn="just"/>
            <a:endParaRPr lang="fr-FR" sz="2400" dirty="0"/>
          </a:p>
          <a:p>
            <a:pPr marL="342900" indent="-342900" algn="just">
              <a:buFont typeface="Arial" panose="020B0604020202020204" pitchFamily="34" charset="0"/>
              <a:buChar char="•"/>
            </a:pPr>
            <a:r>
              <a:rPr lang="fr-FR" sz="2400" dirty="0"/>
              <a:t>Une définition personnelle : </a:t>
            </a:r>
            <a:r>
              <a:rPr lang="fr-FR" sz="2400" i="1" dirty="0"/>
              <a:t>Les compétences sont des qualités stables, acquises par l’apprentissage, finalisées, résultant d’un ensemble de ressources en interaction dynamique (des attitudes, des capacités et des connaissance selon les programmes), et qui supposent un pouvoir d’agir sur le réel susceptible de s’appliquer à une catégorie de tâches réunies par un problème commun</a:t>
            </a:r>
            <a:r>
              <a:rPr lang="fr-FR" sz="2400" dirty="0"/>
              <a:t>.</a:t>
            </a:r>
            <a:endParaRPr lang="fr-FR" altLang="fr-FR" sz="2400" dirty="0"/>
          </a:p>
          <a:p>
            <a:pPr marL="265113" algn="just"/>
            <a:endParaRPr lang="fr-FR" sz="2400" dirty="0"/>
          </a:p>
          <a:p>
            <a:pPr marL="265113" algn="just"/>
            <a:r>
              <a:rPr lang="fr-FR" altLang="fr-FR" sz="2400" dirty="0"/>
              <a:t>Alors que </a:t>
            </a:r>
            <a:r>
              <a:rPr lang="fr-FR" altLang="fr-FR" sz="2400" b="1" dirty="0"/>
              <a:t>les qualités physiques se développent, les compétences s’apprennent</a:t>
            </a:r>
            <a:r>
              <a:rPr lang="fr-FR" altLang="fr-FR" sz="2400" dirty="0"/>
              <a:t>. Mais il est possible d’apprendre à développer ses qualités physiques </a:t>
            </a:r>
            <a:r>
              <a:rPr lang="fr-FR" altLang="fr-FR" sz="2400" dirty="0">
                <a:solidFill>
                  <a:srgbClr val="0070C0"/>
                </a:solidFill>
                <a:sym typeface="Wingdings" panose="05000000000000000000" pitchFamily="2" charset="2"/>
              </a:rPr>
              <a:t> </a:t>
            </a:r>
            <a:r>
              <a:rPr lang="fr-FR" altLang="fr-FR" sz="2400" i="1" dirty="0">
                <a:solidFill>
                  <a:srgbClr val="0070C0"/>
                </a:solidFill>
                <a:sym typeface="Wingdings" panose="05000000000000000000" pitchFamily="2" charset="2"/>
              </a:rPr>
              <a:t>voir diapos 30 &amp; 31.</a:t>
            </a:r>
            <a:endParaRPr lang="fr-FR" sz="2400" i="1" dirty="0">
              <a:solidFill>
                <a:srgbClr val="0070C0"/>
              </a:solidFill>
            </a:endParaRP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compétences</a:t>
            </a:r>
            <a:endParaRPr lang="fr-FR" sz="4000" dirty="0"/>
          </a:p>
        </p:txBody>
      </p:sp>
    </p:spTree>
    <p:extLst>
      <p:ext uri="{BB962C8B-B14F-4D97-AF65-F5344CB8AC3E}">
        <p14:creationId xmlns:p14="http://schemas.microsoft.com/office/powerpoint/2010/main" val="86054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BC2C01-D9A3-BC07-E16F-DA21F5841F0D}"/>
              </a:ext>
            </a:extLst>
          </p:cNvPr>
          <p:cNvSpPr/>
          <p:nvPr/>
        </p:nvSpPr>
        <p:spPr>
          <a:xfrm>
            <a:off x="10886"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40B8FCA-A883-416F-9B3C-3D4E116E0E4F}"/>
              </a:ext>
            </a:extLst>
          </p:cNvPr>
          <p:cNvSpPr txBox="1"/>
          <p:nvPr/>
        </p:nvSpPr>
        <p:spPr>
          <a:xfrm>
            <a:off x="1725023" y="1258435"/>
            <a:ext cx="10192145" cy="5601533"/>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300" dirty="0"/>
              <a:t>Maîtriser une compétence, c'est mobiliser et articuler des connaissances, des capacités et des attitudes afin d'atteindre un objectif précis dans une situation complexe. A noter qu’</a:t>
            </a:r>
            <a:r>
              <a:rPr lang="fr-FR" altLang="fr-FR" sz="2300" b="1" dirty="0">
                <a:solidFill>
                  <a:schemeClr val="accent2">
                    <a:lumMod val="75000"/>
                  </a:schemeClr>
                </a:solidFill>
              </a:rPr>
              <a:t>une connaissance ou une technique, ce ne sont pas des compétences, ce sont des éléments constitutifs des compétences</a:t>
            </a:r>
            <a:r>
              <a:rPr lang="fr-FR" altLang="fr-FR" sz="2300" dirty="0">
                <a:solidFill>
                  <a:schemeClr val="accent2">
                    <a:lumMod val="75000"/>
                  </a:schemeClr>
                </a:solidFill>
              </a:rPr>
              <a:t> </a:t>
            </a:r>
            <a:r>
              <a:rPr lang="fr-FR" altLang="fr-FR" sz="2300" dirty="0"/>
              <a:t>: </a:t>
            </a:r>
          </a:p>
          <a:p>
            <a:pPr marL="342900" indent="-342900" algn="just">
              <a:buFont typeface="Arial" panose="020B0604020202020204" pitchFamily="34" charset="0"/>
              <a:buChar char="•"/>
            </a:pPr>
            <a:endParaRPr lang="fr-FR" altLang="fr-FR" sz="600" dirty="0"/>
          </a:p>
          <a:p>
            <a:pPr marL="800100" lvl="1" indent="-342900" algn="just">
              <a:buFont typeface="Courier New" panose="02070309020205020404" pitchFamily="49" charset="0"/>
              <a:buChar char="o"/>
            </a:pPr>
            <a:r>
              <a:rPr lang="fr-FR" altLang="fr-FR" sz="2000" b="1" dirty="0"/>
              <a:t>Savoir réaliser un smash au TT </a:t>
            </a:r>
            <a:r>
              <a:rPr lang="fr-FR" altLang="fr-FR" sz="2000" dirty="0"/>
              <a:t>n’est en soi pas une compétence. Mais la compétence «</a:t>
            </a:r>
            <a:r>
              <a:rPr lang="fr-FR" altLang="fr-FR" sz="2000" i="1" dirty="0"/>
              <a:t> Réaliser des actions décisives en situation favorable afin de faire basculer le rapport de force en sa faveur </a:t>
            </a:r>
            <a:r>
              <a:rPr lang="fr-FR" altLang="fr-FR" sz="2000" dirty="0"/>
              <a:t>» nécessite l’acquisition de techniques, par exemple le smash (il faut aussi d’autres ressources : lire l’adversaire, décider rapidement, se déplacer rapidement maitriser ses émotions…). </a:t>
            </a:r>
          </a:p>
          <a:p>
            <a:pPr marL="800100" lvl="1" indent="-342900" algn="just">
              <a:buFont typeface="Courier New" panose="02070309020205020404" pitchFamily="49" charset="0"/>
              <a:buChar char="o"/>
            </a:pPr>
            <a:endParaRPr lang="fr-FR" altLang="fr-FR" sz="1000" dirty="0"/>
          </a:p>
          <a:p>
            <a:pPr marL="800100" lvl="1" indent="-342900" algn="just">
              <a:buFont typeface="Courier New" panose="02070309020205020404" pitchFamily="49" charset="0"/>
              <a:buChar char="o"/>
            </a:pPr>
            <a:r>
              <a:rPr lang="fr-FR" altLang="fr-FR" sz="2000" b="1" dirty="0"/>
              <a:t>Maîtriser une position de moindre effort en escalade </a:t>
            </a:r>
            <a:r>
              <a:rPr lang="fr-FR" altLang="fr-FR" sz="2000" dirty="0"/>
              <a:t>n’est en soi pas une compétence. Mais la compétence « </a:t>
            </a:r>
            <a:r>
              <a:rPr lang="fr-FR" altLang="fr-FR" sz="2000" i="1" dirty="0"/>
              <a:t>Gérer ses ressources pour réaliser en totalité un parcours sécurisé </a:t>
            </a:r>
            <a:r>
              <a:rPr lang="fr-FR" altLang="fr-FR" sz="2000" dirty="0"/>
              <a:t>» nécessite souvent l’utilisation (opportune) de ce  type de technique destinée à reposer ses ressources physiologiques. </a:t>
            </a:r>
          </a:p>
          <a:p>
            <a:pPr lvl="1" algn="just"/>
            <a:endParaRPr lang="fr-FR" altLang="fr-FR" sz="1000" dirty="0"/>
          </a:p>
          <a:p>
            <a:pPr marL="800100" lvl="1" indent="-342900" algn="just">
              <a:buFont typeface="Courier New" panose="02070309020205020404" pitchFamily="49" charset="0"/>
              <a:buChar char="o"/>
            </a:pPr>
            <a:r>
              <a:rPr lang="fr-FR" altLang="fr-FR" sz="2000" b="1" dirty="0"/>
              <a:t>Jongler avec 3 balles en arts du cirque </a:t>
            </a:r>
            <a:r>
              <a:rPr lang="fr-FR" altLang="fr-FR" sz="2000" dirty="0"/>
              <a:t>n’est en soi pas une compétence. Mais la compétence « </a:t>
            </a:r>
            <a:r>
              <a:rPr lang="fr-FR" altLang="fr-FR" sz="2000" i="1" dirty="0"/>
              <a:t>Élaborer et réaliser un projet artistique pour provoquer une émotion du public </a:t>
            </a:r>
            <a:r>
              <a:rPr lang="fr-FR" altLang="fr-FR" sz="2000" dirty="0"/>
              <a:t>»  nécessite que cette technique soit mise au service d’une intention artistique.</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compétences</a:t>
            </a:r>
            <a:endParaRPr lang="fr-FR" sz="4000" dirty="0"/>
          </a:p>
        </p:txBody>
      </p:sp>
    </p:spTree>
    <p:extLst>
      <p:ext uri="{BB962C8B-B14F-4D97-AF65-F5344CB8AC3E}">
        <p14:creationId xmlns:p14="http://schemas.microsoft.com/office/powerpoint/2010/main" val="381140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BC2C01-D9A3-BC07-E16F-DA21F5841F0D}"/>
              </a:ext>
            </a:extLst>
          </p:cNvPr>
          <p:cNvSpPr/>
          <p:nvPr/>
        </p:nvSpPr>
        <p:spPr>
          <a:xfrm>
            <a:off x="10886"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40B8FCA-A883-416F-9B3C-3D4E116E0E4F}"/>
              </a:ext>
            </a:extLst>
          </p:cNvPr>
          <p:cNvSpPr txBox="1"/>
          <p:nvPr/>
        </p:nvSpPr>
        <p:spPr>
          <a:xfrm>
            <a:off x="1779453" y="1389067"/>
            <a:ext cx="10327486" cy="5416868"/>
          </a:xfrm>
          <a:prstGeom prst="rect">
            <a:avLst/>
          </a:prstGeom>
          <a:solidFill>
            <a:srgbClr val="FCF2D6"/>
          </a:solidFill>
        </p:spPr>
        <p:txBody>
          <a:bodyPr wrap="square" rtlCol="0">
            <a:spAutoFit/>
          </a:bodyPr>
          <a:lstStyle/>
          <a:p>
            <a:pPr algn="just">
              <a:defRPr/>
            </a:pPr>
            <a:r>
              <a:rPr lang="fr-FR" sz="2100" dirty="0"/>
              <a:t>En </a:t>
            </a:r>
            <a:r>
              <a:rPr lang="fr-FR" sz="2100" b="1" dirty="0"/>
              <a:t>basket-ball</a:t>
            </a:r>
            <a:r>
              <a:rPr lang="fr-FR" sz="2100" dirty="0"/>
              <a:t> (CA4), pour « Rechercher le gain de la rencontre par la mise en œuvre d’un projet prenant en compte les caractéristiques du rapport de force » (compétence visée pendant le cycle 4), il faut apprendre : </a:t>
            </a:r>
          </a:p>
          <a:p>
            <a:pPr marL="714375" indent="-342900" algn="just">
              <a:buFont typeface="Arial" panose="020B0604020202020204" pitchFamily="34" charset="0"/>
              <a:buChar char="•"/>
              <a:defRPr/>
            </a:pPr>
            <a:r>
              <a:rPr lang="fr-FR" sz="2100" dirty="0">
                <a:solidFill>
                  <a:schemeClr val="accent2">
                    <a:lumMod val="75000"/>
                  </a:schemeClr>
                </a:solidFill>
              </a:rPr>
              <a:t>des techniques de tir</a:t>
            </a:r>
            <a:r>
              <a:rPr lang="fr-FR" sz="2100" dirty="0"/>
              <a:t>, et notamment le shoot en course,</a:t>
            </a:r>
          </a:p>
          <a:p>
            <a:pPr marL="714375" indent="-342900" algn="just">
              <a:buFont typeface="Arial" panose="020B0604020202020204" pitchFamily="34" charset="0"/>
              <a:buChar char="•"/>
              <a:defRPr/>
            </a:pPr>
            <a:r>
              <a:rPr lang="fr-FR" sz="2100" dirty="0">
                <a:solidFill>
                  <a:schemeClr val="accent2">
                    <a:lumMod val="75000"/>
                  </a:schemeClr>
                </a:solidFill>
              </a:rPr>
              <a:t>des techniques de dribble</a:t>
            </a:r>
            <a:r>
              <a:rPr lang="fr-FR" sz="2100" dirty="0"/>
              <a:t>, et notamment le dribble de progression,</a:t>
            </a:r>
          </a:p>
          <a:p>
            <a:pPr marL="714375" indent="-342900" algn="just">
              <a:buFont typeface="Arial" panose="020B0604020202020204" pitchFamily="34" charset="0"/>
              <a:buChar char="•"/>
              <a:defRPr/>
            </a:pPr>
            <a:r>
              <a:rPr lang="fr-FR" sz="2100" dirty="0">
                <a:solidFill>
                  <a:schemeClr val="accent2">
                    <a:lumMod val="75000"/>
                  </a:schemeClr>
                </a:solidFill>
              </a:rPr>
              <a:t>des techniques de passes</a:t>
            </a:r>
            <a:r>
              <a:rPr lang="fr-FR" sz="2100" dirty="0"/>
              <a:t>, et notamment les passes en déplacement,</a:t>
            </a:r>
          </a:p>
          <a:p>
            <a:pPr marL="714375" indent="-342900" algn="just">
              <a:buFont typeface="Arial" panose="020B0604020202020204" pitchFamily="34" charset="0"/>
              <a:buChar char="•"/>
              <a:defRPr/>
            </a:pPr>
            <a:r>
              <a:rPr lang="fr-FR" sz="2100" dirty="0">
                <a:solidFill>
                  <a:schemeClr val="accent2">
                    <a:lumMod val="75000"/>
                  </a:schemeClr>
                </a:solidFill>
              </a:rPr>
              <a:t>des techniques de réception de passe </a:t>
            </a:r>
            <a:r>
              <a:rPr lang="fr-FR" sz="2100" dirty="0"/>
              <a:t>en déplacement,</a:t>
            </a:r>
          </a:p>
          <a:p>
            <a:pPr marL="714375" indent="-342900" algn="just">
              <a:buFont typeface="Arial" panose="020B0604020202020204" pitchFamily="34" charset="0"/>
              <a:buChar char="•"/>
              <a:defRPr/>
            </a:pPr>
            <a:r>
              <a:rPr lang="fr-FR" sz="2100" dirty="0">
                <a:solidFill>
                  <a:schemeClr val="accent2">
                    <a:lumMod val="75000"/>
                  </a:schemeClr>
                </a:solidFill>
              </a:rPr>
              <a:t>des techniques d’appui </a:t>
            </a:r>
            <a:r>
              <a:rPr lang="fr-FR" sz="2100" dirty="0"/>
              <a:t>pour s’équilibrer et s’orienter, etc.</a:t>
            </a:r>
          </a:p>
          <a:p>
            <a:pPr marL="714375" indent="-342900" algn="just">
              <a:buFont typeface="Arial" panose="020B0604020202020204" pitchFamily="34" charset="0"/>
              <a:buChar char="•"/>
              <a:defRPr/>
            </a:pPr>
            <a:endParaRPr lang="fr-FR" sz="1000" dirty="0"/>
          </a:p>
          <a:p>
            <a:pPr algn="just">
              <a:defRPr/>
            </a:pPr>
            <a:r>
              <a:rPr lang="fr-FR" sz="2100" dirty="0"/>
              <a:t>Ces techniques mobilisent elles-mêmes plusieurs types de ressources. Par exemple pour le tir à mi-distance :</a:t>
            </a:r>
          </a:p>
          <a:p>
            <a:pPr marL="714375" indent="-342900" algn="just">
              <a:buFont typeface="Arial" panose="020B0604020202020204" pitchFamily="34" charset="0"/>
              <a:buChar char="•"/>
              <a:defRPr/>
            </a:pPr>
            <a:r>
              <a:rPr lang="fr-FR" sz="2100" dirty="0"/>
              <a:t>des ressources </a:t>
            </a:r>
            <a:r>
              <a:rPr lang="fr-FR" sz="2100" dirty="0">
                <a:solidFill>
                  <a:srgbClr val="0070C0"/>
                </a:solidFill>
              </a:rPr>
              <a:t>motrices</a:t>
            </a:r>
            <a:r>
              <a:rPr lang="fr-FR" sz="2100" dirty="0"/>
              <a:t> pour coordonner les segments corporels en vue d’être adroit,</a:t>
            </a:r>
          </a:p>
          <a:p>
            <a:pPr marL="714375" indent="-342900" algn="just">
              <a:buFont typeface="Arial" panose="020B0604020202020204" pitchFamily="34" charset="0"/>
              <a:buChar char="•"/>
              <a:defRPr/>
            </a:pPr>
            <a:r>
              <a:rPr lang="fr-FR" sz="2100" dirty="0"/>
              <a:t>des ressources </a:t>
            </a:r>
            <a:r>
              <a:rPr lang="fr-FR" sz="2100" dirty="0">
                <a:solidFill>
                  <a:srgbClr val="0070C0"/>
                </a:solidFill>
              </a:rPr>
              <a:t>physiologiques</a:t>
            </a:r>
            <a:r>
              <a:rPr lang="fr-FR" sz="2100" dirty="0"/>
              <a:t> pour conserver une précision du contrôle moteur malgré la fatigue, </a:t>
            </a:r>
          </a:p>
          <a:p>
            <a:pPr marL="714375" indent="-342900" algn="just">
              <a:buFont typeface="Arial" panose="020B0604020202020204" pitchFamily="34" charset="0"/>
              <a:buChar char="•"/>
              <a:defRPr/>
            </a:pPr>
            <a:r>
              <a:rPr lang="fr-FR" sz="2100" dirty="0"/>
              <a:t>des ressources </a:t>
            </a:r>
            <a:r>
              <a:rPr lang="fr-FR" sz="2100" dirty="0">
                <a:solidFill>
                  <a:srgbClr val="0070C0"/>
                </a:solidFill>
              </a:rPr>
              <a:t>neuro-informationnelles</a:t>
            </a:r>
            <a:r>
              <a:rPr lang="fr-FR" sz="2100" dirty="0"/>
              <a:t> pour percevoir sa position sur le terrain et « calculer » la distance à la cible.  </a:t>
            </a:r>
          </a:p>
          <a:p>
            <a:pPr marL="714375" indent="-342900" algn="just">
              <a:buFont typeface="Arial" panose="020B0604020202020204" pitchFamily="34" charset="0"/>
              <a:buChar char="•"/>
              <a:defRPr/>
            </a:pPr>
            <a:r>
              <a:rPr lang="fr-FR" sz="2100" dirty="0"/>
              <a:t>parfois aussi des ressources </a:t>
            </a:r>
            <a:r>
              <a:rPr lang="fr-FR" sz="2100" dirty="0">
                <a:solidFill>
                  <a:srgbClr val="0070C0"/>
                </a:solidFill>
              </a:rPr>
              <a:t>psychologiques</a:t>
            </a:r>
            <a:r>
              <a:rPr lang="fr-FR" sz="2100" dirty="0"/>
              <a:t> pour être précis malgré le stress.</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057401" y="185663"/>
            <a:ext cx="9915478" cy="954107"/>
          </a:xfrm>
          <a:prstGeom prst="rect">
            <a:avLst/>
          </a:prstGeom>
          <a:noFill/>
        </p:spPr>
        <p:txBody>
          <a:bodyPr wrap="square" rtlCol="0">
            <a:spAutoFit/>
          </a:bodyPr>
          <a:lstStyle/>
          <a:p>
            <a:pPr algn="ctr"/>
            <a:r>
              <a:rPr lang="fr-FR" sz="2800" b="1" dirty="0"/>
              <a:t>Les techniques sont les ressources des compétences, et les techniques mobilisent elles-mêmes plusieurs types de ressources</a:t>
            </a:r>
          </a:p>
        </p:txBody>
      </p:sp>
      <p:sp>
        <p:nvSpPr>
          <p:cNvPr id="4" name="ZoneTexte 3">
            <a:extLst>
              <a:ext uri="{FF2B5EF4-FFF2-40B4-BE49-F238E27FC236}">
                <a16:creationId xmlns:a16="http://schemas.microsoft.com/office/drawing/2014/main" id="{7BAFE7B9-6C81-58DF-394D-C3E82517D403}"/>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spTree>
    <p:extLst>
      <p:ext uri="{BB962C8B-B14F-4D97-AF65-F5344CB8AC3E}">
        <p14:creationId xmlns:p14="http://schemas.microsoft.com/office/powerpoint/2010/main" val="204836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40B8FCA-A883-416F-9B3C-3D4E116E0E4F}"/>
              </a:ext>
            </a:extLst>
          </p:cNvPr>
          <p:cNvSpPr txBox="1"/>
          <p:nvPr/>
        </p:nvSpPr>
        <p:spPr>
          <a:xfrm>
            <a:off x="1725024" y="1595890"/>
            <a:ext cx="9857376" cy="4185761"/>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600" dirty="0"/>
              <a:t>Certaines compétences à construire en EPS (présentes dans les programmes) portent spécifiquement sur les ressources personnelles :</a:t>
            </a:r>
          </a:p>
          <a:p>
            <a:pPr marL="457200" indent="-457200" algn="just">
              <a:buFont typeface="Arial" panose="020B0604020202020204" pitchFamily="34" charset="0"/>
              <a:buChar char="•"/>
              <a:defRPr/>
            </a:pPr>
            <a:endParaRPr lang="fr-FR" sz="600" dirty="0"/>
          </a:p>
          <a:p>
            <a:pPr marL="1077913" lvl="1" indent="-358775" algn="just">
              <a:buFont typeface="Courier New" panose="02070309020205020404" pitchFamily="49" charset="0"/>
              <a:buChar char="o"/>
              <a:defRPr/>
            </a:pPr>
            <a:r>
              <a:rPr lang="fr-FR" sz="2600" b="1" dirty="0">
                <a:solidFill>
                  <a:schemeClr val="accent2">
                    <a:lumMod val="75000"/>
                  </a:schemeClr>
                </a:solidFill>
              </a:rPr>
              <a:t>Savoir gérer ses ressources </a:t>
            </a:r>
            <a:r>
              <a:rPr lang="fr-FR" sz="2600" dirty="0"/>
              <a:t>pour réaliser sa meilleure performance.</a:t>
            </a:r>
          </a:p>
          <a:p>
            <a:pPr marL="1077913" lvl="1" indent="-358775" algn="just">
              <a:buFont typeface="Courier New" panose="02070309020205020404" pitchFamily="49" charset="0"/>
              <a:buChar char="o"/>
              <a:defRPr/>
            </a:pPr>
            <a:r>
              <a:rPr lang="fr-FR" sz="2600" b="1" dirty="0">
                <a:solidFill>
                  <a:schemeClr val="accent2">
                    <a:lumMod val="75000"/>
                  </a:schemeClr>
                </a:solidFill>
              </a:rPr>
              <a:t>Savoir développer ses ressources </a:t>
            </a:r>
            <a:r>
              <a:rPr lang="fr-FR" sz="2600" dirty="0"/>
              <a:t>= savoir s’entrainer.</a:t>
            </a:r>
          </a:p>
          <a:p>
            <a:pPr marL="1077913" lvl="1" indent="-358775" algn="just">
              <a:buFont typeface="Courier New" panose="02070309020205020404" pitchFamily="49" charset="0"/>
              <a:buChar char="o"/>
              <a:defRPr/>
            </a:pPr>
            <a:r>
              <a:rPr lang="fr-FR" sz="2600" b="1" dirty="0">
                <a:solidFill>
                  <a:schemeClr val="accent2">
                    <a:lumMod val="75000"/>
                  </a:schemeClr>
                </a:solidFill>
              </a:rPr>
              <a:t>Savoir préparer ses ressources </a:t>
            </a:r>
            <a:r>
              <a:rPr lang="fr-FR" sz="2600" dirty="0"/>
              <a:t>= savoir s’échauffer.</a:t>
            </a:r>
          </a:p>
          <a:p>
            <a:pPr marL="1077913" lvl="1" indent="-358775" algn="just">
              <a:buFont typeface="Courier New" panose="02070309020205020404" pitchFamily="49" charset="0"/>
              <a:buChar char="o"/>
              <a:defRPr/>
            </a:pPr>
            <a:r>
              <a:rPr lang="fr-FR" sz="2600" b="1" dirty="0">
                <a:solidFill>
                  <a:schemeClr val="accent2">
                    <a:lumMod val="75000"/>
                  </a:schemeClr>
                </a:solidFill>
              </a:rPr>
              <a:t>Savoir apprécier / évaluer ses ressources </a:t>
            </a:r>
            <a:r>
              <a:rPr lang="fr-FR" sz="2600" dirty="0"/>
              <a:t>= développer des savoir-faire perceptifs.</a:t>
            </a:r>
          </a:p>
          <a:p>
            <a:pPr marL="1077913" lvl="1" indent="-358775" algn="just">
              <a:buFont typeface="Courier New" panose="02070309020205020404" pitchFamily="49" charset="0"/>
              <a:buChar char="o"/>
              <a:defRPr/>
            </a:pPr>
            <a:r>
              <a:rPr lang="fr-FR" sz="2600" b="1" dirty="0">
                <a:solidFill>
                  <a:schemeClr val="accent2">
                    <a:lumMod val="75000"/>
                  </a:schemeClr>
                </a:solidFill>
              </a:rPr>
              <a:t>Savoir protéger ses ressources </a:t>
            </a:r>
            <a:r>
              <a:rPr lang="fr-FR" sz="2600" dirty="0"/>
              <a:t>= savoir s’engager en sécurité.</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Compétences et ressources</a:t>
            </a:r>
            <a:endParaRPr lang="fr-FR" sz="4000" dirty="0"/>
          </a:p>
        </p:txBody>
      </p:sp>
      <p:pic>
        <p:nvPicPr>
          <p:cNvPr id="4" name="Picture 6" descr="G:\Sites perso Culture STAPS\Logo Culture STAPS.gif">
            <a:extLst>
              <a:ext uri="{FF2B5EF4-FFF2-40B4-BE49-F238E27FC236}">
                <a16:creationId xmlns:a16="http://schemas.microsoft.com/office/drawing/2014/main" id="{9D4A0BA2-7057-7407-961D-79A7F313F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769F461F-C536-8999-9EDA-BB9F78B34385}"/>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Tree>
    <p:extLst>
      <p:ext uri="{BB962C8B-B14F-4D97-AF65-F5344CB8AC3E}">
        <p14:creationId xmlns:p14="http://schemas.microsoft.com/office/powerpoint/2010/main" val="277837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F4565E-860C-847D-69D8-DD0201D6A2F6}"/>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Compétences et ressources</a:t>
            </a:r>
          </a:p>
        </p:txBody>
      </p:sp>
      <p:sp>
        <p:nvSpPr>
          <p:cNvPr id="4" name="ZoneTexte 3">
            <a:extLst>
              <a:ext uri="{FF2B5EF4-FFF2-40B4-BE49-F238E27FC236}">
                <a16:creationId xmlns:a16="http://schemas.microsoft.com/office/drawing/2014/main" id="{4EE1FC88-BCAC-4AA0-6DC0-65D6ABE993CD}"/>
              </a:ext>
            </a:extLst>
          </p:cNvPr>
          <p:cNvSpPr txBox="1"/>
          <p:nvPr/>
        </p:nvSpPr>
        <p:spPr>
          <a:xfrm>
            <a:off x="1756064" y="1177314"/>
            <a:ext cx="10027228" cy="5693866"/>
          </a:xfrm>
          <a:prstGeom prst="rect">
            <a:avLst/>
          </a:prstGeom>
          <a:solidFill>
            <a:schemeClr val="accent5">
              <a:lumMod val="20000"/>
              <a:lumOff val="80000"/>
            </a:schemeClr>
          </a:solidFill>
        </p:spPr>
        <p:txBody>
          <a:bodyPr wrap="square" rtlCol="0">
            <a:spAutoFit/>
          </a:bodyPr>
          <a:lstStyle/>
          <a:p>
            <a:pPr marL="342900" indent="-342900" algn="just">
              <a:buFont typeface="Arial" panose="020B0604020202020204" pitchFamily="34" charset="0"/>
              <a:buChar char="•"/>
            </a:pPr>
            <a:r>
              <a:rPr lang="fr-FR" altLang="fr-FR" sz="2200" dirty="0"/>
              <a:t>Comme toute compétence </a:t>
            </a:r>
            <a:r>
              <a:rPr lang="fr-FR" altLang="fr-FR" sz="2200" b="1" dirty="0"/>
              <a:t>savoir s’entrainer </a:t>
            </a:r>
            <a:r>
              <a:rPr lang="fr-FR" altLang="fr-FR" sz="2200" dirty="0"/>
              <a:t>ne se décrète pas, il faut l’enseigner, c’est-à-dire lui appliquer un traitement didactique.</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200" u="sng" dirty="0"/>
              <a:t>Propositions de 5 conditions </a:t>
            </a:r>
            <a:r>
              <a:rPr lang="fr-FR" altLang="fr-FR" sz="2200" dirty="0"/>
              <a:t>:</a:t>
            </a:r>
          </a:p>
          <a:p>
            <a:pPr marL="342900" indent="-342900" algn="just">
              <a:buFont typeface="Arial" panose="020B0604020202020204" pitchFamily="34" charset="0"/>
              <a:buChar char="•"/>
            </a:pPr>
            <a:endParaRPr lang="fr-FR" altLang="fr-FR" sz="200" dirty="0"/>
          </a:p>
          <a:p>
            <a:pPr marL="914400" lvl="1" indent="-457200" algn="just">
              <a:buFont typeface="+mj-lt"/>
              <a:buAutoNum type="arabicPeriod"/>
            </a:pPr>
            <a:r>
              <a:rPr lang="fr-FR" altLang="fr-FR" sz="2000" b="1" dirty="0"/>
              <a:t>Apporter des connaissances</a:t>
            </a:r>
            <a:r>
              <a:rPr lang="fr-FR" altLang="fr-FR" sz="2000" dirty="0"/>
              <a:t> minimums aux élèves sur l’entrainement des qualités physiques et la physiologie de l’effort (liens possibles avec l’enseignement des Sciences de la Vie et de la Terre). </a:t>
            </a:r>
            <a:r>
              <a:rPr lang="fr-FR" altLang="fr-FR" sz="2000" b="1" dirty="0">
                <a:solidFill>
                  <a:srgbClr val="C00000"/>
                </a:solidFill>
              </a:rPr>
              <a:t>FAIRE CONNAITRE</a:t>
            </a:r>
          </a:p>
          <a:p>
            <a:pPr marL="914400" lvl="1" indent="-457200" algn="just">
              <a:buFont typeface="+mj-lt"/>
              <a:buAutoNum type="arabicPeriod"/>
            </a:pPr>
            <a:r>
              <a:rPr lang="fr-FR" altLang="fr-FR" sz="2000" b="1" dirty="0"/>
              <a:t>Proposer des variables d’entrainement </a:t>
            </a:r>
            <a:r>
              <a:rPr lang="fr-FR" sz="2000" dirty="0"/>
              <a:t>(intensité, durée, répétition, complexité, charges, récupération...) qui devront être paramétrées.</a:t>
            </a:r>
            <a:endParaRPr lang="fr-FR" altLang="fr-FR" sz="2000" dirty="0"/>
          </a:p>
          <a:p>
            <a:pPr marL="914400" lvl="1" indent="-457200" algn="just">
              <a:buFont typeface="+mj-lt"/>
              <a:buAutoNum type="arabicPeriod"/>
            </a:pPr>
            <a:r>
              <a:rPr lang="fr-FR" altLang="fr-FR" sz="2000" b="1" dirty="0"/>
              <a:t>Impliquer les élèves dans un projet de transformation </a:t>
            </a:r>
            <a:r>
              <a:rPr lang="fr-FR" altLang="fr-FR" sz="2000" dirty="0"/>
              <a:t>à partir duquel ils devront effectuer des </a:t>
            </a:r>
            <a:r>
              <a:rPr lang="fr-FR" altLang="fr-FR" sz="2000" b="1" dirty="0"/>
              <a:t>choix</a:t>
            </a:r>
            <a:r>
              <a:rPr lang="fr-FR" altLang="fr-FR" sz="2000" dirty="0"/>
              <a:t> (= manipuler les paramètres d’entrainement). </a:t>
            </a:r>
            <a:r>
              <a:rPr lang="fr-FR" altLang="fr-FR" sz="2000" b="1" dirty="0">
                <a:solidFill>
                  <a:srgbClr val="C00000"/>
                </a:solidFill>
              </a:rPr>
              <a:t>FAIRE CHOISIR</a:t>
            </a:r>
          </a:p>
          <a:p>
            <a:pPr marL="914400" lvl="1" indent="-457200" algn="just">
              <a:buFont typeface="+mj-lt"/>
              <a:buAutoNum type="arabicPeriod"/>
            </a:pPr>
            <a:r>
              <a:rPr lang="fr-FR" altLang="fr-FR" sz="2000" b="1" dirty="0"/>
              <a:t>Pratiquer pour expérimenter </a:t>
            </a:r>
            <a:r>
              <a:rPr lang="fr-FR" altLang="fr-FR" sz="2000" dirty="0"/>
              <a:t>« en action » les choix de paramètres (vivre une véritable expérience corporelle).  </a:t>
            </a:r>
            <a:r>
              <a:rPr lang="fr-FR" altLang="fr-FR" sz="2000" b="1" dirty="0">
                <a:solidFill>
                  <a:srgbClr val="C00000"/>
                </a:solidFill>
              </a:rPr>
              <a:t>FAIRE PRATIQUER</a:t>
            </a:r>
          </a:p>
          <a:p>
            <a:pPr marL="914400" lvl="1" indent="-457200" algn="just">
              <a:buFont typeface="+mj-lt"/>
              <a:buAutoNum type="arabicPeriod"/>
            </a:pPr>
            <a:r>
              <a:rPr lang="fr-FR" altLang="fr-FR" sz="2000" b="1" dirty="0"/>
              <a:t>Aider l’élève à réguler son projet</a:t>
            </a:r>
            <a:r>
              <a:rPr lang="fr-FR" altLang="fr-FR" sz="2000" dirty="0"/>
              <a:t>, et notamment à identifier les effets de l’entrainement à partir à partir d’outils métacognitifs qui lui permettent de </a:t>
            </a:r>
            <a:r>
              <a:rPr lang="fr-FR" altLang="fr-FR" sz="2000" b="1" dirty="0"/>
              <a:t>« lire » ses sensations </a:t>
            </a:r>
            <a:r>
              <a:rPr lang="fr-FR" altLang="fr-FR" sz="2000" dirty="0"/>
              <a:t>corporelles (</a:t>
            </a:r>
            <a:r>
              <a:rPr lang="fr-FR" altLang="fr-FR" sz="2000" dirty="0" err="1"/>
              <a:t>A.Paintendre</a:t>
            </a:r>
            <a:r>
              <a:rPr lang="fr-FR" altLang="fr-FR" sz="2000" dirty="0"/>
              <a:t> et al., 2018).  </a:t>
            </a:r>
            <a:r>
              <a:rPr lang="fr-FR" altLang="fr-FR" sz="2000" b="1" dirty="0">
                <a:solidFill>
                  <a:srgbClr val="C00000"/>
                </a:solidFill>
              </a:rPr>
              <a:t>FAIRE REGULER</a:t>
            </a:r>
          </a:p>
          <a:p>
            <a:pPr lvl="1" algn="just"/>
            <a:endParaRPr lang="fr-FR" altLang="fr-FR" sz="600" dirty="0"/>
          </a:p>
          <a:p>
            <a:pPr lvl="1" algn="just"/>
            <a:r>
              <a:rPr lang="fr-FR" altLang="fr-FR" sz="2000" dirty="0"/>
              <a:t>+ Renseigner un </a:t>
            </a:r>
            <a:r>
              <a:rPr lang="fr-FR" altLang="fr-FR" sz="2000" b="1" dirty="0"/>
              <a:t>carnet d’entrainement qui </a:t>
            </a:r>
            <a:r>
              <a:rPr lang="fr-FR" altLang="fr-FR" sz="2000" dirty="0"/>
              <a:t>« rassemble » » tous les éléments ci-dessus pour suivre l’évolution de son projet d’entrainement.</a:t>
            </a:r>
            <a:endParaRPr lang="fr-FR" altLang="fr-FR" sz="2300" b="1" dirty="0">
              <a:solidFill>
                <a:schemeClr val="accent2">
                  <a:lumMod val="75000"/>
                </a:schemeClr>
              </a:solidFill>
            </a:endParaRPr>
          </a:p>
        </p:txBody>
      </p:sp>
      <p:sp>
        <p:nvSpPr>
          <p:cNvPr id="5" name="ZoneTexte 4">
            <a:extLst>
              <a:ext uri="{FF2B5EF4-FFF2-40B4-BE49-F238E27FC236}">
                <a16:creationId xmlns:a16="http://schemas.microsoft.com/office/drawing/2014/main" id="{C20A8892-327E-8EF2-85AD-3E4841BD3ED7}"/>
              </a:ext>
            </a:extLst>
          </p:cNvPr>
          <p:cNvSpPr txBox="1"/>
          <p:nvPr/>
        </p:nvSpPr>
        <p:spPr>
          <a:xfrm>
            <a:off x="85061" y="2613392"/>
            <a:ext cx="1584251" cy="2246769"/>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ZOOM SUR DEVELOPPER SES RESSOURCES = </a:t>
            </a:r>
          </a:p>
          <a:p>
            <a:pPr algn="ctr"/>
            <a:r>
              <a:rPr lang="fr-FR" sz="2000" b="1" dirty="0">
                <a:solidFill>
                  <a:srgbClr val="002060"/>
                </a:solidFill>
              </a:rPr>
              <a:t>SAVOIR S’ENTRAINER</a:t>
            </a:r>
          </a:p>
        </p:txBody>
      </p:sp>
    </p:spTree>
    <p:extLst>
      <p:ext uri="{BB962C8B-B14F-4D97-AF65-F5344CB8AC3E}">
        <p14:creationId xmlns:p14="http://schemas.microsoft.com/office/powerpoint/2010/main" val="2009371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63417"/>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compétences</a:t>
            </a:r>
          </a:p>
          <a:p>
            <a:pPr algn="just">
              <a:defRPr/>
            </a:pPr>
            <a:endParaRPr lang="fr-FR" altLang="fr-FR" sz="2000" dirty="0"/>
          </a:p>
          <a:p>
            <a:pPr marL="342900" indent="-342900" algn="just">
              <a:buFont typeface="Arial" panose="020B0604020202020204" pitchFamily="34" charset="0"/>
              <a:buChar char="•"/>
              <a:defRPr/>
            </a:pPr>
            <a:endParaRPr lang="fr-FR" altLang="fr-FR" sz="400" dirty="0"/>
          </a:p>
          <a:p>
            <a:pPr marL="525780" indent="-457200" algn="just" eaLnBrk="1" fontAlgn="auto" hangingPunct="1">
              <a:spcAft>
                <a:spcPts val="0"/>
              </a:spcAft>
              <a:buFont typeface="Arial" panose="020B0604020202020204" pitchFamily="34" charset="0"/>
              <a:buChar char="•"/>
              <a:defRPr/>
            </a:pPr>
            <a:r>
              <a:rPr lang="fr-FR" sz="2800" dirty="0"/>
              <a:t>Ce qui s’apprend et ce qui s’enseigne en EPS, ce sont des compétences. </a:t>
            </a:r>
          </a:p>
          <a:p>
            <a:pPr marL="525780" indent="-457200" algn="just" eaLnBrk="1" fontAlgn="auto" hangingPunct="1">
              <a:spcAft>
                <a:spcPts val="0"/>
              </a:spcAft>
              <a:buFont typeface="Arial" panose="020B0604020202020204" pitchFamily="34" charset="0"/>
              <a:buChar char="•"/>
              <a:defRPr/>
            </a:pPr>
            <a:endParaRPr lang="fr-FR" sz="1400" dirty="0">
              <a:solidFill>
                <a:srgbClr val="FF0000"/>
              </a:solidFill>
            </a:endParaRPr>
          </a:p>
          <a:p>
            <a:pPr marL="525780" indent="-457200" algn="just" eaLnBrk="1" fontAlgn="auto" hangingPunct="1">
              <a:spcAft>
                <a:spcPts val="0"/>
              </a:spcAft>
              <a:buFont typeface="Arial" panose="020B0604020202020204" pitchFamily="34" charset="0"/>
              <a:buChar char="•"/>
              <a:defRPr/>
            </a:pPr>
            <a:r>
              <a:rPr lang="fr-FR" sz="2800" dirty="0"/>
              <a:t>Une compétence est l’aptitude à mobiliser ses ressources pour accomplir une tâche complexe. Une compétence articule toujours différents types de ressources (une technique n’est pas une compétence, mais une compétence suppose des techniques). </a:t>
            </a:r>
          </a:p>
          <a:p>
            <a:pPr marL="525780" indent="-457200" algn="just" eaLnBrk="1" fontAlgn="auto" hangingPunct="1">
              <a:spcAft>
                <a:spcPts val="0"/>
              </a:spcAft>
              <a:buFont typeface="Arial" panose="020B0604020202020204" pitchFamily="34" charset="0"/>
              <a:buChar char="•"/>
              <a:defRPr/>
            </a:pPr>
            <a:endParaRPr lang="fr-FR" sz="1400" dirty="0"/>
          </a:p>
          <a:p>
            <a:pPr marL="525780" indent="-457200" algn="just" eaLnBrk="1" fontAlgn="auto" hangingPunct="1">
              <a:spcAft>
                <a:spcPts val="0"/>
              </a:spcAft>
              <a:buFont typeface="Arial" panose="020B0604020202020204" pitchFamily="34" charset="0"/>
              <a:buChar char="•"/>
              <a:defRPr/>
            </a:pPr>
            <a:r>
              <a:rPr lang="fr-FR" sz="2800" dirty="0"/>
              <a:t>Les ressources ne sont pas des compétences, mais elles sont constitutives des compétences. D’après les programmes, les ressources des compétences sont des connaissances, des capacités (dont des techniques), et des attitudes.</a:t>
            </a:r>
          </a:p>
          <a:p>
            <a:pPr marL="525780" indent="-457200" algn="just" eaLnBrk="1" fontAlgn="auto" hangingPunct="1">
              <a:spcAft>
                <a:spcPts val="0"/>
              </a:spcAft>
              <a:buFont typeface="Arial" panose="020B0604020202020204" pitchFamily="34" charset="0"/>
              <a:buChar char="•"/>
              <a:defRPr/>
            </a:pPr>
            <a:endParaRPr lang="fr-FR" altLang="fr-FR" sz="1400" dirty="0"/>
          </a:p>
          <a:p>
            <a:pPr marL="525780" indent="-457200" algn="just" eaLnBrk="1" fontAlgn="auto" hangingPunct="1">
              <a:spcAft>
                <a:spcPts val="0"/>
              </a:spcAft>
              <a:buFont typeface="Arial" panose="020B0604020202020204" pitchFamily="34" charset="0"/>
              <a:buChar char="•"/>
              <a:defRPr/>
            </a:pPr>
            <a:r>
              <a:rPr lang="fr-FR" altLang="fr-FR" sz="2800" dirty="0"/>
              <a:t>Apprendre, c’est réorganiser de façon plus efficiente ses ressources pour agir dans l’environnement.</a:t>
            </a:r>
          </a:p>
        </p:txBody>
      </p:sp>
    </p:spTree>
    <p:extLst>
      <p:ext uri="{BB962C8B-B14F-4D97-AF65-F5344CB8AC3E}">
        <p14:creationId xmlns:p14="http://schemas.microsoft.com/office/powerpoint/2010/main" val="1590803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4893647"/>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compétences</a:t>
            </a:r>
          </a:p>
          <a:p>
            <a:pPr algn="just">
              <a:defRPr/>
            </a:pPr>
            <a:endParaRPr lang="fr-FR" altLang="fr-FR" sz="2000" dirty="0"/>
          </a:p>
          <a:p>
            <a:pPr marL="342900" indent="-342900" algn="just">
              <a:buFont typeface="Arial" panose="020B0604020202020204" pitchFamily="34" charset="0"/>
              <a:buChar char="•"/>
              <a:defRPr/>
            </a:pPr>
            <a:endParaRPr lang="fr-FR" altLang="fr-FR" sz="400" dirty="0"/>
          </a:p>
          <a:p>
            <a:pPr lvl="1" indent="-457200" algn="just">
              <a:buFont typeface="Arial" panose="020B0604020202020204" pitchFamily="34" charset="0"/>
              <a:buChar char="•"/>
              <a:defRPr/>
            </a:pPr>
            <a:r>
              <a:rPr lang="fr-FR" altLang="fr-FR" sz="2800" dirty="0"/>
              <a:t>En EPS plusieurs compétences à construire à l’échelle du parcours de formation portent sur les ressources personnelles : </a:t>
            </a:r>
          </a:p>
          <a:p>
            <a:pPr lvl="1" indent="-457200" algn="just">
              <a:buFont typeface="Arial" panose="020B0604020202020204" pitchFamily="34" charset="0"/>
              <a:buChar char="•"/>
              <a:defRPr/>
            </a:pPr>
            <a:endParaRPr lang="fr-FR" altLang="fr-FR" sz="600" dirty="0"/>
          </a:p>
          <a:p>
            <a:pPr lvl="2" indent="-457200" algn="just">
              <a:buFont typeface="Courier New" panose="02070309020205020404" pitchFamily="49" charset="0"/>
              <a:buChar char="o"/>
              <a:defRPr/>
            </a:pPr>
            <a:r>
              <a:rPr lang="fr-FR" sz="2800" dirty="0"/>
              <a:t>gérer ses ressources (pour réaliser sa meilleure performance),</a:t>
            </a:r>
          </a:p>
          <a:p>
            <a:pPr lvl="2" indent="-457200" algn="just">
              <a:buFont typeface="Courier New" panose="02070309020205020404" pitchFamily="49" charset="0"/>
              <a:buChar char="o"/>
              <a:defRPr/>
            </a:pPr>
            <a:r>
              <a:rPr lang="fr-FR" sz="2800" dirty="0"/>
              <a:t>développer ses ressources (savoir s’entrainer), </a:t>
            </a:r>
          </a:p>
          <a:p>
            <a:pPr lvl="2" indent="-457200" algn="just">
              <a:buFont typeface="Courier New" panose="02070309020205020404" pitchFamily="49" charset="0"/>
              <a:buChar char="o"/>
              <a:defRPr/>
            </a:pPr>
            <a:r>
              <a:rPr lang="fr-FR" sz="2800" dirty="0"/>
              <a:t>préparer ses ressources (savoir s’échauffer), </a:t>
            </a:r>
          </a:p>
          <a:p>
            <a:pPr lvl="2" indent="-457200" algn="just">
              <a:buFont typeface="Courier New" panose="02070309020205020404" pitchFamily="49" charset="0"/>
              <a:buChar char="o"/>
              <a:defRPr/>
            </a:pPr>
            <a:r>
              <a:rPr lang="fr-FR" sz="2800" dirty="0"/>
              <a:t>apprécier / évaluer ses ressources (développer des savoir-faire perceptifs), </a:t>
            </a:r>
          </a:p>
          <a:p>
            <a:pPr lvl="2" indent="-457200" algn="just">
              <a:buFont typeface="Courier New" panose="02070309020205020404" pitchFamily="49" charset="0"/>
              <a:buChar char="o"/>
              <a:defRPr/>
            </a:pPr>
            <a:r>
              <a:rPr lang="fr-FR" sz="2800" dirty="0"/>
              <a:t>protéger ses ressources (savoir s’engager en sécurité).</a:t>
            </a:r>
            <a:endParaRPr lang="fr-FR" sz="2000" dirty="0"/>
          </a:p>
          <a:p>
            <a:pPr marL="1077913" lvl="1" indent="-358775" algn="just">
              <a:buFont typeface="Courier New" panose="02070309020205020404" pitchFamily="49" charset="0"/>
              <a:buChar char="o"/>
              <a:defRPr/>
            </a:pPr>
            <a:endParaRPr lang="fr-FR" sz="2200" dirty="0"/>
          </a:p>
        </p:txBody>
      </p:sp>
    </p:spTree>
    <p:extLst>
      <p:ext uri="{BB962C8B-B14F-4D97-AF65-F5344CB8AC3E}">
        <p14:creationId xmlns:p14="http://schemas.microsoft.com/office/powerpoint/2010/main" val="3499852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48824" y="1182228"/>
            <a:ext cx="10192145" cy="5693866"/>
          </a:xfrm>
          <a:prstGeom prst="rect">
            <a:avLst/>
          </a:prstGeom>
          <a:solidFill>
            <a:schemeClr val="bg1"/>
          </a:solidFill>
        </p:spPr>
        <p:txBody>
          <a:bodyPr wrap="square" rtlCol="0">
            <a:spAutoFit/>
          </a:bodyPr>
          <a:lstStyle/>
          <a:p>
            <a:pPr marL="457200" indent="-457200" algn="just">
              <a:buFont typeface="Arial" panose="020B0604020202020204" pitchFamily="34" charset="0"/>
              <a:buChar char="•"/>
              <a:defRPr/>
            </a:pPr>
            <a:r>
              <a:rPr lang="fr-FR" sz="2600" dirty="0"/>
              <a:t>On entend par </a:t>
            </a:r>
            <a:r>
              <a:rPr lang="fr-FR" sz="2600" b="1" dirty="0"/>
              <a:t>demande de la tâche</a:t>
            </a:r>
            <a:r>
              <a:rPr lang="fr-FR" sz="2600" dirty="0"/>
              <a:t> le niveau et la nature des ressources mobilisées par les contraintes de la tâche. La demande détermine ce que J.-P. Famose (1982) appelle « </a:t>
            </a:r>
            <a:r>
              <a:rPr lang="fr-FR" sz="2600" i="1" dirty="0"/>
              <a:t>la nature de la tâche</a:t>
            </a:r>
            <a:r>
              <a:rPr lang="fr-FR" sz="2600" dirty="0"/>
              <a:t> », celle-ci faisant référence «</a:t>
            </a:r>
            <a:r>
              <a:rPr lang="fr-FR" sz="2600" i="1" dirty="0"/>
              <a:t> aux ressources particulières que l’enfant ou le sportif doivent mettre en œuvre pour réussir une tâche donnée </a:t>
            </a:r>
            <a:r>
              <a:rPr lang="fr-FR" sz="2600" dirty="0"/>
              <a:t>».</a:t>
            </a:r>
          </a:p>
          <a:p>
            <a:pPr marL="457200" indent="-457200" algn="just">
              <a:buFont typeface="Arial" panose="020B0604020202020204" pitchFamily="34" charset="0"/>
              <a:buChar char="•"/>
              <a:defRPr/>
            </a:pPr>
            <a:endParaRPr lang="fr-FR" sz="1400" dirty="0"/>
          </a:p>
          <a:p>
            <a:pPr marL="457200" indent="-457200" algn="just">
              <a:buFont typeface="Arial" panose="020B0604020202020204" pitchFamily="34" charset="0"/>
              <a:buChar char="•"/>
              <a:defRPr/>
            </a:pPr>
            <a:r>
              <a:rPr lang="fr-FR" sz="2600" dirty="0"/>
              <a:t>Ce modèle très </a:t>
            </a:r>
            <a:r>
              <a:rPr lang="fr-FR" sz="2600" u="sng" dirty="0"/>
              <a:t>cognitiviste</a:t>
            </a:r>
            <a:r>
              <a:rPr lang="fr-FR" sz="2600" dirty="0"/>
              <a:t> et un peu daté: il est renouvelée par l’approche </a:t>
            </a:r>
            <a:r>
              <a:rPr lang="fr-FR" sz="2600" u="sng" dirty="0" err="1"/>
              <a:t>énactive</a:t>
            </a:r>
            <a:r>
              <a:rPr lang="fr-FR" sz="2600" dirty="0"/>
              <a:t> qui se centre davantage sur l’activité de l’élève. </a:t>
            </a:r>
          </a:p>
          <a:p>
            <a:pPr marL="457200" indent="-457200" algn="just">
              <a:buFont typeface="Arial" panose="020B0604020202020204" pitchFamily="34" charset="0"/>
              <a:buChar char="•"/>
              <a:defRPr/>
            </a:pPr>
            <a:endParaRPr lang="fr-FR" sz="1400" dirty="0"/>
          </a:p>
          <a:p>
            <a:pPr marL="457200" indent="-457200" algn="just">
              <a:buFont typeface="Arial" panose="020B0604020202020204" pitchFamily="34" charset="0"/>
              <a:buChar char="•"/>
              <a:defRPr/>
            </a:pPr>
            <a:r>
              <a:rPr lang="fr-FR" sz="2600" dirty="0"/>
              <a:t>Cette approche se centre sur l’activité de l’élève et les </a:t>
            </a:r>
            <a:r>
              <a:rPr lang="fr-FR" sz="2600" b="1" dirty="0"/>
              <a:t>significations</a:t>
            </a:r>
            <a:r>
              <a:rPr lang="fr-FR" sz="2600" dirty="0"/>
              <a:t> qu’il construit</a:t>
            </a:r>
            <a:r>
              <a:rPr lang="fr-FR" sz="2800" b="1" dirty="0">
                <a:solidFill>
                  <a:schemeClr val="accent2"/>
                </a:solidFill>
              </a:rPr>
              <a:t> </a:t>
            </a:r>
            <a:r>
              <a:rPr lang="fr-FR" sz="2800" dirty="0"/>
              <a:t>dans ses interactions avec l’environnement de la leçon pour y découvrir son « monde propre ». </a:t>
            </a:r>
          </a:p>
          <a:p>
            <a:pPr marL="457200" indent="-457200" algn="just">
              <a:buFont typeface="Arial" panose="020B0604020202020204" pitchFamily="34" charset="0"/>
              <a:buChar char="•"/>
              <a:defRPr/>
            </a:pPr>
            <a:endParaRPr lang="fr-FR" sz="1600" dirty="0"/>
          </a:p>
          <a:p>
            <a:pPr marL="457200" indent="-457200" algn="just">
              <a:buFont typeface="Arial" panose="020B0604020202020204" pitchFamily="34" charset="0"/>
              <a:buChar char="•"/>
              <a:defRPr/>
            </a:pPr>
            <a:r>
              <a:rPr lang="fr-FR" sz="2800" b="1" dirty="0">
                <a:solidFill>
                  <a:schemeClr val="accent2">
                    <a:lumMod val="75000"/>
                  </a:schemeClr>
                </a:solidFill>
                <a:sym typeface="Wingdings" panose="05000000000000000000" pitchFamily="2" charset="2"/>
              </a:rPr>
              <a:t> évolution d’une EPS du dehors (</a:t>
            </a:r>
            <a:r>
              <a:rPr lang="fr-FR" sz="2800" b="1" dirty="0">
                <a:solidFill>
                  <a:schemeClr val="accent2">
                    <a:lumMod val="75000"/>
                  </a:schemeClr>
                </a:solidFill>
              </a:rPr>
              <a:t>analyse de la tache) à une EPS du dedans (analyse de l’activité). </a:t>
            </a:r>
            <a:r>
              <a:rPr lang="fr-FR" sz="2800" dirty="0" err="1">
                <a:solidFill>
                  <a:schemeClr val="accent2">
                    <a:lumMod val="75000"/>
                  </a:schemeClr>
                </a:solidFill>
              </a:rPr>
              <a:t>C.Sève</a:t>
            </a:r>
            <a:r>
              <a:rPr lang="fr-FR" sz="2800" dirty="0">
                <a:solidFill>
                  <a:schemeClr val="accent2">
                    <a:lumMod val="75000"/>
                  </a:schemeClr>
                </a:solidFill>
              </a:rPr>
              <a:t> &amp; </a:t>
            </a:r>
            <a:r>
              <a:rPr lang="fr-FR" sz="2800" dirty="0" err="1">
                <a:solidFill>
                  <a:schemeClr val="accent2">
                    <a:lumMod val="75000"/>
                  </a:schemeClr>
                </a:solidFill>
              </a:rPr>
              <a:t>N.Terré</a:t>
            </a:r>
            <a:r>
              <a:rPr lang="fr-FR" sz="2800" dirty="0">
                <a:solidFill>
                  <a:schemeClr val="accent2">
                    <a:lumMod val="75000"/>
                  </a:schemeClr>
                </a:solidFill>
              </a:rPr>
              <a:t>, 2016</a:t>
            </a:r>
            <a:endParaRPr lang="fr-FR" sz="2600" dirty="0">
              <a:solidFill>
                <a:schemeClr val="accent2">
                  <a:lumMod val="75000"/>
                </a:schemeClr>
              </a:solidFill>
            </a:endParaRP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Tree>
    <p:extLst>
      <p:ext uri="{BB962C8B-B14F-4D97-AF65-F5344CB8AC3E}">
        <p14:creationId xmlns:p14="http://schemas.microsoft.com/office/powerpoint/2010/main" val="401003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24CE57-D5C0-E3D7-9567-2406B9E7D1A3}"/>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3" name="ZoneTexte 2">
            <a:extLst>
              <a:ext uri="{FF2B5EF4-FFF2-40B4-BE49-F238E27FC236}">
                <a16:creationId xmlns:a16="http://schemas.microsoft.com/office/drawing/2014/main" id="{61042B96-29A5-9E8D-C714-C760F25EED26}"/>
              </a:ext>
            </a:extLst>
          </p:cNvPr>
          <p:cNvSpPr txBox="1"/>
          <p:nvPr/>
        </p:nvSpPr>
        <p:spPr>
          <a:xfrm>
            <a:off x="139492" y="2188845"/>
            <a:ext cx="1504252" cy="3477875"/>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 </a:t>
            </a:r>
          </a:p>
          <a:p>
            <a:pPr algn="ctr"/>
            <a:endParaRPr lang="fr-FR" sz="1200" b="1" dirty="0">
              <a:solidFill>
                <a:srgbClr val="002060"/>
              </a:solidFill>
            </a:endParaRPr>
          </a:p>
          <a:p>
            <a:pPr algn="ctr"/>
            <a:r>
              <a:rPr lang="fr-FR" sz="2000" b="1" dirty="0">
                <a:solidFill>
                  <a:srgbClr val="002060"/>
                </a:solidFill>
              </a:rPr>
              <a:t>DEMANDE</a:t>
            </a:r>
          </a:p>
          <a:p>
            <a:pPr algn="ctr"/>
            <a:endParaRPr lang="fr-FR" sz="1200" b="1" dirty="0">
              <a:solidFill>
                <a:srgbClr val="002060"/>
              </a:solidFill>
            </a:endParaRPr>
          </a:p>
          <a:p>
            <a:pPr algn="ctr"/>
            <a:r>
              <a:rPr lang="fr-FR" sz="2000" b="1" dirty="0">
                <a:solidFill>
                  <a:srgbClr val="002060"/>
                </a:solidFill>
              </a:rPr>
              <a:t> DE LA</a:t>
            </a:r>
          </a:p>
          <a:p>
            <a:pPr algn="ctr"/>
            <a:endParaRPr lang="fr-FR" sz="1200" b="1" dirty="0">
              <a:solidFill>
                <a:srgbClr val="002060"/>
              </a:solidFill>
            </a:endParaRPr>
          </a:p>
          <a:p>
            <a:pPr algn="ctr"/>
            <a:r>
              <a:rPr lang="fr-FR" sz="2000" b="1" dirty="0">
                <a:solidFill>
                  <a:srgbClr val="002060"/>
                </a:solidFill>
              </a:rPr>
              <a:t> TACHE</a:t>
            </a:r>
          </a:p>
        </p:txBody>
      </p:sp>
      <p:graphicFrame>
        <p:nvGraphicFramePr>
          <p:cNvPr id="5" name="Tableau 4">
            <a:extLst>
              <a:ext uri="{FF2B5EF4-FFF2-40B4-BE49-F238E27FC236}">
                <a16:creationId xmlns:a16="http://schemas.microsoft.com/office/drawing/2014/main" id="{DC617606-7068-8473-5511-45A6736F725D}"/>
              </a:ext>
            </a:extLst>
          </p:cNvPr>
          <p:cNvGraphicFramePr>
            <a:graphicFrameLocks noGrp="1"/>
          </p:cNvGraphicFramePr>
          <p:nvPr>
            <p:extLst>
              <p:ext uri="{D42A27DB-BD31-4B8C-83A1-F6EECF244321}">
                <p14:modId xmlns:p14="http://schemas.microsoft.com/office/powerpoint/2010/main" val="3578859466"/>
              </p:ext>
            </p:extLst>
          </p:nvPr>
        </p:nvGraphicFramePr>
        <p:xfrm>
          <a:off x="1817914" y="-10080"/>
          <a:ext cx="10384973" cy="6873240"/>
        </p:xfrm>
        <a:graphic>
          <a:graphicData uri="http://schemas.openxmlformats.org/drawingml/2006/table">
            <a:tbl>
              <a:tblPr firstRow="1" bandRow="1">
                <a:tableStyleId>{5C22544A-7EE6-4342-B048-85BDC9FD1C3A}</a:tableStyleId>
              </a:tblPr>
              <a:tblGrid>
                <a:gridCol w="1494181">
                  <a:extLst>
                    <a:ext uri="{9D8B030D-6E8A-4147-A177-3AD203B41FA5}">
                      <a16:colId xmlns:a16="http://schemas.microsoft.com/office/drawing/2014/main" val="1757151842"/>
                    </a:ext>
                  </a:extLst>
                </a:gridCol>
                <a:gridCol w="3164905">
                  <a:extLst>
                    <a:ext uri="{9D8B030D-6E8A-4147-A177-3AD203B41FA5}">
                      <a16:colId xmlns:a16="http://schemas.microsoft.com/office/drawing/2014/main" val="2744522371"/>
                    </a:ext>
                  </a:extLst>
                </a:gridCol>
                <a:gridCol w="3452545">
                  <a:extLst>
                    <a:ext uri="{9D8B030D-6E8A-4147-A177-3AD203B41FA5}">
                      <a16:colId xmlns:a16="http://schemas.microsoft.com/office/drawing/2014/main" val="1600879020"/>
                    </a:ext>
                  </a:extLst>
                </a:gridCol>
                <a:gridCol w="2273342">
                  <a:extLst>
                    <a:ext uri="{9D8B030D-6E8A-4147-A177-3AD203B41FA5}">
                      <a16:colId xmlns:a16="http://schemas.microsoft.com/office/drawing/2014/main" val="3809035417"/>
                    </a:ext>
                  </a:extLst>
                </a:gridCol>
              </a:tblGrid>
              <a:tr h="370840">
                <a:tc>
                  <a:txBody>
                    <a:bodyPr/>
                    <a:lstStyle/>
                    <a:p>
                      <a:r>
                        <a:rPr lang="fr-FR" sz="2000" b="1" dirty="0">
                          <a:solidFill>
                            <a:schemeClr val="tx1"/>
                          </a:solidFill>
                        </a:rPr>
                        <a:t>Difficulté</a:t>
                      </a:r>
                    </a:p>
                  </a:txBody>
                  <a:tcPr>
                    <a:solidFill>
                      <a:srgbClr val="DEEBF7"/>
                    </a:solidFill>
                  </a:tcPr>
                </a:tc>
                <a:tc>
                  <a:txBody>
                    <a:bodyPr/>
                    <a:lstStyle/>
                    <a:p>
                      <a:pPr marL="87313" lvl="1" indent="0" algn="l" eaLnBrk="1" fontAlgn="auto" hangingPunct="1">
                        <a:spcAft>
                          <a:spcPts val="0"/>
                        </a:spcAft>
                        <a:buFont typeface="Wingdings"/>
                        <a:buNone/>
                        <a:defRPr/>
                      </a:pPr>
                      <a:r>
                        <a:rPr lang="fr-FR" sz="1600" b="0" dirty="0">
                          <a:solidFill>
                            <a:schemeClr val="tx1"/>
                          </a:solidFill>
                        </a:rPr>
                        <a:t>Niveau de sollicitation des ressources </a:t>
                      </a:r>
                      <a:r>
                        <a:rPr lang="fr-FR" sz="1600" b="1" dirty="0">
                          <a:solidFill>
                            <a:schemeClr val="tx1"/>
                          </a:solidFill>
                        </a:rPr>
                        <a:t>neuro-informationnelles</a:t>
                      </a:r>
                      <a:r>
                        <a:rPr lang="fr-FR" sz="1600" b="0" dirty="0">
                          <a:solidFill>
                            <a:schemeClr val="tx1"/>
                          </a:solidFill>
                        </a:rPr>
                        <a:t> </a:t>
                      </a:r>
                      <a:r>
                        <a:rPr lang="fr-FR" sz="1600" b="0" u="none" dirty="0">
                          <a:solidFill>
                            <a:schemeClr val="tx1"/>
                          </a:solidFill>
                        </a:rPr>
                        <a:t>sur le plan du contrôle du mouvement (en relation avec la grandeur d’erreur permise)</a:t>
                      </a:r>
                    </a:p>
                    <a:p>
                      <a:pPr marL="87313" lvl="1" indent="0" algn="l" eaLnBrk="1" fontAlgn="auto" hangingPunct="1">
                        <a:spcAft>
                          <a:spcPts val="0"/>
                        </a:spcAft>
                        <a:buFont typeface="Wingdings"/>
                        <a:buNone/>
                        <a:defRPr/>
                      </a:pPr>
                      <a:endParaRPr lang="fr-FR" sz="400" b="0" u="none" dirty="0">
                        <a:solidFill>
                          <a:schemeClr val="tx1"/>
                        </a:solidFill>
                      </a:endParaRPr>
                    </a:p>
                  </a:txBody>
                  <a:tcPr>
                    <a:solidFill>
                      <a:srgbClr val="DEEB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b="0" dirty="0">
                          <a:solidFill>
                            <a:schemeClr val="tx1"/>
                          </a:solidFill>
                        </a:rPr>
                        <a:t>En basket-ball, il est + difficile de marquer un panier à 3 points à 6m75 de la cible, qu’un panier à 2 points en position préférentielle dans la raquette. </a:t>
                      </a:r>
                    </a:p>
                  </a:txBody>
                  <a:tcPr>
                    <a:solidFill>
                      <a:srgbClr val="DEEBF7"/>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u="none" dirty="0">
                          <a:solidFill>
                            <a:schemeClr val="tx1"/>
                          </a:solidFill>
                        </a:rPr>
                        <a:t>Charge mentale de la tâche (</a:t>
                      </a:r>
                      <a:r>
                        <a:rPr lang="fr-FR" sz="1800" b="0" u="none" dirty="0" err="1">
                          <a:solidFill>
                            <a:schemeClr val="tx1"/>
                          </a:solidFill>
                        </a:rPr>
                        <a:t>A.T.Welford</a:t>
                      </a:r>
                      <a:r>
                        <a:rPr lang="fr-FR" sz="1800" b="0" u="none" dirty="0">
                          <a:solidFill>
                            <a:schemeClr val="tx1"/>
                          </a:solidFill>
                        </a:rPr>
                        <a:t>, 1977), ou coût cognitif</a:t>
                      </a:r>
                    </a:p>
                  </a:txBody>
                  <a:tcPr>
                    <a:solidFill>
                      <a:srgbClr val="DEEBF7"/>
                    </a:solidFill>
                  </a:tcPr>
                </a:tc>
                <a:extLst>
                  <a:ext uri="{0D108BD9-81ED-4DB2-BD59-A6C34878D82A}">
                    <a16:rowId xmlns:a16="http://schemas.microsoft.com/office/drawing/2014/main" val="435658679"/>
                  </a:ext>
                </a:extLst>
              </a:tr>
              <a:tr h="370840">
                <a:tc>
                  <a:txBody>
                    <a:bodyPr/>
                    <a:lstStyle/>
                    <a:p>
                      <a:r>
                        <a:rPr lang="fr-FR" sz="2000" b="1" dirty="0"/>
                        <a:t>Complexité</a:t>
                      </a:r>
                    </a:p>
                  </a:txBody>
                  <a:tcPr>
                    <a:solidFill>
                      <a:srgbClr val="DEEBF7"/>
                    </a:solidFill>
                  </a:tcPr>
                </a:tc>
                <a:tc>
                  <a:txBody>
                    <a:bodyPr/>
                    <a:lstStyle/>
                    <a:p>
                      <a:pPr algn="l"/>
                      <a:r>
                        <a:rPr lang="fr-FR" sz="1600" b="0" dirty="0"/>
                        <a:t>Niveau de sollicitation des ressources </a:t>
                      </a:r>
                      <a:r>
                        <a:rPr lang="fr-FR" sz="1600" b="1" dirty="0"/>
                        <a:t>neuro-informationnelles</a:t>
                      </a:r>
                      <a:r>
                        <a:rPr lang="fr-FR" sz="1600" b="0" dirty="0"/>
                        <a:t> sur le plan de la sélection, de l’organisation, et du déclenchement du mouvement </a:t>
                      </a:r>
                    </a:p>
                  </a:txBody>
                  <a:tcPr>
                    <a:solidFill>
                      <a:srgbClr val="DEEB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sym typeface="Wingdings" pitchFamily="2" charset="2"/>
                        </a:rPr>
                        <a:t>E</a:t>
                      </a:r>
                      <a:r>
                        <a:rPr lang="fr-FR" sz="1500" dirty="0"/>
                        <a:t>n BB, une tâche de 3 contre 3 sur tout le terrain est - complexe qu’une tâche de 5 contre 5 sur tout le terrain, car en augmentant la densité des joueurs, il est beaucoup plus difficile pour l’élève (surtout s’il est jeune) de « faire le tri » entre les informations pertinentes et celles qui ne sont pas utiles pour choisir et agir avec efficacité. </a:t>
                      </a:r>
                    </a:p>
                  </a:txBody>
                  <a:tcPr>
                    <a:solidFill>
                      <a:srgbClr val="DEEBF7"/>
                    </a:solidFill>
                  </a:tcPr>
                </a:tc>
                <a:tc vMerge="1">
                  <a:txBody>
                    <a:bodyPr/>
                    <a:lstStyle/>
                    <a:p>
                      <a:endParaRPr lang="fr-FR" dirty="0"/>
                    </a:p>
                  </a:txBody>
                  <a:tcPr/>
                </a:tc>
                <a:extLst>
                  <a:ext uri="{0D108BD9-81ED-4DB2-BD59-A6C34878D82A}">
                    <a16:rowId xmlns:a16="http://schemas.microsoft.com/office/drawing/2014/main" val="4073002148"/>
                  </a:ext>
                </a:extLst>
              </a:tr>
              <a:tr h="370840">
                <a:tc>
                  <a:txBody>
                    <a:bodyPr/>
                    <a:lstStyle/>
                    <a:p>
                      <a:r>
                        <a:rPr lang="fr-FR" sz="2000" b="1" dirty="0"/>
                        <a:t>Intensité</a:t>
                      </a:r>
                    </a:p>
                  </a:txBody>
                  <a:tcPr>
                    <a:solidFill>
                      <a:srgbClr val="DEEBF7"/>
                    </a:solidFill>
                  </a:tcPr>
                </a:tc>
                <a:tc>
                  <a:txBody>
                    <a:bodyPr/>
                    <a:lstStyle/>
                    <a:p>
                      <a:pPr algn="l"/>
                      <a:r>
                        <a:rPr lang="fr-FR" sz="1600" dirty="0"/>
                        <a:t>Niveau de sollicitation des ressources </a:t>
                      </a:r>
                      <a:r>
                        <a:rPr lang="fr-FR" sz="1600" b="1" dirty="0"/>
                        <a:t>physiologiques</a:t>
                      </a:r>
                    </a:p>
                  </a:txBody>
                  <a:tcPr>
                    <a:solidFill>
                      <a:srgbClr val="DEEBF7"/>
                    </a:solidFill>
                  </a:tcPr>
                </a:tc>
                <a:tc>
                  <a:txBody>
                    <a:bodyPr/>
                    <a:lstStyle/>
                    <a:p>
                      <a:pPr marL="87313" lvl="1" indent="0" algn="just" eaLnBrk="1" fontAlgn="auto" hangingPunct="1">
                        <a:spcAft>
                          <a:spcPts val="0"/>
                        </a:spcAft>
                        <a:buFont typeface="Wingdings"/>
                        <a:buNone/>
                        <a:defRPr/>
                      </a:pPr>
                      <a:r>
                        <a:rPr lang="fr-FR" sz="1500" dirty="0"/>
                        <a:t>En BB une tâche de 3 contre 3 sur tout le terrain est plus intense qu’une tâche de 5 contre 5. </a:t>
                      </a:r>
                    </a:p>
                    <a:p>
                      <a:pPr marL="87313" lvl="1" indent="0" algn="just" eaLnBrk="1" fontAlgn="auto" hangingPunct="1">
                        <a:spcAft>
                          <a:spcPts val="0"/>
                        </a:spcAft>
                        <a:buFont typeface="Wingdings"/>
                        <a:buNone/>
                        <a:defRPr/>
                      </a:pPr>
                      <a:r>
                        <a:rPr lang="fr-FR" sz="1500" dirty="0"/>
                        <a:t>En course à de durée, une tâche de 4 intervalles de 3 minutes à 70% de sa Vitesse Maximale Aérobie (VMA) est moins intense qu’une tâche de 4 intervalle de 3 minutes à 90% de sa VMA. </a:t>
                      </a:r>
                    </a:p>
                  </a:txBody>
                  <a:tcPr>
                    <a:solidFill>
                      <a:srgbClr val="DEEB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Charge physique de la tâche ou coût métabolique</a:t>
                      </a:r>
                    </a:p>
                    <a:p>
                      <a:endParaRPr lang="fr-FR" sz="1800" dirty="0"/>
                    </a:p>
                  </a:txBody>
                  <a:tcPr>
                    <a:solidFill>
                      <a:srgbClr val="DEEBF7"/>
                    </a:solidFill>
                  </a:tcPr>
                </a:tc>
                <a:extLst>
                  <a:ext uri="{0D108BD9-81ED-4DB2-BD59-A6C34878D82A}">
                    <a16:rowId xmlns:a16="http://schemas.microsoft.com/office/drawing/2014/main" val="2226410344"/>
                  </a:ext>
                </a:extLst>
              </a:tr>
              <a:tr h="370840">
                <a:tc>
                  <a:txBody>
                    <a:bodyPr/>
                    <a:lstStyle/>
                    <a:p>
                      <a:r>
                        <a:rPr lang="fr-FR" sz="2000" b="1" dirty="0"/>
                        <a:t>Perception du risque</a:t>
                      </a:r>
                    </a:p>
                  </a:txBody>
                  <a:tcPr>
                    <a:solidFill>
                      <a:srgbClr val="DEEBF7"/>
                    </a:solidFill>
                  </a:tcPr>
                </a:tc>
                <a:tc>
                  <a:txBody>
                    <a:bodyPr/>
                    <a:lstStyle/>
                    <a:p>
                      <a:pPr algn="l"/>
                      <a:r>
                        <a:rPr lang="fr-FR" sz="1600" dirty="0"/>
                        <a:t>Niveau de sollicitation des ressources </a:t>
                      </a:r>
                      <a:r>
                        <a:rPr lang="fr-FR" sz="1600" b="1" dirty="0"/>
                        <a:t>psychologiques</a:t>
                      </a:r>
                    </a:p>
                  </a:txBody>
                  <a:tcPr>
                    <a:solidFill>
                      <a:srgbClr val="DEEB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t>En gymnastique sportive un saut de lune sur un bloc en mousse est perçu comme moins risqué que sur une table de saut.</a:t>
                      </a:r>
                    </a:p>
                    <a:p>
                      <a:endParaRPr lang="fr-FR" sz="1200" dirty="0"/>
                    </a:p>
                  </a:txBody>
                  <a:tcPr>
                    <a:solidFill>
                      <a:srgbClr val="DEEBF7"/>
                    </a:solidFill>
                  </a:tcPr>
                </a:tc>
                <a:tc>
                  <a:txBody>
                    <a:bodyPr/>
                    <a:lstStyle/>
                    <a:p>
                      <a:r>
                        <a:rPr lang="fr-FR" sz="1800" u="none" dirty="0"/>
                        <a:t>Charge affective de la tâche ou coût émotionnel</a:t>
                      </a:r>
                    </a:p>
                  </a:txBody>
                  <a:tcPr>
                    <a:solidFill>
                      <a:srgbClr val="DEEBF7"/>
                    </a:solidFill>
                  </a:tcPr>
                </a:tc>
                <a:extLst>
                  <a:ext uri="{0D108BD9-81ED-4DB2-BD59-A6C34878D82A}">
                    <a16:rowId xmlns:a16="http://schemas.microsoft.com/office/drawing/2014/main" val="3597819122"/>
                  </a:ext>
                </a:extLst>
              </a:tr>
            </a:tbl>
          </a:graphicData>
        </a:graphic>
      </p:graphicFrame>
    </p:spTree>
    <p:extLst>
      <p:ext uri="{BB962C8B-B14F-4D97-AF65-F5344CB8AC3E}">
        <p14:creationId xmlns:p14="http://schemas.microsoft.com/office/powerpoint/2010/main" val="4033494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FF5DE3-A1A3-FC65-93B0-8D568A5B5A31}"/>
              </a:ext>
            </a:extLst>
          </p:cNvPr>
          <p:cNvSpPr>
            <a:spLocks noGrp="1"/>
          </p:cNvSpPr>
          <p:nvPr>
            <p:ph idx="1"/>
          </p:nvPr>
        </p:nvSpPr>
        <p:spPr>
          <a:xfrm>
            <a:off x="2279649" y="1055911"/>
            <a:ext cx="9400722" cy="5018318"/>
          </a:xfrm>
          <a:solidFill>
            <a:srgbClr val="DEEBF7"/>
          </a:solidFill>
        </p:spPr>
        <p:txBody>
          <a:bodyPr>
            <a:noAutofit/>
          </a:bodyPr>
          <a:lstStyle/>
          <a:p>
            <a:pPr marL="525780" indent="-457200" algn="just">
              <a:buFont typeface="Wingdings" panose="05000000000000000000" pitchFamily="2" charset="2"/>
              <a:buChar char="§"/>
              <a:defRPr/>
            </a:pPr>
            <a:r>
              <a:rPr lang="fr-FR" sz="2500" b="1" dirty="0"/>
              <a:t>Selon l’approche </a:t>
            </a:r>
            <a:r>
              <a:rPr lang="fr-FR" sz="2500" b="1" dirty="0" err="1"/>
              <a:t>énactive</a:t>
            </a:r>
            <a:r>
              <a:rPr lang="fr-FR" sz="2500" b="1" dirty="0"/>
              <a:t> </a:t>
            </a:r>
            <a:r>
              <a:rPr lang="fr-FR" sz="2500" dirty="0"/>
              <a:t>(</a:t>
            </a:r>
            <a:r>
              <a:rPr lang="fr-FR" sz="2500" dirty="0" err="1"/>
              <a:t>F.Varela</a:t>
            </a:r>
            <a:r>
              <a:rPr lang="fr-FR" sz="2500" dirty="0"/>
              <a:t>, 1989), ce que vit l’élève à chaque instant de la leçon est produit et non prédéfini. Ses réponse sont dites « </a:t>
            </a:r>
            <a:r>
              <a:rPr lang="fr-FR" sz="2500" dirty="0" err="1"/>
              <a:t>énactées</a:t>
            </a:r>
            <a:r>
              <a:rPr lang="fr-FR" sz="2500" dirty="0"/>
              <a:t> » dans le sens où elles émergent de la relation intime avec l’environnement de la leçon. Cette approche considère comme centrale dans le processus enseignement-apprentissage les </a:t>
            </a:r>
            <a:r>
              <a:rPr lang="fr-FR" sz="2500" b="1" dirty="0">
                <a:solidFill>
                  <a:schemeClr val="accent2">
                    <a:lumMod val="75000"/>
                  </a:schemeClr>
                </a:solidFill>
              </a:rPr>
              <a:t>significations</a:t>
            </a:r>
            <a:r>
              <a:rPr lang="fr-FR" sz="2500" dirty="0"/>
              <a:t> de l’élève dans ses interactions avec l’environnement de la leçon pour y découvrir son « monde propre ». </a:t>
            </a:r>
          </a:p>
          <a:p>
            <a:pPr marL="525780" indent="-457200" algn="just">
              <a:buFont typeface="Wingdings" panose="05000000000000000000" pitchFamily="2" charset="2"/>
              <a:buChar char="§"/>
              <a:defRPr/>
            </a:pPr>
            <a:endParaRPr lang="fr-FR" sz="800" dirty="0"/>
          </a:p>
          <a:p>
            <a:pPr marL="525780" indent="-457200" algn="just">
              <a:buFont typeface="Arial" panose="020B0604020202020204" pitchFamily="34" charset="0"/>
              <a:buChar char="•"/>
              <a:defRPr/>
            </a:pPr>
            <a:r>
              <a:rPr lang="fr-FR" sz="2500" dirty="0"/>
              <a:t>C’est ce qui explique les relations souvent contrastées entre les prévisions de l’enseignement et ce que vivent réellement les élèves. </a:t>
            </a:r>
            <a:r>
              <a:rPr lang="fr-FR" sz="2500" b="1" dirty="0">
                <a:solidFill>
                  <a:schemeClr val="accent2">
                    <a:lumMod val="75000"/>
                  </a:schemeClr>
                </a:solidFill>
              </a:rPr>
              <a:t>La tâche ne peut donc pas prescrire une activité, mais elle peut contribuer à encourager une expérience</a:t>
            </a:r>
            <a:r>
              <a:rPr lang="fr-FR" sz="2500" dirty="0">
                <a:solidFill>
                  <a:schemeClr val="accent2">
                    <a:lumMod val="75000"/>
                  </a:schemeClr>
                </a:solidFill>
              </a:rPr>
              <a:t> </a:t>
            </a:r>
            <a:r>
              <a:rPr lang="fr-FR" sz="2500" dirty="0"/>
              <a:t>(</a:t>
            </a:r>
            <a:r>
              <a:rPr lang="fr-FR" sz="2500" dirty="0" err="1"/>
              <a:t>N.Terré</a:t>
            </a:r>
            <a:r>
              <a:rPr lang="fr-FR" sz="2500" dirty="0"/>
              <a:t>, </a:t>
            </a:r>
            <a:r>
              <a:rPr lang="fr-FR" sz="2500" dirty="0" err="1"/>
              <a:t>D.Adé</a:t>
            </a:r>
            <a:r>
              <a:rPr lang="fr-FR" sz="2500" dirty="0"/>
              <a:t>, 2023). </a:t>
            </a:r>
          </a:p>
        </p:txBody>
      </p:sp>
      <p:sp>
        <p:nvSpPr>
          <p:cNvPr id="4" name="ZoneTexte 3">
            <a:extLst>
              <a:ext uri="{FF2B5EF4-FFF2-40B4-BE49-F238E27FC236}">
                <a16:creationId xmlns:a16="http://schemas.microsoft.com/office/drawing/2014/main" id="{8165F197-41A1-FDF7-EB84-C55678939317}"/>
              </a:ext>
            </a:extLst>
          </p:cNvPr>
          <p:cNvSpPr txBox="1"/>
          <p:nvPr/>
        </p:nvSpPr>
        <p:spPr>
          <a:xfrm>
            <a:off x="139492" y="2515413"/>
            <a:ext cx="1708358" cy="2492990"/>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L’APPROCHE</a:t>
            </a:r>
          </a:p>
          <a:p>
            <a:pPr algn="ctr"/>
            <a:endParaRPr lang="fr-FR" sz="2000" b="1" dirty="0">
              <a:solidFill>
                <a:srgbClr val="002060"/>
              </a:solidFill>
            </a:endParaRPr>
          </a:p>
          <a:p>
            <a:pPr algn="ctr"/>
            <a:r>
              <a:rPr lang="fr-FR" sz="2000" b="1" dirty="0">
                <a:solidFill>
                  <a:srgbClr val="002060"/>
                </a:solidFill>
              </a:rPr>
              <a:t>ENACTIVE</a:t>
            </a:r>
          </a:p>
        </p:txBody>
      </p:sp>
      <p:sp>
        <p:nvSpPr>
          <p:cNvPr id="7" name="ZoneTexte 6">
            <a:extLst>
              <a:ext uri="{FF2B5EF4-FFF2-40B4-BE49-F238E27FC236}">
                <a16:creationId xmlns:a16="http://schemas.microsoft.com/office/drawing/2014/main" id="{49A7B0BB-8FA8-F4D8-8F73-5B2FA6A1A718}"/>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Tree>
    <p:extLst>
      <p:ext uri="{BB962C8B-B14F-4D97-AF65-F5344CB8AC3E}">
        <p14:creationId xmlns:p14="http://schemas.microsoft.com/office/powerpoint/2010/main" val="2279995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48824" y="1367282"/>
            <a:ext cx="10192145" cy="4739759"/>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pPr>
            <a:r>
              <a:rPr lang="fr-FR" altLang="fr-FR" sz="2700" dirty="0"/>
              <a:t>Une tâche sollicite toujours </a:t>
            </a:r>
            <a:r>
              <a:rPr lang="fr-FR" altLang="fr-FR" sz="2700" u="sng" dirty="0"/>
              <a:t>l’ensemble</a:t>
            </a:r>
            <a:r>
              <a:rPr lang="fr-FR" altLang="fr-FR" sz="2700" dirty="0"/>
              <a:t> des ressources d’un sujet, mais elle les sollicite à différents niveaux </a:t>
            </a:r>
            <a:r>
              <a:rPr lang="fr-FR" altLang="fr-FR" sz="2700" dirty="0">
                <a:sym typeface="Wingdings" panose="05000000000000000000" pitchFamily="2" charset="2"/>
              </a:rPr>
              <a:t> certaines ressources sont cruciales pour réussir dans une tâche donnée, et d’autres ont une importance moindre. </a:t>
            </a:r>
          </a:p>
          <a:p>
            <a:pPr marL="285750" indent="-285750" algn="just">
              <a:buFont typeface="Arial" panose="020B0604020202020204" pitchFamily="34" charset="0"/>
              <a:buChar char="•"/>
            </a:pPr>
            <a:endParaRPr lang="fr-FR" altLang="fr-FR" sz="1600" dirty="0">
              <a:sym typeface="Wingdings" panose="05000000000000000000" pitchFamily="2" charset="2"/>
            </a:endParaRPr>
          </a:p>
          <a:p>
            <a:pPr marL="342900" indent="-342900" algn="just">
              <a:buFont typeface="Arial" panose="020B0604020202020204" pitchFamily="34" charset="0"/>
              <a:buChar char="•"/>
            </a:pPr>
            <a:r>
              <a:rPr lang="fr-FR" altLang="fr-FR" sz="2700" dirty="0" err="1">
                <a:sym typeface="Wingdings" panose="05000000000000000000" pitchFamily="2" charset="2"/>
              </a:rPr>
              <a:t>J.P.Famose</a:t>
            </a:r>
            <a:r>
              <a:rPr lang="fr-FR" altLang="fr-FR" sz="2700" dirty="0">
                <a:sym typeface="Wingdings" panose="05000000000000000000" pitchFamily="2" charset="2"/>
              </a:rPr>
              <a:t> (1983) a mis au point une technique dite de </a:t>
            </a:r>
            <a:r>
              <a:rPr lang="fr-FR" altLang="fr-FR" sz="2700" b="1" dirty="0" err="1">
                <a:solidFill>
                  <a:schemeClr val="accent2"/>
                </a:solidFill>
                <a:sym typeface="Wingdings" panose="05000000000000000000" pitchFamily="2" charset="2"/>
              </a:rPr>
              <a:t>dimensionnalisation</a:t>
            </a:r>
            <a:r>
              <a:rPr lang="fr-FR" altLang="fr-FR" sz="2700" dirty="0">
                <a:solidFill>
                  <a:schemeClr val="accent2"/>
                </a:solidFill>
                <a:sym typeface="Wingdings" panose="05000000000000000000" pitchFamily="2" charset="2"/>
              </a:rPr>
              <a:t> </a:t>
            </a:r>
            <a:r>
              <a:rPr lang="fr-FR" altLang="fr-FR" sz="2700" dirty="0">
                <a:sym typeface="Wingdings" panose="05000000000000000000" pitchFamily="2" charset="2"/>
              </a:rPr>
              <a:t>des tâches, afin de décrire les exigences des tâches sur le niveau de sollicitation des ressources bio-informationnelles. </a:t>
            </a:r>
          </a:p>
          <a:p>
            <a:pPr marL="342900" indent="-342900" algn="just">
              <a:buFont typeface="Arial" panose="020B0604020202020204" pitchFamily="34" charset="0"/>
              <a:buChar char="•"/>
            </a:pPr>
            <a:endParaRPr lang="fr-FR" altLang="fr-FR" sz="1600" dirty="0">
              <a:sym typeface="Wingdings" panose="05000000000000000000" pitchFamily="2" charset="2"/>
            </a:endParaRPr>
          </a:p>
          <a:p>
            <a:pPr marL="342900" indent="-342900" algn="just">
              <a:buFont typeface="Arial" panose="020B0604020202020204" pitchFamily="34" charset="0"/>
              <a:buChar char="•"/>
            </a:pPr>
            <a:r>
              <a:rPr lang="fr-FR" altLang="fr-FR" sz="2700" dirty="0">
                <a:sym typeface="Wingdings" panose="05000000000000000000" pitchFamily="2" charset="2"/>
              </a:rPr>
              <a:t>Cette technique dite de </a:t>
            </a:r>
            <a:r>
              <a:rPr lang="fr-FR" altLang="fr-FR" sz="2700" dirty="0" err="1">
                <a:sym typeface="Wingdings" panose="05000000000000000000" pitchFamily="2" charset="2"/>
              </a:rPr>
              <a:t>dimensionnalisation</a:t>
            </a:r>
            <a:r>
              <a:rPr lang="fr-FR" altLang="fr-FR" sz="2700" dirty="0">
                <a:sym typeface="Wingdings" panose="05000000000000000000" pitchFamily="2" charset="2"/>
              </a:rPr>
              <a:t> reste à concevoir pour les autres types de ressources. </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Tree>
    <p:extLst>
      <p:ext uri="{BB962C8B-B14F-4D97-AF65-F5344CB8AC3E}">
        <p14:creationId xmlns:p14="http://schemas.microsoft.com/office/powerpoint/2010/main" val="224886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FF5DE3-A1A3-FC65-93B0-8D568A5B5A31}"/>
              </a:ext>
            </a:extLst>
          </p:cNvPr>
          <p:cNvSpPr>
            <a:spLocks noGrp="1"/>
          </p:cNvSpPr>
          <p:nvPr>
            <p:ph idx="1"/>
          </p:nvPr>
        </p:nvSpPr>
        <p:spPr>
          <a:xfrm>
            <a:off x="2279649" y="1360709"/>
            <a:ext cx="9400722" cy="4541376"/>
          </a:xfrm>
          <a:solidFill>
            <a:srgbClr val="DEEBF7"/>
          </a:solidFill>
        </p:spPr>
        <p:txBody>
          <a:bodyPr/>
          <a:lstStyle/>
          <a:p>
            <a:pPr algn="just" eaLnBrk="1" hangingPunct="1"/>
            <a:r>
              <a:rPr lang="fr-FR" altLang="fr-FR" sz="2500" dirty="0"/>
              <a:t>Thème central du paradigme cognitiviste = la limitation des ressources bio-informationnelles (</a:t>
            </a:r>
            <a:r>
              <a:rPr lang="fr-FR" altLang="fr-FR" sz="2500" dirty="0" err="1"/>
              <a:t>Welford</a:t>
            </a:r>
            <a:r>
              <a:rPr lang="fr-FR" altLang="fr-FR" sz="2500" dirty="0"/>
              <a:t>, 1977). </a:t>
            </a:r>
          </a:p>
          <a:p>
            <a:pPr algn="just" eaLnBrk="1" hangingPunct="1"/>
            <a:endParaRPr lang="fr-FR" altLang="fr-FR" sz="200" dirty="0"/>
          </a:p>
          <a:p>
            <a:pPr algn="just" eaLnBrk="1" hangingPunct="1"/>
            <a:r>
              <a:rPr lang="fr-FR" altLang="fr-FR" sz="2500" dirty="0"/>
              <a:t>Chez l’enfant, cette limitation est plus marquée encore   concernant les deux premières étapes de traitement : l’étape d’identification du stimulus, et l’étape de la sélection de la réponse (</a:t>
            </a:r>
            <a:r>
              <a:rPr lang="fr-FR" altLang="fr-FR" sz="2500" dirty="0" err="1"/>
              <a:t>M.Durand</a:t>
            </a:r>
            <a:r>
              <a:rPr lang="fr-FR" altLang="fr-FR" sz="2500" dirty="0"/>
              <a:t> &amp; </a:t>
            </a:r>
            <a:r>
              <a:rPr lang="fr-FR" altLang="fr-FR" sz="2500" dirty="0" err="1"/>
              <a:t>R.Barna</a:t>
            </a:r>
            <a:r>
              <a:rPr lang="fr-FR" altLang="fr-FR" sz="2500" dirty="0"/>
              <a:t>, 1986) </a:t>
            </a:r>
            <a:r>
              <a:rPr lang="fr-FR" altLang="fr-FR" sz="2500" b="1" dirty="0">
                <a:solidFill>
                  <a:schemeClr val="accent2"/>
                </a:solidFill>
                <a:sym typeface="Wingdings" panose="05000000000000000000" pitchFamily="2" charset="2"/>
              </a:rPr>
              <a:t> notion de déficit différentiel ou déficit spécifique.</a:t>
            </a:r>
          </a:p>
          <a:p>
            <a:pPr algn="just" eaLnBrk="1" hangingPunct="1"/>
            <a:endParaRPr lang="fr-FR" altLang="fr-FR" sz="200" b="1" dirty="0">
              <a:sym typeface="Wingdings" panose="05000000000000000000" pitchFamily="2" charset="2"/>
            </a:endParaRPr>
          </a:p>
          <a:p>
            <a:pPr algn="just" eaLnBrk="1" hangingPunct="1"/>
            <a:r>
              <a:rPr lang="fr-FR" altLang="fr-FR" sz="2500" dirty="0">
                <a:sym typeface="Wingdings" panose="05000000000000000000" pitchFamily="2" charset="2"/>
              </a:rPr>
              <a:t>Pour favoriser l’apprentissage moteur, il est nécessaire de manipuler un certain nombre de descripteurs objectifs des tâches permettant de ramener la charge mentale </a:t>
            </a:r>
            <a:r>
              <a:rPr lang="fr-FR" altLang="fr-FR" sz="2300" dirty="0">
                <a:sym typeface="Wingdings" panose="05000000000000000000" pitchFamily="2" charset="2"/>
              </a:rPr>
              <a:t>(= degré de sollicitation des ressources bio-informationnelles) </a:t>
            </a:r>
            <a:r>
              <a:rPr lang="fr-FR" altLang="fr-FR" sz="2500" dirty="0">
                <a:sym typeface="Wingdings" panose="05000000000000000000" pitchFamily="2" charset="2"/>
              </a:rPr>
              <a:t>à un niveau compatible avec les possibilités de traitement. </a:t>
            </a:r>
            <a:endParaRPr lang="fr-FR" altLang="fr-FR" sz="2500" dirty="0"/>
          </a:p>
        </p:txBody>
      </p:sp>
      <p:sp>
        <p:nvSpPr>
          <p:cNvPr id="4" name="ZoneTexte 3">
            <a:extLst>
              <a:ext uri="{FF2B5EF4-FFF2-40B4-BE49-F238E27FC236}">
                <a16:creationId xmlns:a16="http://schemas.microsoft.com/office/drawing/2014/main" id="{8165F197-41A1-FDF7-EB84-C55678939317}"/>
              </a:ext>
            </a:extLst>
          </p:cNvPr>
          <p:cNvSpPr txBox="1"/>
          <p:nvPr/>
        </p:nvSpPr>
        <p:spPr>
          <a:xfrm>
            <a:off x="139492" y="2188845"/>
            <a:ext cx="1708358" cy="3416320"/>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a:t>
            </a:r>
          </a:p>
          <a:p>
            <a:pPr algn="ctr"/>
            <a:endParaRPr lang="fr-FR" sz="2000" b="1" dirty="0">
              <a:solidFill>
                <a:srgbClr val="002060"/>
              </a:solidFill>
            </a:endParaRPr>
          </a:p>
          <a:p>
            <a:pPr algn="ctr"/>
            <a:r>
              <a:rPr lang="fr-FR" sz="2000" b="1" dirty="0">
                <a:solidFill>
                  <a:srgbClr val="002060"/>
                </a:solidFill>
              </a:rPr>
              <a:t>DIMENSION-NALISATION</a:t>
            </a:r>
          </a:p>
          <a:p>
            <a:pPr algn="ctr"/>
            <a:endParaRPr lang="fr-FR" sz="2000" b="1" dirty="0">
              <a:solidFill>
                <a:srgbClr val="002060"/>
              </a:solidFill>
            </a:endParaRPr>
          </a:p>
          <a:p>
            <a:pPr algn="ctr"/>
            <a:r>
              <a:rPr lang="fr-FR" sz="2000" b="1" dirty="0">
                <a:solidFill>
                  <a:srgbClr val="002060"/>
                </a:solidFill>
              </a:rPr>
              <a:t> DES TACHES</a:t>
            </a:r>
          </a:p>
        </p:txBody>
      </p:sp>
      <p:sp>
        <p:nvSpPr>
          <p:cNvPr id="7" name="ZoneTexte 6">
            <a:extLst>
              <a:ext uri="{FF2B5EF4-FFF2-40B4-BE49-F238E27FC236}">
                <a16:creationId xmlns:a16="http://schemas.microsoft.com/office/drawing/2014/main" id="{49A7B0BB-8FA8-F4D8-8F73-5B2FA6A1A718}"/>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165F197-41A1-FDF7-EB84-C55678939317}"/>
              </a:ext>
            </a:extLst>
          </p:cNvPr>
          <p:cNvSpPr txBox="1"/>
          <p:nvPr/>
        </p:nvSpPr>
        <p:spPr>
          <a:xfrm>
            <a:off x="139492" y="2188845"/>
            <a:ext cx="1708358" cy="3416320"/>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a:t>
            </a:r>
          </a:p>
          <a:p>
            <a:pPr algn="ctr"/>
            <a:endParaRPr lang="fr-FR" sz="2000" b="1" dirty="0">
              <a:solidFill>
                <a:srgbClr val="002060"/>
              </a:solidFill>
            </a:endParaRPr>
          </a:p>
          <a:p>
            <a:pPr algn="ctr"/>
            <a:r>
              <a:rPr lang="fr-FR" sz="2000" b="1" dirty="0">
                <a:solidFill>
                  <a:srgbClr val="002060"/>
                </a:solidFill>
              </a:rPr>
              <a:t>DIMENSION-NALISATION</a:t>
            </a:r>
          </a:p>
          <a:p>
            <a:pPr algn="ctr"/>
            <a:endParaRPr lang="fr-FR" sz="2000" b="1" dirty="0">
              <a:solidFill>
                <a:srgbClr val="002060"/>
              </a:solidFill>
            </a:endParaRPr>
          </a:p>
          <a:p>
            <a:pPr algn="ctr"/>
            <a:r>
              <a:rPr lang="fr-FR" sz="2000" b="1" dirty="0">
                <a:solidFill>
                  <a:srgbClr val="002060"/>
                </a:solidFill>
              </a:rPr>
              <a:t> DES TACHES</a:t>
            </a:r>
          </a:p>
        </p:txBody>
      </p:sp>
      <p:sp>
        <p:nvSpPr>
          <p:cNvPr id="7" name="ZoneTexte 6">
            <a:extLst>
              <a:ext uri="{FF2B5EF4-FFF2-40B4-BE49-F238E27FC236}">
                <a16:creationId xmlns:a16="http://schemas.microsoft.com/office/drawing/2014/main" id="{49A7B0BB-8FA8-F4D8-8F73-5B2FA6A1A718}"/>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graphicFrame>
        <p:nvGraphicFramePr>
          <p:cNvPr id="6" name="Espace réservé du contenu 3">
            <a:extLst>
              <a:ext uri="{FF2B5EF4-FFF2-40B4-BE49-F238E27FC236}">
                <a16:creationId xmlns:a16="http://schemas.microsoft.com/office/drawing/2014/main" id="{790CECC0-0A63-9ECD-FD6C-4B1F41D38079}"/>
              </a:ext>
            </a:extLst>
          </p:cNvPr>
          <p:cNvGraphicFramePr>
            <a:graphicFrameLocks/>
          </p:cNvGraphicFramePr>
          <p:nvPr>
            <p:extLst>
              <p:ext uri="{D42A27DB-BD31-4B8C-83A1-F6EECF244321}">
                <p14:modId xmlns:p14="http://schemas.microsoft.com/office/powerpoint/2010/main" val="942611306"/>
              </p:ext>
            </p:extLst>
          </p:nvPr>
        </p:nvGraphicFramePr>
        <p:xfrm>
          <a:off x="2116651" y="1039132"/>
          <a:ext cx="9499373" cy="5486417"/>
        </p:xfrm>
        <a:graphic>
          <a:graphicData uri="http://schemas.openxmlformats.org/drawingml/2006/table">
            <a:tbl>
              <a:tblPr firstRow="1" bandRow="1">
                <a:tableStyleId>{7DF18680-E054-41AD-8BC1-D1AEF772440D}</a:tableStyleId>
              </a:tblPr>
              <a:tblGrid>
                <a:gridCol w="1676596">
                  <a:extLst>
                    <a:ext uri="{9D8B030D-6E8A-4147-A177-3AD203B41FA5}">
                      <a16:colId xmlns:a16="http://schemas.microsoft.com/office/drawing/2014/main" val="20000"/>
                    </a:ext>
                  </a:extLst>
                </a:gridCol>
                <a:gridCol w="7822777">
                  <a:extLst>
                    <a:ext uri="{9D8B030D-6E8A-4147-A177-3AD203B41FA5}">
                      <a16:colId xmlns:a16="http://schemas.microsoft.com/office/drawing/2014/main" val="20001"/>
                    </a:ext>
                  </a:extLst>
                </a:gridCol>
              </a:tblGrid>
              <a:tr h="640083">
                <a:tc gridSpan="2">
                  <a:txBody>
                    <a:bodyPr/>
                    <a:lstStyle/>
                    <a:p>
                      <a:pPr algn="ctr"/>
                      <a:r>
                        <a:rPr lang="fr-FR" sz="1800" dirty="0"/>
                        <a:t>QUELQUES EXEMPLES POUR DIMINUER LA CHARGE MENTALE DANS</a:t>
                      </a:r>
                      <a:r>
                        <a:rPr lang="fr-FR" sz="1800" baseline="0" dirty="0"/>
                        <a:t> LES APSA</a:t>
                      </a:r>
                      <a:endParaRPr lang="fr-FR" sz="1800" dirty="0"/>
                    </a:p>
                    <a:p>
                      <a:pPr algn="ctr"/>
                      <a:r>
                        <a:rPr lang="fr-FR" sz="1800" dirty="0"/>
                        <a:t>(=</a:t>
                      </a:r>
                      <a:r>
                        <a:rPr lang="fr-FR" sz="1800" baseline="0" dirty="0"/>
                        <a:t> atténuer le niveau de sollicitation des ressources neuro-informationnelles)</a:t>
                      </a:r>
                      <a:endParaRPr lang="fr-FR" sz="1800" dirty="0"/>
                    </a:p>
                  </a:txBody>
                  <a:tcPr marL="91442" marR="91442" marT="45723" marB="45723"/>
                </a:tc>
                <a:tc hMerge="1">
                  <a:txBody>
                    <a:bodyPr/>
                    <a:lstStyle/>
                    <a:p>
                      <a:pPr algn="ctr"/>
                      <a:endParaRPr lang="fr-FR" dirty="0"/>
                    </a:p>
                  </a:txBody>
                  <a:tcPr/>
                </a:tc>
                <a:extLst>
                  <a:ext uri="{0D108BD9-81ED-4DB2-BD59-A6C34878D82A}">
                    <a16:rowId xmlns:a16="http://schemas.microsoft.com/office/drawing/2014/main" val="10000"/>
                  </a:ext>
                </a:extLst>
              </a:tr>
              <a:tr h="1463040">
                <a:tc>
                  <a:txBody>
                    <a:bodyPr/>
                    <a:lstStyle/>
                    <a:p>
                      <a:r>
                        <a:rPr lang="fr-FR" sz="1800" b="1" dirty="0"/>
                        <a:t>HANDBALL</a:t>
                      </a:r>
                    </a:p>
                  </a:txBody>
                  <a:tcPr marL="91442" marR="91442" marT="45723" marB="45723"/>
                </a:tc>
                <a:tc>
                  <a:txBody>
                    <a:bodyPr/>
                    <a:lstStyle/>
                    <a:p>
                      <a:pPr marL="285750" indent="-285750" algn="l">
                        <a:buFontTx/>
                        <a:buChar char="-"/>
                      </a:pPr>
                      <a:r>
                        <a:rPr lang="fr-FR" sz="1800" dirty="0"/>
                        <a:t>Diminuer la densité de joueurs sur le terrain : jeu réduit en 3</a:t>
                      </a:r>
                      <a:r>
                        <a:rPr lang="fr-FR" sz="1800" baseline="0" dirty="0"/>
                        <a:t> contre 3</a:t>
                      </a:r>
                    </a:p>
                    <a:p>
                      <a:pPr marL="285750" indent="-285750" algn="l">
                        <a:buFontTx/>
                        <a:buChar char="-"/>
                      </a:pPr>
                      <a:r>
                        <a:rPr lang="fr-FR" sz="1800" baseline="0" dirty="0"/>
                        <a:t>Proposer des situations de surnombre pour « grossir » la lecture des solutions pertinentes</a:t>
                      </a:r>
                    </a:p>
                    <a:p>
                      <a:pPr marL="285750" indent="-285750" algn="l">
                        <a:buFontTx/>
                        <a:buChar char="-"/>
                      </a:pPr>
                      <a:r>
                        <a:rPr lang="fr-FR" sz="1800" baseline="0" dirty="0"/>
                        <a:t>Diminuer l’agressivité défensive en imposant une « bulle inviolable » autour du porteur de balle</a:t>
                      </a:r>
                      <a:endParaRPr lang="fr-FR" sz="1800" dirty="0"/>
                    </a:p>
                  </a:txBody>
                  <a:tcPr marL="91442" marR="91442" marT="45723" marB="45723"/>
                </a:tc>
                <a:extLst>
                  <a:ext uri="{0D108BD9-81ED-4DB2-BD59-A6C34878D82A}">
                    <a16:rowId xmlns:a16="http://schemas.microsoft.com/office/drawing/2014/main" val="10001"/>
                  </a:ext>
                </a:extLst>
              </a:tr>
              <a:tr h="1645919">
                <a:tc>
                  <a:txBody>
                    <a:bodyPr/>
                    <a:lstStyle/>
                    <a:p>
                      <a:r>
                        <a:rPr lang="fr-FR" sz="1800" b="1" dirty="0"/>
                        <a:t>TENNIS</a:t>
                      </a:r>
                    </a:p>
                  </a:txBody>
                  <a:tcPr marL="91442" marR="91442" marT="45723" marB="45723"/>
                </a:tc>
                <a:tc>
                  <a:txBody>
                    <a:bodyPr/>
                    <a:lstStyle/>
                    <a:p>
                      <a:pPr marL="285750" indent="-285750" algn="l">
                        <a:buFontTx/>
                        <a:buChar char="-"/>
                      </a:pPr>
                      <a:r>
                        <a:rPr lang="fr-FR" sz="1800" dirty="0"/>
                        <a:t>Choisir</a:t>
                      </a:r>
                      <a:r>
                        <a:rPr lang="fr-FR" sz="1800" baseline="0" dirty="0"/>
                        <a:t> </a:t>
                      </a:r>
                      <a:r>
                        <a:rPr lang="fr-FR" sz="1800" dirty="0"/>
                        <a:t>des balles « mini-tennis » (souples)</a:t>
                      </a:r>
                      <a:r>
                        <a:rPr lang="fr-FR" sz="1800" baseline="0" dirty="0"/>
                        <a:t> ou des balles en mousse car elles sont plus lentes avec un rebond plus bas</a:t>
                      </a:r>
                    </a:p>
                    <a:p>
                      <a:pPr marL="285750" indent="-285750" algn="l">
                        <a:buFontTx/>
                        <a:buChar char="-"/>
                      </a:pPr>
                      <a:r>
                        <a:rPr lang="fr-FR" sz="1800" dirty="0"/>
                        <a:t>Diminuer la dimension du terrain sur lequel se</a:t>
                      </a:r>
                      <a:r>
                        <a:rPr lang="fr-FR" sz="1800" baseline="0" dirty="0"/>
                        <a:t> déroule le jeu </a:t>
                      </a:r>
                      <a:r>
                        <a:rPr lang="fr-FR" sz="1600" dirty="0"/>
                        <a:t>(plus facile sur le plan des de la lecture des trajectoire et des choix, </a:t>
                      </a:r>
                      <a:r>
                        <a:rPr lang="fr-FR" sz="1600" baseline="0" dirty="0"/>
                        <a:t>mais plus difficile sur le plan des processus de contrôle et de régulation du mouvement car plus de précision est requise)</a:t>
                      </a:r>
                      <a:endParaRPr lang="fr-FR" sz="1600" dirty="0"/>
                    </a:p>
                  </a:txBody>
                  <a:tcPr marL="91442" marR="91442" marT="45723" marB="45723"/>
                </a:tc>
                <a:extLst>
                  <a:ext uri="{0D108BD9-81ED-4DB2-BD59-A6C34878D82A}">
                    <a16:rowId xmlns:a16="http://schemas.microsoft.com/office/drawing/2014/main" val="10002"/>
                  </a:ext>
                </a:extLst>
              </a:tr>
              <a:tr h="1737358">
                <a:tc>
                  <a:txBody>
                    <a:bodyPr/>
                    <a:lstStyle/>
                    <a:p>
                      <a:r>
                        <a:rPr lang="fr-FR" sz="1800" b="1" dirty="0"/>
                        <a:t>VELO</a:t>
                      </a:r>
                      <a:r>
                        <a:rPr lang="fr-FR" sz="1800" b="1" baseline="0" dirty="0"/>
                        <a:t> TOUT TERRAIN</a:t>
                      </a:r>
                      <a:endParaRPr lang="fr-FR" sz="1800" b="1" dirty="0"/>
                    </a:p>
                  </a:txBody>
                  <a:tcPr marL="91442" marR="91442" marT="45723" marB="45723"/>
                </a:tc>
                <a:tc>
                  <a:txBody>
                    <a:bodyPr/>
                    <a:lstStyle/>
                    <a:p>
                      <a:pPr marL="285750" indent="-285750" algn="l">
                        <a:buFontTx/>
                        <a:buChar char="-"/>
                      </a:pPr>
                      <a:r>
                        <a:rPr lang="fr-FR" sz="1800" dirty="0"/>
                        <a:t>Sélectionner un parcours avec des descentes</a:t>
                      </a:r>
                      <a:r>
                        <a:rPr lang="fr-FR" sz="1800" baseline="0" dirty="0"/>
                        <a:t> qui n’impliquent pas une forte accélération </a:t>
                      </a:r>
                      <a:r>
                        <a:rPr lang="fr-FR" sz="1600" baseline="0" dirty="0"/>
                        <a:t>(pour laisser le temps de lire le terrain et choisir)</a:t>
                      </a:r>
                    </a:p>
                    <a:p>
                      <a:pPr marL="285750" indent="-285750" algn="l">
                        <a:buFontTx/>
                        <a:buChar char="-"/>
                      </a:pPr>
                      <a:r>
                        <a:rPr lang="fr-FR" sz="1800" baseline="0" dirty="0"/>
                        <a:t>Placer des plots de couleur entre lesquels il faut passer dans certains passages techniques pour faciliter la lecture de la bonne trajectoire</a:t>
                      </a:r>
                    </a:p>
                    <a:p>
                      <a:pPr marL="285750" indent="-285750" algn="l">
                        <a:buFontTx/>
                        <a:buChar char="-"/>
                      </a:pPr>
                      <a:r>
                        <a:rPr lang="fr-FR" sz="1800" baseline="0" dirty="0"/>
                        <a:t>Imposer un espace minimal (plusieurs mètres) entre les vététistes pour ne pas compliquer la discrimination des stimuli</a:t>
                      </a:r>
                      <a:endParaRPr lang="fr-FR" sz="1600" dirty="0"/>
                    </a:p>
                  </a:txBody>
                  <a:tcPr marL="91442" marR="91442" marT="45723" marB="45723"/>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7084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165F197-41A1-FDF7-EB84-C55678939317}"/>
              </a:ext>
            </a:extLst>
          </p:cNvPr>
          <p:cNvSpPr txBox="1"/>
          <p:nvPr/>
        </p:nvSpPr>
        <p:spPr>
          <a:xfrm>
            <a:off x="139492" y="2188845"/>
            <a:ext cx="1708358" cy="3416320"/>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a:t>
            </a:r>
          </a:p>
          <a:p>
            <a:pPr algn="ctr"/>
            <a:endParaRPr lang="fr-FR" sz="2000" b="1" dirty="0">
              <a:solidFill>
                <a:srgbClr val="002060"/>
              </a:solidFill>
            </a:endParaRPr>
          </a:p>
          <a:p>
            <a:pPr algn="ctr"/>
            <a:r>
              <a:rPr lang="fr-FR" sz="2000" b="1" dirty="0">
                <a:solidFill>
                  <a:srgbClr val="002060"/>
                </a:solidFill>
              </a:rPr>
              <a:t>DIMENSION-NALISATION</a:t>
            </a:r>
          </a:p>
          <a:p>
            <a:pPr algn="ctr"/>
            <a:endParaRPr lang="fr-FR" sz="2000" b="1" dirty="0">
              <a:solidFill>
                <a:srgbClr val="002060"/>
              </a:solidFill>
            </a:endParaRPr>
          </a:p>
          <a:p>
            <a:pPr algn="ctr"/>
            <a:r>
              <a:rPr lang="fr-FR" sz="2000" b="1" dirty="0">
                <a:solidFill>
                  <a:srgbClr val="002060"/>
                </a:solidFill>
              </a:rPr>
              <a:t> DES TACHES</a:t>
            </a:r>
          </a:p>
        </p:txBody>
      </p:sp>
      <p:sp>
        <p:nvSpPr>
          <p:cNvPr id="7" name="ZoneTexte 6">
            <a:extLst>
              <a:ext uri="{FF2B5EF4-FFF2-40B4-BE49-F238E27FC236}">
                <a16:creationId xmlns:a16="http://schemas.microsoft.com/office/drawing/2014/main" id="{49A7B0BB-8FA8-F4D8-8F73-5B2FA6A1A718}"/>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
        <p:nvSpPr>
          <p:cNvPr id="2" name="ZoneTexte 1">
            <a:extLst>
              <a:ext uri="{FF2B5EF4-FFF2-40B4-BE49-F238E27FC236}">
                <a16:creationId xmlns:a16="http://schemas.microsoft.com/office/drawing/2014/main" id="{234EB269-757D-24D0-9C75-354F806D184F}"/>
              </a:ext>
            </a:extLst>
          </p:cNvPr>
          <p:cNvSpPr txBox="1"/>
          <p:nvPr/>
        </p:nvSpPr>
        <p:spPr>
          <a:xfrm>
            <a:off x="2149197" y="1127812"/>
            <a:ext cx="9903311" cy="5601533"/>
          </a:xfrm>
          <a:prstGeom prst="rect">
            <a:avLst/>
          </a:prstGeom>
          <a:solidFill>
            <a:schemeClr val="accent5">
              <a:lumMod val="20000"/>
              <a:lumOff val="80000"/>
            </a:schemeClr>
          </a:solidFill>
        </p:spPr>
        <p:txBody>
          <a:bodyPr wrap="square" rtlCol="0">
            <a:spAutoFit/>
          </a:bodyPr>
          <a:lstStyle/>
          <a:p>
            <a:pPr lvl="1" indent="-457200" algn="just">
              <a:buFont typeface="Arial" panose="020B0604020202020204" pitchFamily="34" charset="0"/>
              <a:buChar char="•"/>
              <a:defRPr/>
            </a:pPr>
            <a:r>
              <a:rPr lang="fr-FR" sz="2400" b="1" dirty="0"/>
              <a:t>La difficulté </a:t>
            </a:r>
            <a:r>
              <a:rPr lang="fr-FR" sz="2400" dirty="0"/>
              <a:t>correspond au niveau de sollicitation des </a:t>
            </a:r>
            <a:r>
              <a:rPr lang="fr-FR" sz="2400" u="sng" dirty="0"/>
              <a:t>ressources bio-informationnelles</a:t>
            </a:r>
            <a:r>
              <a:rPr lang="fr-FR" sz="2400" dirty="0"/>
              <a:t> sur le plan du contrôle du mouvement (en relation avec la grandeur d’erreur permise) </a:t>
            </a:r>
            <a:r>
              <a:rPr lang="fr-FR" sz="2200" dirty="0">
                <a:sym typeface="Wingdings" pitchFamily="2" charset="2"/>
              </a:rPr>
              <a:t> </a:t>
            </a:r>
            <a:r>
              <a:rPr lang="fr-FR" sz="2200" dirty="0"/>
              <a:t>en basket-ball, il est + difficile de marquer un panier à 3 points à 6m75 de la cible, qu’un panier à 2 points en position préférentielle dans la raquette. </a:t>
            </a:r>
          </a:p>
          <a:p>
            <a:pPr lvl="1" indent="-457200" algn="just">
              <a:buFont typeface="Arial" panose="020B0604020202020204" pitchFamily="34" charset="0"/>
              <a:buChar char="•"/>
              <a:defRPr/>
            </a:pPr>
            <a:endParaRPr lang="fr-FR" sz="1200" dirty="0"/>
          </a:p>
          <a:p>
            <a:pPr lvl="1" indent="-457200" algn="just">
              <a:buFont typeface="Arial" panose="020B0604020202020204" pitchFamily="34" charset="0"/>
              <a:buChar char="•"/>
              <a:defRPr/>
            </a:pPr>
            <a:r>
              <a:rPr lang="fr-FR" sz="2400" b="1" dirty="0"/>
              <a:t>La complexité </a:t>
            </a:r>
            <a:r>
              <a:rPr lang="fr-FR" sz="2400" dirty="0"/>
              <a:t>correspond au niveau de sollicitation des ressources bio-informationnelles sur le plan de la sélection, de l’organisation, et du déclenchement du mouvement </a:t>
            </a:r>
            <a:r>
              <a:rPr lang="fr-FR" sz="2200" dirty="0">
                <a:sym typeface="Wingdings" pitchFamily="2" charset="2"/>
              </a:rPr>
              <a:t> </a:t>
            </a:r>
            <a:r>
              <a:rPr lang="fr-FR" sz="2200" dirty="0"/>
              <a:t>en BB, une tâche de 3 contre 3 sur tout le terrain est - complexe qu’une tâche de 5 contre 5 sur tout le terrain, car en augmentant la densité des joueurs, il est beaucoup plus difficile pour l’élève (surtout s’il est jeune) de « faire le tri » entre les informations pertinentes et celles qui ne sont pas utiles pour choisir et agir avec efficacité. </a:t>
            </a:r>
          </a:p>
          <a:p>
            <a:pPr lvl="1" indent="-457200" algn="just">
              <a:buFont typeface="Arial" panose="020B0604020202020204" pitchFamily="34" charset="0"/>
              <a:buChar char="•"/>
              <a:defRPr/>
            </a:pPr>
            <a:endParaRPr lang="fr-FR" sz="1200" dirty="0"/>
          </a:p>
          <a:p>
            <a:pPr marL="457200" indent="-457200" algn="just">
              <a:buFont typeface="Arial" panose="020B0604020202020204" pitchFamily="34" charset="0"/>
              <a:buChar char="•"/>
              <a:defRPr/>
            </a:pPr>
            <a:r>
              <a:rPr lang="fr-FR" sz="2400" dirty="0"/>
              <a:t>Ces deux critères déterminent </a:t>
            </a:r>
            <a:r>
              <a:rPr lang="fr-FR" sz="2400" u="sng" dirty="0"/>
              <a:t>la charge mentale</a:t>
            </a:r>
            <a:r>
              <a:rPr lang="fr-FR" sz="2400" dirty="0"/>
              <a:t> de la tâche (</a:t>
            </a:r>
            <a:r>
              <a:rPr lang="fr-FR" sz="2400" dirty="0" err="1"/>
              <a:t>A.T.Welford</a:t>
            </a:r>
            <a:r>
              <a:rPr lang="fr-FR" sz="2400" dirty="0"/>
              <a:t>, 1977), ou </a:t>
            </a:r>
            <a:r>
              <a:rPr lang="fr-FR" sz="2400" u="sng" dirty="0"/>
              <a:t>coût cognitif</a:t>
            </a:r>
            <a:r>
              <a:rPr lang="fr-FR" sz="2400" dirty="0"/>
              <a:t>. </a:t>
            </a:r>
          </a:p>
        </p:txBody>
      </p:sp>
    </p:spTree>
    <p:extLst>
      <p:ext uri="{BB962C8B-B14F-4D97-AF65-F5344CB8AC3E}">
        <p14:creationId xmlns:p14="http://schemas.microsoft.com/office/powerpoint/2010/main" val="8864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165F197-41A1-FDF7-EB84-C55678939317}"/>
              </a:ext>
            </a:extLst>
          </p:cNvPr>
          <p:cNvSpPr txBox="1"/>
          <p:nvPr/>
        </p:nvSpPr>
        <p:spPr>
          <a:xfrm>
            <a:off x="139492" y="2188845"/>
            <a:ext cx="1708358" cy="3416320"/>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a:t>
            </a:r>
          </a:p>
          <a:p>
            <a:pPr algn="ctr"/>
            <a:endParaRPr lang="fr-FR" sz="1200" b="1" dirty="0">
              <a:solidFill>
                <a:srgbClr val="002060"/>
              </a:solidFill>
            </a:endParaRPr>
          </a:p>
          <a:p>
            <a:pPr algn="ctr"/>
            <a:r>
              <a:rPr lang="fr-FR" sz="2000" b="1" dirty="0">
                <a:solidFill>
                  <a:srgbClr val="002060"/>
                </a:solidFill>
              </a:rPr>
              <a:t>LA</a:t>
            </a:r>
          </a:p>
          <a:p>
            <a:pPr algn="ctr"/>
            <a:endParaRPr lang="fr-FR" sz="2000" b="1" dirty="0">
              <a:solidFill>
                <a:srgbClr val="002060"/>
              </a:solidFill>
            </a:endParaRPr>
          </a:p>
          <a:p>
            <a:pPr algn="ctr"/>
            <a:r>
              <a:rPr lang="fr-FR" sz="2000" b="1" dirty="0">
                <a:solidFill>
                  <a:srgbClr val="002060"/>
                </a:solidFill>
              </a:rPr>
              <a:t>DIMENSION-NALISATION</a:t>
            </a:r>
          </a:p>
          <a:p>
            <a:pPr algn="ctr"/>
            <a:endParaRPr lang="fr-FR" sz="2000" b="1" dirty="0">
              <a:solidFill>
                <a:srgbClr val="002060"/>
              </a:solidFill>
            </a:endParaRPr>
          </a:p>
          <a:p>
            <a:pPr algn="ctr"/>
            <a:r>
              <a:rPr lang="fr-FR" sz="2000" b="1" dirty="0">
                <a:solidFill>
                  <a:srgbClr val="002060"/>
                </a:solidFill>
              </a:rPr>
              <a:t> DES TACHES</a:t>
            </a:r>
          </a:p>
        </p:txBody>
      </p:sp>
      <p:graphicFrame>
        <p:nvGraphicFramePr>
          <p:cNvPr id="2" name="Tableau 1">
            <a:extLst>
              <a:ext uri="{FF2B5EF4-FFF2-40B4-BE49-F238E27FC236}">
                <a16:creationId xmlns:a16="http://schemas.microsoft.com/office/drawing/2014/main" id="{87A4EB3C-A005-38D3-EC4E-453191BC2476}"/>
              </a:ext>
            </a:extLst>
          </p:cNvPr>
          <p:cNvGraphicFramePr>
            <a:graphicFrameLocks noGrp="1"/>
          </p:cNvGraphicFramePr>
          <p:nvPr>
            <p:extLst>
              <p:ext uri="{D42A27DB-BD31-4B8C-83A1-F6EECF244321}">
                <p14:modId xmlns:p14="http://schemas.microsoft.com/office/powerpoint/2010/main" val="2859316866"/>
              </p:ext>
            </p:extLst>
          </p:nvPr>
        </p:nvGraphicFramePr>
        <p:xfrm>
          <a:off x="2579914" y="0"/>
          <a:ext cx="9612086" cy="7025088"/>
        </p:xfrm>
        <a:graphic>
          <a:graphicData uri="http://schemas.openxmlformats.org/drawingml/2006/table">
            <a:tbl>
              <a:tblPr firstRow="1" bandRow="1">
                <a:tableStyleId>{7DF18680-E054-41AD-8BC1-D1AEF772440D}</a:tableStyleId>
              </a:tblPr>
              <a:tblGrid>
                <a:gridCol w="2837996">
                  <a:extLst>
                    <a:ext uri="{9D8B030D-6E8A-4147-A177-3AD203B41FA5}">
                      <a16:colId xmlns:a16="http://schemas.microsoft.com/office/drawing/2014/main" val="20000"/>
                    </a:ext>
                  </a:extLst>
                </a:gridCol>
                <a:gridCol w="6774090">
                  <a:extLst>
                    <a:ext uri="{9D8B030D-6E8A-4147-A177-3AD203B41FA5}">
                      <a16:colId xmlns:a16="http://schemas.microsoft.com/office/drawing/2014/main" val="20001"/>
                    </a:ext>
                  </a:extLst>
                </a:gridCol>
              </a:tblGrid>
              <a:tr h="822823">
                <a:tc gridSpan="2">
                  <a:txBody>
                    <a:bodyPr/>
                    <a:lstStyle/>
                    <a:p>
                      <a:pPr algn="ctr"/>
                      <a:r>
                        <a:rPr lang="fr-FR" sz="2400" dirty="0"/>
                        <a:t>Relations</a:t>
                      </a:r>
                      <a:r>
                        <a:rPr lang="fr-FR" sz="2400" baseline="0" dirty="0"/>
                        <a:t> entre contraintes des APSA et </a:t>
                      </a:r>
                      <a:r>
                        <a:rPr lang="fr-FR" sz="2400" baseline="0" dirty="0" err="1"/>
                        <a:t>dimensionnalisation</a:t>
                      </a:r>
                      <a:r>
                        <a:rPr lang="fr-FR" sz="2400" baseline="0" dirty="0"/>
                        <a:t> des tâches en basket-ball (CA4)</a:t>
                      </a:r>
                      <a:endParaRPr lang="fr-FR" sz="2400" dirty="0"/>
                    </a:p>
                  </a:txBody>
                  <a:tcPr marT="45674" marB="45674"/>
                </a:tc>
                <a:tc hMerge="1">
                  <a:txBody>
                    <a:bodyPr/>
                    <a:lstStyle/>
                    <a:p>
                      <a:endParaRPr lang="fr-FR" dirty="0"/>
                    </a:p>
                  </a:txBody>
                  <a:tcPr/>
                </a:tc>
                <a:extLst>
                  <a:ext uri="{0D108BD9-81ED-4DB2-BD59-A6C34878D82A}">
                    <a16:rowId xmlns:a16="http://schemas.microsoft.com/office/drawing/2014/main" val="10000"/>
                  </a:ext>
                </a:extLst>
              </a:tr>
              <a:tr h="700910">
                <a:tc>
                  <a:txBody>
                    <a:bodyPr/>
                    <a:lstStyle/>
                    <a:p>
                      <a:r>
                        <a:rPr lang="fr-FR" sz="2000" b="1" dirty="0"/>
                        <a:t>TYPES</a:t>
                      </a:r>
                      <a:r>
                        <a:rPr lang="fr-FR" sz="2000" b="1" baseline="0" dirty="0"/>
                        <a:t> DE </a:t>
                      </a:r>
                      <a:r>
                        <a:rPr lang="fr-FR" sz="2000" b="1" dirty="0"/>
                        <a:t>RESSOURCES</a:t>
                      </a:r>
                    </a:p>
                  </a:txBody>
                  <a:tcPr marT="45674" marB="45674"/>
                </a:tc>
                <a:tc>
                  <a:txBody>
                    <a:bodyPr/>
                    <a:lstStyle/>
                    <a:p>
                      <a:r>
                        <a:rPr lang="fr-FR" sz="2000" b="1" dirty="0"/>
                        <a:t>DIMENSIONNALISATION DES TACHES = « curseur » des situations à manipuler </a:t>
                      </a:r>
                    </a:p>
                  </a:txBody>
                  <a:tcPr marT="45674" marB="45674"/>
                </a:tc>
                <a:extLst>
                  <a:ext uri="{0D108BD9-81ED-4DB2-BD59-A6C34878D82A}">
                    <a16:rowId xmlns:a16="http://schemas.microsoft.com/office/drawing/2014/main" val="10001"/>
                  </a:ext>
                </a:extLst>
              </a:tr>
              <a:tr h="1676210">
                <a:tc>
                  <a:txBody>
                    <a:bodyPr/>
                    <a:lstStyle/>
                    <a:p>
                      <a:r>
                        <a:rPr lang="fr-FR" sz="2100" b="1" dirty="0">
                          <a:solidFill>
                            <a:srgbClr val="00B0F0"/>
                          </a:solidFill>
                        </a:rPr>
                        <a:t>Difficulté</a:t>
                      </a:r>
                    </a:p>
                    <a:p>
                      <a:r>
                        <a:rPr lang="fr-FR" sz="1800" b="1" dirty="0"/>
                        <a:t>= degré de précision du contrôle moteur </a:t>
                      </a:r>
                    </a:p>
                  </a:txBody>
                  <a:tcPr marT="45674" marB="45674"/>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tirs + ou – éloignés de la cible, </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richesse des enchainements d’actions </a:t>
                      </a:r>
                      <a:r>
                        <a:rPr lang="fr-FR" sz="1600" dirty="0"/>
                        <a:t>(par exemple passes en déplacement plus difficiles que passes à l’arrêt),</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caractère inédit du mouvement </a:t>
                      </a:r>
                      <a:r>
                        <a:rPr lang="fr-FR" sz="1600" dirty="0"/>
                        <a:t>(nouvelle technique à maitriser),</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vitesse de réalisation du mouvement </a:t>
                      </a:r>
                      <a:r>
                        <a:rPr lang="fr-FR" sz="1600" dirty="0"/>
                        <a:t>(par exemple tir sans pression défensive / avec pression défensive), etc. </a:t>
                      </a:r>
                    </a:p>
                  </a:txBody>
                  <a:tcPr marT="45674" marB="45674"/>
                </a:tc>
                <a:extLst>
                  <a:ext uri="{0D108BD9-81ED-4DB2-BD59-A6C34878D82A}">
                    <a16:rowId xmlns:a16="http://schemas.microsoft.com/office/drawing/2014/main" val="10002"/>
                  </a:ext>
                </a:extLst>
              </a:tr>
              <a:tr h="1676210">
                <a:tc>
                  <a:txBody>
                    <a:bodyPr/>
                    <a:lstStyle/>
                    <a:p>
                      <a:r>
                        <a:rPr lang="fr-FR" sz="2100" b="1" dirty="0">
                          <a:solidFill>
                            <a:srgbClr val="00B0F0"/>
                          </a:solidFill>
                        </a:rPr>
                        <a:t>Complexité</a:t>
                      </a:r>
                    </a:p>
                    <a:p>
                      <a:r>
                        <a:rPr lang="fr-FR" sz="1800" b="1" dirty="0"/>
                        <a:t>= densité des informations à traiter et temps pour les traiter (percevoir et décider)</a:t>
                      </a:r>
                    </a:p>
                  </a:txBody>
                  <a:tcPr marT="45674" marB="45674"/>
                </a:tc>
                <a:tc>
                  <a:txBody>
                    <a:bodyPr/>
                    <a:lstStyle/>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nombre de joueurs sur le terrain </a:t>
                      </a:r>
                      <a:r>
                        <a:rPr lang="fr-FR" sz="1600" dirty="0"/>
                        <a:t>(par exemple jeu 3 contre 3 moins complexe que jeu 5 contre 5),</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facilité de lecture des « bonnes » solutions motrices </a:t>
                      </a:r>
                      <a:r>
                        <a:rPr lang="fr-FR" sz="1600" dirty="0"/>
                        <a:t>(par exemple les situations de surnombre sont moins complexes),</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baseline="0" dirty="0"/>
                        <a:t>pression défensive </a:t>
                      </a:r>
                      <a:r>
                        <a:rPr lang="fr-FR" sz="1600" baseline="0" dirty="0"/>
                        <a:t>(par exemple une « bulle » inviolable autour du porteur de balle facilite la lecture du jeu), </a:t>
                      </a:r>
                      <a:r>
                        <a:rPr lang="fr-FR" sz="1800" baseline="0" dirty="0"/>
                        <a:t>etc. </a:t>
                      </a:r>
                    </a:p>
                  </a:txBody>
                  <a:tcPr marT="45674" marB="45674"/>
                </a:tc>
                <a:extLst>
                  <a:ext uri="{0D108BD9-81ED-4DB2-BD59-A6C34878D82A}">
                    <a16:rowId xmlns:a16="http://schemas.microsoft.com/office/drawing/2014/main" val="10004"/>
                  </a:ext>
                </a:extLst>
              </a:tr>
              <a:tr h="1188560">
                <a:tc>
                  <a:txBody>
                    <a:bodyPr/>
                    <a:lstStyle/>
                    <a:p>
                      <a:r>
                        <a:rPr lang="fr-FR" sz="2100" b="1" dirty="0">
                          <a:solidFill>
                            <a:srgbClr val="00B0F0"/>
                          </a:solidFill>
                        </a:rPr>
                        <a:t>Intensité</a:t>
                      </a:r>
                    </a:p>
                    <a:p>
                      <a:r>
                        <a:rPr lang="fr-FR" sz="2000" b="1" dirty="0"/>
                        <a:t>= « </a:t>
                      </a:r>
                      <a:r>
                        <a:rPr lang="fr-FR" sz="1800" b="1" dirty="0"/>
                        <a:t>grandeur » de l’effort physique</a:t>
                      </a:r>
                    </a:p>
                  </a:txBody>
                  <a:tcPr marT="45674" marB="45674"/>
                </a:tc>
                <a:tc>
                  <a:txBody>
                    <a:bodyPr/>
                    <a:lstStyle/>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densité des joueurs sur le terrain,</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jeu tout terrain </a:t>
                      </a:r>
                      <a:r>
                        <a:rPr lang="fr-FR" sz="1600" dirty="0"/>
                        <a:t>(avec contre-attaque) </a:t>
                      </a:r>
                      <a:r>
                        <a:rPr lang="fr-FR" sz="1800" dirty="0"/>
                        <a:t>/ jeu demi-terrain </a:t>
                      </a:r>
                      <a:r>
                        <a:rPr lang="fr-FR" sz="1600" dirty="0"/>
                        <a:t>(sans CA)</a:t>
                      </a:r>
                      <a:r>
                        <a:rPr lang="fr-FR" sz="1800" dirty="0"/>
                        <a:t>, </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temps de récupération entre les situations, </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fr-FR" sz="1800" dirty="0"/>
                        <a:t>durée des matchs, présence d’un temps-mort, etc. </a:t>
                      </a:r>
                    </a:p>
                  </a:txBody>
                  <a:tcPr marT="45674" marB="45674"/>
                </a:tc>
                <a:extLst>
                  <a:ext uri="{0D108BD9-81ED-4DB2-BD59-A6C34878D82A}">
                    <a16:rowId xmlns:a16="http://schemas.microsoft.com/office/drawing/2014/main" val="10005"/>
                  </a:ext>
                </a:extLst>
              </a:tr>
              <a:tr h="959974">
                <a:tc>
                  <a:txBody>
                    <a:bodyPr/>
                    <a:lstStyle/>
                    <a:p>
                      <a:r>
                        <a:rPr lang="fr-FR" sz="2100" b="1" dirty="0">
                          <a:solidFill>
                            <a:srgbClr val="00B0F0"/>
                          </a:solidFill>
                        </a:rPr>
                        <a:t>Contrôle émotionnel</a:t>
                      </a:r>
                    </a:p>
                    <a:p>
                      <a:r>
                        <a:rPr lang="fr-FR" sz="1800" b="1" dirty="0"/>
                        <a:t>= prégnance des émotions à maîtriser</a:t>
                      </a:r>
                    </a:p>
                  </a:txBody>
                  <a:tcPr marT="45674" marB="45674"/>
                </a:tc>
                <a:tc>
                  <a:txBody>
                    <a:bodyPr/>
                    <a:lstStyle/>
                    <a:p>
                      <a:pPr marL="285750" indent="-285750">
                        <a:buFont typeface="Arial" pitchFamily="34" charset="0"/>
                        <a:buChar char="•"/>
                      </a:pPr>
                      <a:r>
                        <a:rPr lang="fr-FR" sz="1800" dirty="0"/>
                        <a:t>pression défensive (consignes sur les droits des défenseurs),</a:t>
                      </a:r>
                    </a:p>
                    <a:p>
                      <a:pPr marL="285750" indent="-285750">
                        <a:buFont typeface="Arial" pitchFamily="34" charset="0"/>
                        <a:buChar char="•"/>
                      </a:pPr>
                      <a:r>
                        <a:rPr lang="fr-FR" sz="1800" dirty="0"/>
                        <a:t>importance donnée au score,</a:t>
                      </a:r>
                    </a:p>
                    <a:p>
                      <a:pPr marL="285750" indent="-285750">
                        <a:buFont typeface="Arial" pitchFamily="34" charset="0"/>
                        <a:buChar char="•"/>
                      </a:pPr>
                      <a:r>
                        <a:rPr lang="fr-FR" sz="1800" dirty="0"/>
                        <a:t>présence d’une évaluation, etc. </a:t>
                      </a:r>
                    </a:p>
                  </a:txBody>
                  <a:tcPr marT="45674" marB="45674"/>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417499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tâche</a:t>
            </a:r>
            <a:endParaRPr lang="fr-FR" sz="4000" dirty="0"/>
          </a:p>
        </p:txBody>
      </p:sp>
      <p:sp>
        <p:nvSpPr>
          <p:cNvPr id="3" name="Espace réservé du contenu 2">
            <a:extLst>
              <a:ext uri="{FF2B5EF4-FFF2-40B4-BE49-F238E27FC236}">
                <a16:creationId xmlns:a16="http://schemas.microsoft.com/office/drawing/2014/main" id="{74E93CFE-E134-2B11-BC73-565872388C5C}"/>
              </a:ext>
            </a:extLst>
          </p:cNvPr>
          <p:cNvSpPr txBox="1">
            <a:spLocks/>
          </p:cNvSpPr>
          <p:nvPr/>
        </p:nvSpPr>
        <p:spPr>
          <a:xfrm>
            <a:off x="1915886" y="1443721"/>
            <a:ext cx="9503228" cy="45107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just">
              <a:buFont typeface="Arial" panose="020B0604020202020204" pitchFamily="34" charset="0"/>
              <a:buChar char="•"/>
            </a:pPr>
            <a:r>
              <a:rPr lang="fr-FR" altLang="fr-FR" sz="2600" dirty="0"/>
              <a:t>Une solution économique = l’automatisation des actions. </a:t>
            </a:r>
            <a:r>
              <a:rPr lang="fr-FR" altLang="fr-FR" sz="2600" b="1" dirty="0">
                <a:solidFill>
                  <a:schemeClr val="accent2"/>
                </a:solidFill>
              </a:rPr>
              <a:t>L’automatisme</a:t>
            </a:r>
            <a:r>
              <a:rPr lang="fr-FR" altLang="fr-FR" sz="2600" dirty="0">
                <a:solidFill>
                  <a:schemeClr val="accent2"/>
                </a:solidFill>
              </a:rPr>
              <a:t> </a:t>
            </a:r>
            <a:r>
              <a:rPr lang="fr-FR" altLang="fr-FR" sz="2600" dirty="0"/>
              <a:t>délègue à des structures infra-conscientes le soin de contrôler le mouvement (ces structures sont moins couteuses en ressources neuro-informationnelles = diminution de la charge mentale ou effort mental).  </a:t>
            </a:r>
          </a:p>
          <a:p>
            <a:pPr marL="171450" indent="-171450" algn="just">
              <a:buFont typeface="Arial" panose="020B0604020202020204" pitchFamily="34" charset="0"/>
              <a:buChar char="•"/>
            </a:pPr>
            <a:endParaRPr lang="fr-FR" altLang="fr-FR" sz="1000" dirty="0"/>
          </a:p>
          <a:p>
            <a:pPr marL="457200" indent="-457200" algn="just">
              <a:buFont typeface="Arial" panose="020B0604020202020204" pitchFamily="34" charset="0"/>
              <a:buChar char="•"/>
            </a:pPr>
            <a:r>
              <a:rPr lang="fr-FR" altLang="fr-FR" sz="2600" dirty="0"/>
              <a:t>L’automatisme s’accompagne en effet d’une diminution du coût attentionnel, avec possibilité de focaliser l’attention sur d’autres aspects de la tâche car les activités peuvent s’effectuer en parallèle (Schneider &amp; Shiffrin, 1977)  </a:t>
            </a:r>
            <a:r>
              <a:rPr lang="fr-FR" altLang="fr-FR" sz="2600" dirty="0">
                <a:sym typeface="Wingdings" panose="05000000000000000000" pitchFamily="2" charset="2"/>
              </a:rPr>
              <a:t>  l</a:t>
            </a:r>
            <a:r>
              <a:rPr lang="fr-FR" altLang="fr-FR" sz="2600" dirty="0"/>
              <a:t>es ressources libérées par l’automatisation peuvent être affectées aux processus contrôlés.</a:t>
            </a:r>
          </a:p>
        </p:txBody>
      </p:sp>
    </p:spTree>
    <p:extLst>
      <p:ext uri="{BB962C8B-B14F-4D97-AF65-F5344CB8AC3E}">
        <p14:creationId xmlns:p14="http://schemas.microsoft.com/office/powerpoint/2010/main" val="119737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C5E27E5-AED2-4606-8251-9C52F9BF148C}"/>
              </a:ext>
            </a:extLst>
          </p:cNvPr>
          <p:cNvSpPr>
            <a:spLocks noGrp="1"/>
          </p:cNvSpPr>
          <p:nvPr>
            <p:ph idx="1"/>
          </p:nvPr>
        </p:nvSpPr>
        <p:spPr>
          <a:xfrm>
            <a:off x="1827777" y="1146404"/>
            <a:ext cx="9618436" cy="4873398"/>
          </a:xfrm>
        </p:spPr>
        <p:txBody>
          <a:bodyPr>
            <a:normAutofit/>
          </a:bodyPr>
          <a:lstStyle/>
          <a:p>
            <a:pPr algn="just" eaLnBrk="1" hangingPunct="1">
              <a:defRPr/>
            </a:pPr>
            <a:endParaRPr lang="fr-FR" altLang="fr-FR" sz="2600" dirty="0"/>
          </a:p>
          <a:p>
            <a:pPr algn="just">
              <a:buFont typeface="Arial" panose="020B0604020202020204" pitchFamily="34" charset="0"/>
              <a:buChar char="•"/>
              <a:defRPr/>
            </a:pPr>
            <a:r>
              <a:rPr lang="fr-FR" sz="2600" dirty="0"/>
              <a:t>Ce qu’on appelle tâche complexe en didactique (Livret personnel de compétence, 2010) n’est pas une tâche compliquée, mais </a:t>
            </a:r>
            <a:r>
              <a:rPr lang="fr-FR" sz="2600" b="1" dirty="0">
                <a:solidFill>
                  <a:schemeClr val="accent2"/>
                </a:solidFill>
              </a:rPr>
              <a:t>une tâche qui mobilise simultanément chez les élèves l’ensemble des ressources nécessaires pour agir</a:t>
            </a:r>
            <a:r>
              <a:rPr lang="fr-FR" sz="2600" dirty="0">
                <a:solidFill>
                  <a:schemeClr val="accent2"/>
                </a:solidFill>
              </a:rPr>
              <a:t> </a:t>
            </a:r>
            <a:r>
              <a:rPr lang="fr-FR" sz="2600" dirty="0"/>
              <a:t>: les connaissances, les capacités, et les attitudes de la compétence à construire (= dimensions motrices, méthodologiques et sociales des compétences).</a:t>
            </a:r>
          </a:p>
          <a:p>
            <a:pPr algn="just">
              <a:buFont typeface="Arial" panose="020B0604020202020204" pitchFamily="34" charset="0"/>
              <a:buChar char="•"/>
              <a:defRPr/>
            </a:pPr>
            <a:endParaRPr lang="fr-FR" sz="2000" dirty="0"/>
          </a:p>
          <a:p>
            <a:pPr algn="just">
              <a:buFont typeface="Arial" panose="020B0604020202020204" pitchFamily="34" charset="0"/>
              <a:buChar char="•"/>
              <a:defRPr/>
            </a:pPr>
            <a:r>
              <a:rPr lang="fr-FR" sz="2600" dirty="0"/>
              <a:t>Pour réussir dans ces tâches il faut des techniques corporelles, mais aussi lire l’environnement, et/ou prendre des décisions, et/ou maîtriser ses émotions, et/ou gérer ses efforts, et/ou respecter ses adversaires, etc. </a:t>
            </a:r>
          </a:p>
        </p:txBody>
      </p:sp>
      <p:sp>
        <p:nvSpPr>
          <p:cNvPr id="6" name="ZoneTexte 5">
            <a:extLst>
              <a:ext uri="{FF2B5EF4-FFF2-40B4-BE49-F238E27FC236}">
                <a16:creationId xmlns:a16="http://schemas.microsoft.com/office/drawing/2014/main" id="{0501FA79-4E4F-F1C1-C205-5747E55DDD24}"/>
              </a:ext>
            </a:extLst>
          </p:cNvPr>
          <p:cNvSpPr txBox="1"/>
          <p:nvPr/>
        </p:nvSpPr>
        <p:spPr>
          <a:xfrm>
            <a:off x="2562448" y="87689"/>
            <a:ext cx="8149095" cy="800219"/>
          </a:xfrm>
          <a:prstGeom prst="rect">
            <a:avLst/>
          </a:prstGeom>
          <a:noFill/>
        </p:spPr>
        <p:txBody>
          <a:bodyPr wrap="square" rtlCol="0">
            <a:spAutoFit/>
          </a:bodyPr>
          <a:lstStyle/>
          <a:p>
            <a:pPr algn="ctr"/>
            <a:r>
              <a:rPr lang="fr-FR" sz="4600" dirty="0"/>
              <a:t>Ressources et tâche complexe</a:t>
            </a:r>
            <a:endParaRPr lang="fr-FR" sz="4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tâche complexe</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4B043594-B167-4704-F0D3-471B87918AC1}"/>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4" name="Tableau 3">
            <a:extLst>
              <a:ext uri="{FF2B5EF4-FFF2-40B4-BE49-F238E27FC236}">
                <a16:creationId xmlns:a16="http://schemas.microsoft.com/office/drawing/2014/main" id="{21DFE6FB-9740-77E6-D67E-4DEF24268FFD}"/>
              </a:ext>
            </a:extLst>
          </p:cNvPr>
          <p:cNvGraphicFramePr>
            <a:graphicFrameLocks noGrp="1"/>
          </p:cNvGraphicFramePr>
          <p:nvPr/>
        </p:nvGraphicFramePr>
        <p:xfrm>
          <a:off x="1959429" y="973366"/>
          <a:ext cx="10243457" cy="5884864"/>
        </p:xfrm>
        <a:graphic>
          <a:graphicData uri="http://schemas.openxmlformats.org/drawingml/2006/table">
            <a:tbl>
              <a:tblPr firstRow="1" firstCol="1" bandRow="1">
                <a:tableStyleId>{00A15C55-8517-42AA-B614-E9B94910E393}</a:tableStyleId>
              </a:tblPr>
              <a:tblGrid>
                <a:gridCol w="4453677">
                  <a:extLst>
                    <a:ext uri="{9D8B030D-6E8A-4147-A177-3AD203B41FA5}">
                      <a16:colId xmlns:a16="http://schemas.microsoft.com/office/drawing/2014/main" val="20000"/>
                    </a:ext>
                  </a:extLst>
                </a:gridCol>
                <a:gridCol w="5789780">
                  <a:extLst>
                    <a:ext uri="{9D8B030D-6E8A-4147-A177-3AD203B41FA5}">
                      <a16:colId xmlns:a16="http://schemas.microsoft.com/office/drawing/2014/main" val="20001"/>
                    </a:ext>
                  </a:extLst>
                </a:gridCol>
              </a:tblGrid>
              <a:tr h="1325951">
                <a:tc gridSpan="2">
                  <a:txBody>
                    <a:bodyPr/>
                    <a:lstStyle/>
                    <a:p>
                      <a:pPr algn="just">
                        <a:spcAft>
                          <a:spcPts val="0"/>
                        </a:spcAft>
                      </a:pPr>
                      <a:r>
                        <a:rPr lang="fr-FR" sz="1800" dirty="0">
                          <a:solidFill>
                            <a:schemeClr val="tx1"/>
                          </a:solidFill>
                          <a:effectLst/>
                        </a:rPr>
                        <a:t>Tâche complexe en Vélo Tout Terrain (cycle 4) = </a:t>
                      </a:r>
                      <a:r>
                        <a:rPr lang="fr-FR" sz="1800" b="0" dirty="0">
                          <a:solidFill>
                            <a:schemeClr val="tx1"/>
                          </a:solidFill>
                          <a:effectLst/>
                        </a:rPr>
                        <a:t>réaliser un parcours trial partiellement inconnu avec des obstacles de niveaux différents à choisir selon un projet de déplacement personnalisé. 5 types d’obstacles s’enchainent </a:t>
                      </a:r>
                      <a:r>
                        <a:rPr lang="fr-FR" sz="1800" b="0" baseline="0" dirty="0">
                          <a:solidFill>
                            <a:schemeClr val="tx1"/>
                          </a:solidFill>
                          <a:effectLst/>
                        </a:rPr>
                        <a:t>: sur chacun d’eux le pilote choisir l’obstacle à 4 pts, à 3 pts, ou à 2 pts. </a:t>
                      </a:r>
                      <a:endParaRPr lang="fr-FR" sz="1800" b="0" dirty="0">
                        <a:solidFill>
                          <a:schemeClr val="tx1"/>
                        </a:solidFill>
                        <a:effectLst/>
                      </a:endParaRPr>
                    </a:p>
                    <a:p>
                      <a:pPr algn="just">
                        <a:spcAft>
                          <a:spcPts val="0"/>
                        </a:spcAft>
                      </a:pPr>
                      <a:r>
                        <a:rPr lang="fr-FR" sz="1500" dirty="0">
                          <a:solidFill>
                            <a:schemeClr val="tx1"/>
                          </a:solidFill>
                          <a:effectLst/>
                        </a:rPr>
                        <a:t> </a:t>
                      </a:r>
                      <a:endParaRPr lang="fr-FR" sz="150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hMerge="1">
                  <a:txBody>
                    <a:bodyPr/>
                    <a:lstStyle/>
                    <a:p>
                      <a:endParaRPr lang="fr-FR"/>
                    </a:p>
                  </a:txBody>
                  <a:tcPr/>
                </a:tc>
                <a:extLst>
                  <a:ext uri="{0D108BD9-81ED-4DB2-BD59-A6C34878D82A}">
                    <a16:rowId xmlns:a16="http://schemas.microsoft.com/office/drawing/2014/main" val="10000"/>
                  </a:ext>
                </a:extLst>
              </a:tr>
              <a:tr h="944931">
                <a:tc>
                  <a:txBody>
                    <a:bodyPr/>
                    <a:lstStyle/>
                    <a:p>
                      <a:pPr algn="just">
                        <a:spcAft>
                          <a:spcPts val="0"/>
                        </a:spcAft>
                      </a:pPr>
                      <a:r>
                        <a:rPr lang="fr-FR" sz="1700" dirty="0">
                          <a:solidFill>
                            <a:schemeClr val="tx1"/>
                          </a:solidFill>
                          <a:effectLst/>
                        </a:rPr>
                        <a:t>Ressources motrices</a:t>
                      </a:r>
                    </a:p>
                    <a:p>
                      <a:pPr algn="just">
                        <a:spcAft>
                          <a:spcPts val="0"/>
                        </a:spcAft>
                      </a:pPr>
                      <a:r>
                        <a:rPr lang="fr-FR" sz="1500" b="0" dirty="0">
                          <a:solidFill>
                            <a:schemeClr val="tx1"/>
                          </a:solidFill>
                          <a:effectLst/>
                        </a:rPr>
                        <a:t> = concernent les processus de contrôle et de régulation du mouvement</a:t>
                      </a:r>
                    </a:p>
                    <a:p>
                      <a:pPr algn="just">
                        <a:spcAft>
                          <a:spcPts val="0"/>
                        </a:spcAft>
                      </a:pPr>
                      <a:r>
                        <a:rPr lang="fr-FR" sz="1500" dirty="0">
                          <a:solidFill>
                            <a:schemeClr val="tx1"/>
                          </a:solidFill>
                          <a:effectLst/>
                        </a:rPr>
                        <a:t> </a:t>
                      </a:r>
                      <a:endParaRPr lang="fr-FR" sz="150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500">
                          <a:effectLst/>
                        </a:rPr>
                        <a:t>Maîtriser des techniques de franchissement, de slalom, d’évitement, de freinage</a:t>
                      </a:r>
                      <a:endParaRPr lang="fr-FR" sz="1500">
                        <a:effectLst/>
                        <a:latin typeface="Times New Roman" panose="02020603050405020304" pitchFamily="18" charset="0"/>
                        <a:ea typeface="Calibri" panose="020F0502020204030204" pitchFamily="34" charset="0"/>
                      </a:endParaRPr>
                    </a:p>
                  </a:txBody>
                  <a:tcPr marL="68589" marR="68589" marT="0" marB="0"/>
                </a:tc>
                <a:extLst>
                  <a:ext uri="{0D108BD9-81ED-4DB2-BD59-A6C34878D82A}">
                    <a16:rowId xmlns:a16="http://schemas.microsoft.com/office/drawing/2014/main" val="10001"/>
                  </a:ext>
                </a:extLst>
              </a:tr>
              <a:tr h="1324638">
                <a:tc>
                  <a:txBody>
                    <a:bodyPr/>
                    <a:lstStyle/>
                    <a:p>
                      <a:pPr algn="just">
                        <a:spcAft>
                          <a:spcPts val="0"/>
                        </a:spcAft>
                      </a:pPr>
                      <a:r>
                        <a:rPr lang="fr-FR" sz="1700" dirty="0">
                          <a:solidFill>
                            <a:schemeClr val="tx1"/>
                          </a:solidFill>
                          <a:effectLst/>
                        </a:rPr>
                        <a:t>Ressources neuro-informationnelles</a:t>
                      </a:r>
                    </a:p>
                    <a:p>
                      <a:pPr algn="just">
                        <a:spcAft>
                          <a:spcPts val="0"/>
                        </a:spcAft>
                      </a:pPr>
                      <a:r>
                        <a:rPr lang="fr-FR" sz="1500" b="0" dirty="0">
                          <a:solidFill>
                            <a:schemeClr val="tx1"/>
                          </a:solidFill>
                          <a:effectLst/>
                        </a:rPr>
                        <a:t>= concernent les processus de traitement de l’information</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500" dirty="0">
                          <a:effectLst/>
                        </a:rPr>
                        <a:t>Lire pour choisir sa trajectoire, conduire son projet de déplacement selon ses possibilités, apprécier sa fatigue pour gérer son effort en enchainant des temps intenses et des temps de repos</a:t>
                      </a:r>
                    </a:p>
                    <a:p>
                      <a:pPr algn="just">
                        <a:spcAft>
                          <a:spcPts val="0"/>
                        </a:spcAft>
                      </a:pPr>
                      <a:r>
                        <a:rPr lang="fr-FR" sz="1500" dirty="0">
                          <a:effectLst/>
                        </a:rPr>
                        <a:t> </a:t>
                      </a:r>
                      <a:endParaRPr lang="fr-FR" sz="1500" dirty="0">
                        <a:effectLst/>
                        <a:latin typeface="Times New Roman" panose="02020603050405020304" pitchFamily="18" charset="0"/>
                        <a:ea typeface="Calibri" panose="020F0502020204030204" pitchFamily="34" charset="0"/>
                      </a:endParaRPr>
                    </a:p>
                  </a:txBody>
                  <a:tcPr marL="68589" marR="68589" marT="0" marB="0"/>
                </a:tc>
                <a:extLst>
                  <a:ext uri="{0D108BD9-81ED-4DB2-BD59-A6C34878D82A}">
                    <a16:rowId xmlns:a16="http://schemas.microsoft.com/office/drawing/2014/main" val="10002"/>
                  </a:ext>
                </a:extLst>
              </a:tr>
              <a:tr h="906331">
                <a:tc>
                  <a:txBody>
                    <a:bodyPr/>
                    <a:lstStyle/>
                    <a:p>
                      <a:pPr algn="just">
                        <a:spcAft>
                          <a:spcPts val="0"/>
                        </a:spcAft>
                      </a:pPr>
                      <a:r>
                        <a:rPr lang="fr-FR" sz="1700" dirty="0">
                          <a:solidFill>
                            <a:schemeClr val="tx1"/>
                          </a:solidFill>
                          <a:effectLst/>
                        </a:rPr>
                        <a:t>Ressources physiologiques</a:t>
                      </a:r>
                    </a:p>
                    <a:p>
                      <a:pPr algn="just">
                        <a:spcAft>
                          <a:spcPts val="0"/>
                        </a:spcAft>
                      </a:pPr>
                      <a:r>
                        <a:rPr lang="fr-FR" sz="1500" b="0" dirty="0">
                          <a:solidFill>
                            <a:schemeClr val="tx1"/>
                          </a:solidFill>
                          <a:effectLst/>
                        </a:rPr>
                        <a:t>= concernent la production d’énergie par l’organisme</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500">
                          <a:effectLst/>
                        </a:rPr>
                        <a:t>Etre explosif pour franchir certains passages techniques, enchainer plusieurs efforts sans perte d’efficacité</a:t>
                      </a:r>
                    </a:p>
                    <a:p>
                      <a:pPr algn="just">
                        <a:spcAft>
                          <a:spcPts val="0"/>
                        </a:spcAft>
                      </a:pPr>
                      <a:r>
                        <a:rPr lang="fr-FR" sz="1500">
                          <a:effectLst/>
                        </a:rPr>
                        <a:t> </a:t>
                      </a:r>
                      <a:endParaRPr lang="fr-FR" sz="1500">
                        <a:effectLst/>
                        <a:latin typeface="Times New Roman" panose="02020603050405020304" pitchFamily="18" charset="0"/>
                        <a:ea typeface="Calibri" panose="020F0502020204030204" pitchFamily="34" charset="0"/>
                      </a:endParaRPr>
                    </a:p>
                  </a:txBody>
                  <a:tcPr marL="68589" marR="68589" marT="0" marB="0"/>
                </a:tc>
                <a:extLst>
                  <a:ext uri="{0D108BD9-81ED-4DB2-BD59-A6C34878D82A}">
                    <a16:rowId xmlns:a16="http://schemas.microsoft.com/office/drawing/2014/main" val="10003"/>
                  </a:ext>
                </a:extLst>
              </a:tr>
              <a:tr h="685837">
                <a:tc>
                  <a:txBody>
                    <a:bodyPr/>
                    <a:lstStyle/>
                    <a:p>
                      <a:pPr algn="just">
                        <a:spcAft>
                          <a:spcPts val="0"/>
                        </a:spcAft>
                      </a:pPr>
                      <a:r>
                        <a:rPr lang="fr-FR" sz="1700" dirty="0">
                          <a:solidFill>
                            <a:schemeClr val="tx1"/>
                          </a:solidFill>
                          <a:effectLst/>
                        </a:rPr>
                        <a:t>Ressources psychologiques</a:t>
                      </a:r>
                    </a:p>
                    <a:p>
                      <a:pPr algn="just">
                        <a:spcAft>
                          <a:spcPts val="0"/>
                        </a:spcAft>
                      </a:pPr>
                      <a:r>
                        <a:rPr lang="fr-FR" sz="1500" b="0" dirty="0">
                          <a:solidFill>
                            <a:schemeClr val="tx1"/>
                          </a:solidFill>
                          <a:effectLst/>
                        </a:rPr>
                        <a:t>= concernent le soi et les émotions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500">
                          <a:effectLst/>
                        </a:rPr>
                        <a:t>Se concentrer, maîtriser ses émotions, avoir confiance en soi</a:t>
                      </a:r>
                    </a:p>
                    <a:p>
                      <a:pPr algn="just">
                        <a:spcAft>
                          <a:spcPts val="0"/>
                        </a:spcAft>
                      </a:pPr>
                      <a:r>
                        <a:rPr lang="fr-FR" sz="1500">
                          <a:effectLst/>
                        </a:rPr>
                        <a:t> </a:t>
                      </a:r>
                      <a:endParaRPr lang="fr-FR" sz="1500">
                        <a:effectLst/>
                        <a:latin typeface="Times New Roman" panose="02020603050405020304" pitchFamily="18" charset="0"/>
                        <a:ea typeface="Calibri" panose="020F0502020204030204" pitchFamily="34" charset="0"/>
                      </a:endParaRPr>
                    </a:p>
                  </a:txBody>
                  <a:tcPr marL="68589" marR="68589" marT="0" marB="0"/>
                </a:tc>
                <a:extLst>
                  <a:ext uri="{0D108BD9-81ED-4DB2-BD59-A6C34878D82A}">
                    <a16:rowId xmlns:a16="http://schemas.microsoft.com/office/drawing/2014/main" val="10004"/>
                  </a:ext>
                </a:extLst>
              </a:tr>
              <a:tr h="697176">
                <a:tc>
                  <a:txBody>
                    <a:bodyPr/>
                    <a:lstStyle/>
                    <a:p>
                      <a:pPr algn="just">
                        <a:spcAft>
                          <a:spcPts val="0"/>
                        </a:spcAft>
                      </a:pPr>
                      <a:r>
                        <a:rPr lang="fr-FR" sz="1700" dirty="0">
                          <a:solidFill>
                            <a:schemeClr val="tx1"/>
                          </a:solidFill>
                          <a:effectLst/>
                        </a:rPr>
                        <a:t>Ressources psychosociologiques</a:t>
                      </a:r>
                    </a:p>
                    <a:p>
                      <a:pPr algn="just">
                        <a:spcAft>
                          <a:spcPts val="0"/>
                        </a:spcAft>
                      </a:pPr>
                      <a:r>
                        <a:rPr lang="fr-FR" sz="1500" b="0" dirty="0">
                          <a:solidFill>
                            <a:schemeClr val="tx1"/>
                          </a:solidFill>
                          <a:effectLst/>
                        </a:rPr>
                        <a:t>= concernent les relations aux autres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500" dirty="0">
                          <a:effectLst/>
                        </a:rPr>
                        <a:t>Tenir des rôles sociaux, conseiller ses camarades en faisant preuve d’empathie, aider et encourager</a:t>
                      </a:r>
                    </a:p>
                  </a:txBody>
                  <a:tcPr marL="68589" marR="68589"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80011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tâche complexe</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4B043594-B167-4704-F0D3-471B87918AC1}"/>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4" name="Tableau 3">
            <a:extLst>
              <a:ext uri="{FF2B5EF4-FFF2-40B4-BE49-F238E27FC236}">
                <a16:creationId xmlns:a16="http://schemas.microsoft.com/office/drawing/2014/main" id="{21DFE6FB-9740-77E6-D67E-4DEF24268FFD}"/>
              </a:ext>
            </a:extLst>
          </p:cNvPr>
          <p:cNvGraphicFramePr>
            <a:graphicFrameLocks noGrp="1"/>
          </p:cNvGraphicFramePr>
          <p:nvPr>
            <p:extLst>
              <p:ext uri="{D42A27DB-BD31-4B8C-83A1-F6EECF244321}">
                <p14:modId xmlns:p14="http://schemas.microsoft.com/office/powerpoint/2010/main" val="1271494606"/>
              </p:ext>
            </p:extLst>
          </p:nvPr>
        </p:nvGraphicFramePr>
        <p:xfrm>
          <a:off x="1959429" y="1038682"/>
          <a:ext cx="10243457" cy="5819847"/>
        </p:xfrm>
        <a:graphic>
          <a:graphicData uri="http://schemas.openxmlformats.org/drawingml/2006/table">
            <a:tbl>
              <a:tblPr firstRow="1" firstCol="1" bandRow="1">
                <a:tableStyleId>{00A15C55-8517-42AA-B614-E9B94910E393}</a:tableStyleId>
              </a:tblPr>
              <a:tblGrid>
                <a:gridCol w="4453677">
                  <a:extLst>
                    <a:ext uri="{9D8B030D-6E8A-4147-A177-3AD203B41FA5}">
                      <a16:colId xmlns:a16="http://schemas.microsoft.com/office/drawing/2014/main" val="20000"/>
                    </a:ext>
                  </a:extLst>
                </a:gridCol>
                <a:gridCol w="5789780">
                  <a:extLst>
                    <a:ext uri="{9D8B030D-6E8A-4147-A177-3AD203B41FA5}">
                      <a16:colId xmlns:a16="http://schemas.microsoft.com/office/drawing/2014/main" val="20001"/>
                    </a:ext>
                  </a:extLst>
                </a:gridCol>
              </a:tblGrid>
              <a:tr h="1325951">
                <a:tc gridSpan="2">
                  <a:txBody>
                    <a:bodyPr/>
                    <a:lstStyle/>
                    <a:p>
                      <a:pPr algn="just">
                        <a:spcAft>
                          <a:spcPts val="0"/>
                        </a:spcAft>
                      </a:pPr>
                      <a:r>
                        <a:rPr lang="fr-FR" sz="2000" u="none" dirty="0">
                          <a:solidFill>
                            <a:schemeClr val="tx1"/>
                          </a:solidFill>
                          <a:effectLst/>
                        </a:rPr>
                        <a:t>Tâche complexe en basket-ball (cycle</a:t>
                      </a:r>
                      <a:r>
                        <a:rPr lang="fr-FR" sz="2000" u="none" baseline="0" dirty="0">
                          <a:solidFill>
                            <a:schemeClr val="tx1"/>
                          </a:solidFill>
                          <a:effectLst/>
                        </a:rPr>
                        <a:t> 4)</a:t>
                      </a:r>
                      <a:r>
                        <a:rPr lang="fr-FR" sz="2000" u="none" dirty="0">
                          <a:solidFill>
                            <a:schemeClr val="tx1"/>
                          </a:solidFill>
                          <a:effectLst/>
                        </a:rPr>
                        <a:t> </a:t>
                      </a:r>
                      <a:r>
                        <a:rPr lang="fr-FR" sz="2000" dirty="0">
                          <a:solidFill>
                            <a:schemeClr val="tx1"/>
                          </a:solidFill>
                          <a:effectLst/>
                        </a:rPr>
                        <a:t>= </a:t>
                      </a:r>
                      <a:r>
                        <a:rPr lang="fr-FR" sz="1800" b="0" dirty="0">
                          <a:solidFill>
                            <a:schemeClr val="tx1"/>
                          </a:solidFill>
                          <a:effectLst/>
                        </a:rPr>
                        <a:t>jeu 4 contre 4 tout terrain. Marquer en position favorable vaut 4 pts. Le premier panier marqué par chaque joueur vaut 10 points. Crédit max de 3 dribbles à chaque possession. Défense</a:t>
                      </a:r>
                      <a:r>
                        <a:rPr lang="fr-FR" sz="1800" b="0" baseline="0" dirty="0">
                          <a:solidFill>
                            <a:schemeClr val="tx1"/>
                          </a:solidFill>
                          <a:effectLst/>
                        </a:rPr>
                        <a:t> individuelle obligatoire mais choix tout le terrain / demi-terrain.</a:t>
                      </a:r>
                    </a:p>
                    <a:p>
                      <a:pPr algn="just">
                        <a:spcAft>
                          <a:spcPts val="0"/>
                        </a:spcAft>
                      </a:pPr>
                      <a:r>
                        <a:rPr lang="fr-FR" sz="1800" b="0" baseline="0" dirty="0">
                          <a:solidFill>
                            <a:schemeClr val="tx1"/>
                          </a:solidFill>
                          <a:effectLst/>
                        </a:rPr>
                        <a:t>Equipes de 6 joueurs avec changements gérés par l’équipe. 1 tps-mort choisi par mi-tps. </a:t>
                      </a:r>
                    </a:p>
                    <a:p>
                      <a:pPr algn="just">
                        <a:spcAft>
                          <a:spcPts val="0"/>
                        </a:spcAft>
                      </a:pPr>
                      <a:r>
                        <a:rPr lang="fr-FR" sz="1800" b="0" baseline="0" dirty="0">
                          <a:solidFill>
                            <a:schemeClr val="tx1"/>
                          </a:solidFill>
                          <a:effectLst/>
                        </a:rPr>
                        <a:t>Arbitrage par 2 élèves qui se répartissent les tâches (violations / fautes). Table de marque. </a:t>
                      </a:r>
                      <a:r>
                        <a:rPr lang="fr-FR" sz="1600" dirty="0">
                          <a:effectLst/>
                        </a:rPr>
                        <a:t> </a:t>
                      </a:r>
                      <a:endParaRPr lang="fr-FR" sz="1600" dirty="0">
                        <a:effectLst/>
                        <a:latin typeface="Times New Roman" panose="02020603050405020304" pitchFamily="18" charset="0"/>
                        <a:ea typeface="Calibri" panose="020F0502020204030204" pitchFamily="34" charset="0"/>
                      </a:endParaRPr>
                    </a:p>
                    <a:p>
                      <a:pPr algn="just">
                        <a:spcAft>
                          <a:spcPts val="0"/>
                        </a:spcAft>
                      </a:pPr>
                      <a:r>
                        <a:rPr lang="fr-FR" sz="1500" dirty="0">
                          <a:solidFill>
                            <a:schemeClr val="tx1"/>
                          </a:solidFill>
                          <a:effectLst/>
                        </a:rPr>
                        <a:t> </a:t>
                      </a:r>
                      <a:endParaRPr lang="fr-FR" sz="150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hMerge="1">
                  <a:txBody>
                    <a:bodyPr/>
                    <a:lstStyle/>
                    <a:p>
                      <a:endParaRPr lang="fr-FR"/>
                    </a:p>
                  </a:txBody>
                  <a:tcPr/>
                </a:tc>
                <a:extLst>
                  <a:ext uri="{0D108BD9-81ED-4DB2-BD59-A6C34878D82A}">
                    <a16:rowId xmlns:a16="http://schemas.microsoft.com/office/drawing/2014/main" val="10000"/>
                  </a:ext>
                </a:extLst>
              </a:tr>
              <a:tr h="944931">
                <a:tc>
                  <a:txBody>
                    <a:bodyPr/>
                    <a:lstStyle/>
                    <a:p>
                      <a:pPr algn="just">
                        <a:spcAft>
                          <a:spcPts val="0"/>
                        </a:spcAft>
                      </a:pPr>
                      <a:r>
                        <a:rPr lang="fr-FR" sz="1700" dirty="0">
                          <a:solidFill>
                            <a:schemeClr val="tx1"/>
                          </a:solidFill>
                          <a:effectLst/>
                        </a:rPr>
                        <a:t>Ressources motrices</a:t>
                      </a:r>
                    </a:p>
                    <a:p>
                      <a:pPr algn="just">
                        <a:spcAft>
                          <a:spcPts val="0"/>
                        </a:spcAft>
                      </a:pPr>
                      <a:r>
                        <a:rPr lang="fr-FR" sz="1500" b="0" dirty="0">
                          <a:solidFill>
                            <a:schemeClr val="tx1"/>
                          </a:solidFill>
                          <a:effectLst/>
                        </a:rPr>
                        <a:t> = concernent les processus de contrôle et de régulation du mouvement</a:t>
                      </a:r>
                    </a:p>
                    <a:p>
                      <a:pPr algn="just">
                        <a:spcAft>
                          <a:spcPts val="0"/>
                        </a:spcAft>
                      </a:pPr>
                      <a:r>
                        <a:rPr lang="fr-FR" sz="1500" dirty="0">
                          <a:solidFill>
                            <a:schemeClr val="tx1"/>
                          </a:solidFill>
                          <a:effectLst/>
                        </a:rPr>
                        <a:t> </a:t>
                      </a:r>
                      <a:endParaRPr lang="fr-FR" sz="150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Maîtriser des techniques de dribbles, de passes, d’arrêts, de</a:t>
                      </a:r>
                      <a:r>
                        <a:rPr lang="fr-FR" sz="1400" baseline="0" dirty="0">
                          <a:solidFill>
                            <a:schemeClr val="tx1"/>
                          </a:solidFill>
                          <a:effectLst/>
                        </a:rPr>
                        <a:t> tirs, </a:t>
                      </a:r>
                      <a:r>
                        <a:rPr lang="fr-FR" sz="1400" baseline="0" dirty="0">
                          <a:solidFill>
                            <a:schemeClr val="tx1"/>
                          </a:solidFill>
                          <a:effectLst/>
                          <a:latin typeface="+mn-lt"/>
                        </a:rPr>
                        <a:t>de rebonds, et de déplacements/replacements défensifs. </a:t>
                      </a:r>
                    </a:p>
                    <a:p>
                      <a:pPr algn="just">
                        <a:spcAft>
                          <a:spcPts val="0"/>
                        </a:spcAft>
                      </a:pPr>
                      <a:r>
                        <a:rPr lang="fr-FR" sz="1400" baseline="0" dirty="0">
                          <a:solidFill>
                            <a:schemeClr val="tx1"/>
                          </a:solidFill>
                          <a:effectLst/>
                          <a:latin typeface="+mn-lt"/>
                          <a:ea typeface="Calibri" panose="020F0502020204030204" pitchFamily="34" charset="0"/>
                        </a:rPr>
                        <a:t>Surtout maîtriser l’enchainement de ces actions. </a:t>
                      </a:r>
                    </a:p>
                    <a:p>
                      <a:pPr algn="just">
                        <a:spcAft>
                          <a:spcPts val="0"/>
                        </a:spcAft>
                      </a:pPr>
                      <a:r>
                        <a:rPr lang="fr-FR" sz="1400" baseline="0" dirty="0">
                          <a:solidFill>
                            <a:schemeClr val="tx1"/>
                          </a:solidFill>
                          <a:effectLst/>
                          <a:latin typeface="+mn-lt"/>
                          <a:ea typeface="Calibri" panose="020F0502020204030204" pitchFamily="34" charset="0"/>
                        </a:rPr>
                        <a:t>Etre adroit pour marquer. </a:t>
                      </a:r>
                      <a:endParaRPr lang="fr-FR" sz="1400" dirty="0">
                        <a:solidFill>
                          <a:schemeClr val="tx1"/>
                        </a:solidFill>
                        <a:effectLst/>
                        <a:latin typeface="+mn-lt"/>
                        <a:ea typeface="Calibri" panose="020F0502020204030204" pitchFamily="34" charset="0"/>
                      </a:endParaRPr>
                    </a:p>
                  </a:txBody>
                  <a:tcPr marL="55111" marR="55111" marT="0" marB="0"/>
                </a:tc>
                <a:extLst>
                  <a:ext uri="{0D108BD9-81ED-4DB2-BD59-A6C34878D82A}">
                    <a16:rowId xmlns:a16="http://schemas.microsoft.com/office/drawing/2014/main" val="10001"/>
                  </a:ext>
                </a:extLst>
              </a:tr>
              <a:tr h="1066566">
                <a:tc>
                  <a:txBody>
                    <a:bodyPr/>
                    <a:lstStyle/>
                    <a:p>
                      <a:pPr algn="just">
                        <a:spcAft>
                          <a:spcPts val="0"/>
                        </a:spcAft>
                      </a:pPr>
                      <a:r>
                        <a:rPr lang="fr-FR" sz="1700" dirty="0">
                          <a:solidFill>
                            <a:schemeClr val="tx1"/>
                          </a:solidFill>
                          <a:effectLst/>
                        </a:rPr>
                        <a:t>Ressources neuro-informationnelles</a:t>
                      </a:r>
                    </a:p>
                    <a:p>
                      <a:pPr algn="just">
                        <a:spcAft>
                          <a:spcPts val="0"/>
                        </a:spcAft>
                      </a:pPr>
                      <a:r>
                        <a:rPr lang="fr-FR" sz="1500" b="0" dirty="0">
                          <a:solidFill>
                            <a:schemeClr val="tx1"/>
                          </a:solidFill>
                          <a:effectLst/>
                        </a:rPr>
                        <a:t>= concernent les processus de traitement de l’information</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Lire pour choisir (dribbler,</a:t>
                      </a:r>
                      <a:r>
                        <a:rPr lang="fr-FR" sz="1400" baseline="0" dirty="0">
                          <a:solidFill>
                            <a:schemeClr val="tx1"/>
                          </a:solidFill>
                          <a:effectLst/>
                        </a:rPr>
                        <a:t> passer, tirer) </a:t>
                      </a:r>
                      <a:r>
                        <a:rPr lang="fr-FR" sz="1400" dirty="0">
                          <a:solidFill>
                            <a:schemeClr val="tx1"/>
                          </a:solidFill>
                          <a:effectLst/>
                        </a:rPr>
                        <a:t>selon la position des</a:t>
                      </a:r>
                      <a:r>
                        <a:rPr lang="fr-FR" sz="1400" baseline="0" dirty="0">
                          <a:solidFill>
                            <a:schemeClr val="tx1"/>
                          </a:solidFill>
                          <a:effectLst/>
                        </a:rPr>
                        <a:t> adversaires, des partenaires, et selon sa position sur le terrain (appréciation du rapport de force favorable / défavorable). </a:t>
                      </a:r>
                    </a:p>
                    <a:p>
                      <a:pPr algn="just">
                        <a:spcAft>
                          <a:spcPts val="0"/>
                        </a:spcAft>
                      </a:pPr>
                      <a:r>
                        <a:rPr lang="fr-FR" sz="1400" baseline="0" dirty="0">
                          <a:solidFill>
                            <a:schemeClr val="tx1"/>
                          </a:solidFill>
                          <a:effectLst/>
                        </a:rPr>
                        <a:t>Repérer les espaces de marque favorable et les opportunités de tirs faciles. </a:t>
                      </a:r>
                      <a:endParaRPr lang="fr-FR" sz="1400" dirty="0">
                        <a:solidFill>
                          <a:schemeClr val="tx1"/>
                        </a:solidFill>
                        <a:effectLst/>
                      </a:endParaRPr>
                    </a:p>
                  </a:txBody>
                  <a:tcPr marL="55111" marR="55111" marT="0" marB="0"/>
                </a:tc>
                <a:extLst>
                  <a:ext uri="{0D108BD9-81ED-4DB2-BD59-A6C34878D82A}">
                    <a16:rowId xmlns:a16="http://schemas.microsoft.com/office/drawing/2014/main" val="10002"/>
                  </a:ext>
                </a:extLst>
              </a:tr>
              <a:tr h="794657">
                <a:tc>
                  <a:txBody>
                    <a:bodyPr/>
                    <a:lstStyle/>
                    <a:p>
                      <a:pPr algn="just">
                        <a:spcAft>
                          <a:spcPts val="0"/>
                        </a:spcAft>
                      </a:pPr>
                      <a:r>
                        <a:rPr lang="fr-FR" sz="1700" dirty="0">
                          <a:solidFill>
                            <a:schemeClr val="tx1"/>
                          </a:solidFill>
                          <a:effectLst/>
                        </a:rPr>
                        <a:t>Ressources physiologiques</a:t>
                      </a:r>
                    </a:p>
                    <a:p>
                      <a:pPr algn="just">
                        <a:spcAft>
                          <a:spcPts val="0"/>
                        </a:spcAft>
                      </a:pPr>
                      <a:r>
                        <a:rPr lang="fr-FR" sz="1500" b="0" dirty="0">
                          <a:solidFill>
                            <a:schemeClr val="tx1"/>
                          </a:solidFill>
                          <a:effectLst/>
                        </a:rPr>
                        <a:t>= concernent la production d’énergie par l’organisme</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Enchainer les phases d’attaque</a:t>
                      </a:r>
                      <a:r>
                        <a:rPr lang="fr-FR" sz="1400" baseline="0" dirty="0">
                          <a:solidFill>
                            <a:schemeClr val="tx1"/>
                          </a:solidFill>
                          <a:effectLst/>
                        </a:rPr>
                        <a:t> et de défense (changements de statut). </a:t>
                      </a:r>
                    </a:p>
                    <a:p>
                      <a:pPr algn="just">
                        <a:spcAft>
                          <a:spcPts val="0"/>
                        </a:spcAft>
                      </a:pPr>
                      <a:r>
                        <a:rPr lang="fr-FR" sz="1400" baseline="0" dirty="0">
                          <a:solidFill>
                            <a:schemeClr val="tx1"/>
                          </a:solidFill>
                          <a:effectLst/>
                        </a:rPr>
                        <a:t>Enchainer plusieurs matchs sans fatigue excessive. </a:t>
                      </a:r>
                    </a:p>
                  </a:txBody>
                  <a:tcPr marL="55111" marR="55111" marT="0" marB="0"/>
                </a:tc>
                <a:extLst>
                  <a:ext uri="{0D108BD9-81ED-4DB2-BD59-A6C34878D82A}">
                    <a16:rowId xmlns:a16="http://schemas.microsoft.com/office/drawing/2014/main" val="10003"/>
                  </a:ext>
                </a:extLst>
              </a:tr>
              <a:tr h="685837">
                <a:tc>
                  <a:txBody>
                    <a:bodyPr/>
                    <a:lstStyle/>
                    <a:p>
                      <a:pPr algn="just">
                        <a:spcAft>
                          <a:spcPts val="0"/>
                        </a:spcAft>
                      </a:pPr>
                      <a:r>
                        <a:rPr lang="fr-FR" sz="1700" dirty="0">
                          <a:solidFill>
                            <a:schemeClr val="tx1"/>
                          </a:solidFill>
                          <a:effectLst/>
                        </a:rPr>
                        <a:t>Ressources psychologiques</a:t>
                      </a:r>
                    </a:p>
                    <a:p>
                      <a:pPr algn="just">
                        <a:spcAft>
                          <a:spcPts val="0"/>
                        </a:spcAft>
                      </a:pPr>
                      <a:r>
                        <a:rPr lang="fr-FR" sz="1500" b="0" dirty="0">
                          <a:solidFill>
                            <a:schemeClr val="tx1"/>
                          </a:solidFill>
                          <a:effectLst/>
                        </a:rPr>
                        <a:t>= concernent le soi et les émotions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Se concentrer, maîtriser ses émotions, avoir confiance en soi,</a:t>
                      </a:r>
                      <a:r>
                        <a:rPr lang="fr-FR" sz="1400" baseline="0" dirty="0">
                          <a:solidFill>
                            <a:schemeClr val="tx1"/>
                          </a:solidFill>
                          <a:effectLst/>
                        </a:rPr>
                        <a:t> oser faire des choix au sein d’un collectif.</a:t>
                      </a:r>
                      <a:endParaRPr lang="fr-FR" sz="1400" dirty="0">
                        <a:solidFill>
                          <a:schemeClr val="tx1"/>
                        </a:solidFill>
                        <a:effectLst/>
                        <a:latin typeface="Times New Roman" panose="02020603050405020304" pitchFamily="18" charset="0"/>
                        <a:ea typeface="Calibri" panose="020F0502020204030204" pitchFamily="34" charset="0"/>
                      </a:endParaRPr>
                    </a:p>
                  </a:txBody>
                  <a:tcPr marL="55111" marR="55111" marT="0" marB="0"/>
                </a:tc>
                <a:extLst>
                  <a:ext uri="{0D108BD9-81ED-4DB2-BD59-A6C34878D82A}">
                    <a16:rowId xmlns:a16="http://schemas.microsoft.com/office/drawing/2014/main" val="10004"/>
                  </a:ext>
                </a:extLst>
              </a:tr>
              <a:tr h="697176">
                <a:tc>
                  <a:txBody>
                    <a:bodyPr/>
                    <a:lstStyle/>
                    <a:p>
                      <a:pPr algn="just">
                        <a:spcAft>
                          <a:spcPts val="0"/>
                        </a:spcAft>
                      </a:pPr>
                      <a:r>
                        <a:rPr lang="fr-FR" sz="1700" dirty="0">
                          <a:solidFill>
                            <a:schemeClr val="tx1"/>
                          </a:solidFill>
                          <a:effectLst/>
                        </a:rPr>
                        <a:t>Ressources psychosociologiques</a:t>
                      </a:r>
                    </a:p>
                    <a:p>
                      <a:pPr algn="just">
                        <a:spcAft>
                          <a:spcPts val="0"/>
                        </a:spcAft>
                      </a:pPr>
                      <a:r>
                        <a:rPr lang="fr-FR" sz="1500" b="0" dirty="0">
                          <a:solidFill>
                            <a:schemeClr val="tx1"/>
                          </a:solidFill>
                          <a:effectLst/>
                        </a:rPr>
                        <a:t>= concernent les relations aux autres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Tenir des rôles sociaux (coach, arbitrage, table de marque)</a:t>
                      </a:r>
                      <a:r>
                        <a:rPr lang="fr-FR" sz="1400" baseline="0" dirty="0">
                          <a:solidFill>
                            <a:schemeClr val="tx1"/>
                          </a:solidFill>
                          <a:effectLst/>
                        </a:rPr>
                        <a:t>, se décentrer pour jouer en équipe, être solidaire et tolérant, respecter l’arbitre et l’adversaire</a:t>
                      </a:r>
                      <a:endParaRPr lang="fr-FR" sz="1400" dirty="0">
                        <a:solidFill>
                          <a:schemeClr val="tx1"/>
                        </a:solidFill>
                        <a:effectLst/>
                      </a:endParaRPr>
                    </a:p>
                  </a:txBody>
                  <a:tcPr marL="55111" marR="55111"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36577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tâche complexe</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4B043594-B167-4704-F0D3-471B87918AC1}"/>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4" name="Tableau 3">
            <a:extLst>
              <a:ext uri="{FF2B5EF4-FFF2-40B4-BE49-F238E27FC236}">
                <a16:creationId xmlns:a16="http://schemas.microsoft.com/office/drawing/2014/main" id="{21DFE6FB-9740-77E6-D67E-4DEF24268FFD}"/>
              </a:ext>
            </a:extLst>
          </p:cNvPr>
          <p:cNvGraphicFramePr>
            <a:graphicFrameLocks noGrp="1"/>
          </p:cNvGraphicFramePr>
          <p:nvPr>
            <p:extLst>
              <p:ext uri="{D42A27DB-BD31-4B8C-83A1-F6EECF244321}">
                <p14:modId xmlns:p14="http://schemas.microsoft.com/office/powerpoint/2010/main" val="1354591112"/>
              </p:ext>
            </p:extLst>
          </p:nvPr>
        </p:nvGraphicFramePr>
        <p:xfrm>
          <a:off x="1959429" y="984253"/>
          <a:ext cx="10243457" cy="5978752"/>
        </p:xfrm>
        <a:graphic>
          <a:graphicData uri="http://schemas.openxmlformats.org/drawingml/2006/table">
            <a:tbl>
              <a:tblPr firstRow="1" firstCol="1" bandRow="1">
                <a:tableStyleId>{00A15C55-8517-42AA-B614-E9B94910E393}</a:tableStyleId>
              </a:tblPr>
              <a:tblGrid>
                <a:gridCol w="4453677">
                  <a:extLst>
                    <a:ext uri="{9D8B030D-6E8A-4147-A177-3AD203B41FA5}">
                      <a16:colId xmlns:a16="http://schemas.microsoft.com/office/drawing/2014/main" val="20000"/>
                    </a:ext>
                  </a:extLst>
                </a:gridCol>
                <a:gridCol w="5789780">
                  <a:extLst>
                    <a:ext uri="{9D8B030D-6E8A-4147-A177-3AD203B41FA5}">
                      <a16:colId xmlns:a16="http://schemas.microsoft.com/office/drawing/2014/main" val="20001"/>
                    </a:ext>
                  </a:extLst>
                </a:gridCol>
              </a:tblGrid>
              <a:tr h="1482660">
                <a:tc gridSpan="2">
                  <a:txBody>
                    <a:bodyPr/>
                    <a:lstStyle/>
                    <a:p>
                      <a:pPr algn="just"/>
                      <a:r>
                        <a:rPr lang="fr-FR" sz="2000" u="none" dirty="0">
                          <a:solidFill>
                            <a:schemeClr val="tx1"/>
                          </a:solidFill>
                          <a:effectLst/>
                        </a:rPr>
                        <a:t>Tâche complexe en musculation</a:t>
                      </a:r>
                      <a:r>
                        <a:rPr lang="fr-FR" sz="2000" u="none" baseline="0" dirty="0">
                          <a:solidFill>
                            <a:schemeClr val="tx1"/>
                          </a:solidFill>
                          <a:effectLst/>
                        </a:rPr>
                        <a:t> </a:t>
                      </a:r>
                      <a:r>
                        <a:rPr lang="fr-FR" sz="2000" u="none" dirty="0">
                          <a:solidFill>
                            <a:schemeClr val="tx1"/>
                          </a:solidFill>
                          <a:effectLst/>
                        </a:rPr>
                        <a:t>(cycle</a:t>
                      </a:r>
                      <a:r>
                        <a:rPr lang="fr-FR" sz="2000" u="none" baseline="0" dirty="0">
                          <a:solidFill>
                            <a:schemeClr val="tx1"/>
                          </a:solidFill>
                          <a:effectLst/>
                        </a:rPr>
                        <a:t> 4)</a:t>
                      </a:r>
                      <a:r>
                        <a:rPr lang="fr-FR" sz="2000" u="none" dirty="0">
                          <a:solidFill>
                            <a:schemeClr val="tx1"/>
                          </a:solidFill>
                          <a:effectLst/>
                        </a:rPr>
                        <a:t> </a:t>
                      </a:r>
                      <a:r>
                        <a:rPr lang="fr-FR" sz="2000" dirty="0">
                          <a:solidFill>
                            <a:schemeClr val="tx1"/>
                          </a:solidFill>
                          <a:effectLst/>
                        </a:rPr>
                        <a:t>= </a:t>
                      </a:r>
                      <a:r>
                        <a:rPr lang="fr-FR" sz="2000" b="0" dirty="0">
                          <a:solidFill>
                            <a:schemeClr val="tx1"/>
                          </a:solidFill>
                          <a:effectLst/>
                        </a:rPr>
                        <a:t>c</a:t>
                      </a:r>
                      <a:r>
                        <a:rPr lang="fr-FR" sz="2000" b="0" baseline="0" dirty="0">
                          <a:solidFill>
                            <a:schemeClr val="tx1"/>
                          </a:solidFill>
                          <a:effectLst/>
                        </a:rPr>
                        <a:t>onduire de façon autonome une séance d’entrainement adapté à un thème d’entrainement choisi en enchainant plusieurs postes de travail. </a:t>
                      </a:r>
                    </a:p>
                    <a:p>
                      <a:pPr algn="just"/>
                      <a:r>
                        <a:rPr lang="fr-FR" altLang="fr-FR" sz="2000" b="0" baseline="0" dirty="0">
                          <a:solidFill>
                            <a:schemeClr val="tx1"/>
                          </a:solidFill>
                          <a:effectLst/>
                        </a:rPr>
                        <a:t>S’organiser en petits groupes pour assurer la sécurité et l’aide. </a:t>
                      </a:r>
                    </a:p>
                    <a:p>
                      <a:pPr algn="just"/>
                      <a:r>
                        <a:rPr lang="fr-FR" altLang="fr-FR" sz="2000" b="0" baseline="0" dirty="0">
                          <a:solidFill>
                            <a:schemeClr val="tx1"/>
                          </a:solidFill>
                          <a:effectLst/>
                        </a:rPr>
                        <a:t>Savoir justifier ses choix. </a:t>
                      </a:r>
                      <a:endParaRPr lang="fr-FR" sz="2000" b="0" dirty="0">
                        <a:effectLst/>
                        <a:latin typeface="Times New Roman" panose="02020603050405020304" pitchFamily="18" charset="0"/>
                        <a:ea typeface="Calibri" panose="020F0502020204030204" pitchFamily="34" charset="0"/>
                      </a:endParaRPr>
                    </a:p>
                  </a:txBody>
                  <a:tcPr marL="68589" marR="68589" marT="0" marB="0"/>
                </a:tc>
                <a:tc hMerge="1">
                  <a:txBody>
                    <a:bodyPr/>
                    <a:lstStyle/>
                    <a:p>
                      <a:endParaRPr lang="fr-FR"/>
                    </a:p>
                  </a:txBody>
                  <a:tcPr/>
                </a:tc>
                <a:extLst>
                  <a:ext uri="{0D108BD9-81ED-4DB2-BD59-A6C34878D82A}">
                    <a16:rowId xmlns:a16="http://schemas.microsoft.com/office/drawing/2014/main" val="10000"/>
                  </a:ext>
                </a:extLst>
              </a:tr>
              <a:tr h="842818">
                <a:tc>
                  <a:txBody>
                    <a:bodyPr/>
                    <a:lstStyle/>
                    <a:p>
                      <a:pPr algn="just">
                        <a:spcAft>
                          <a:spcPts val="0"/>
                        </a:spcAft>
                      </a:pPr>
                      <a:r>
                        <a:rPr lang="fr-FR" sz="1700" dirty="0">
                          <a:solidFill>
                            <a:schemeClr val="tx1"/>
                          </a:solidFill>
                          <a:effectLst/>
                        </a:rPr>
                        <a:t>Ressources motrices</a:t>
                      </a:r>
                    </a:p>
                    <a:p>
                      <a:pPr algn="just">
                        <a:spcAft>
                          <a:spcPts val="0"/>
                        </a:spcAft>
                      </a:pPr>
                      <a:r>
                        <a:rPr lang="fr-FR" sz="1500" b="0" dirty="0">
                          <a:solidFill>
                            <a:schemeClr val="tx1"/>
                          </a:solidFill>
                          <a:effectLst/>
                        </a:rPr>
                        <a:t> = concernent les processus de contrôle et de régulation du mouvement</a:t>
                      </a:r>
                    </a:p>
                  </a:txBody>
                  <a:tcPr marL="68589" marR="68589" marT="0" marB="0"/>
                </a:tc>
                <a:tc>
                  <a:txBody>
                    <a:bodyPr/>
                    <a:lstStyle/>
                    <a:p>
                      <a:pPr algn="just">
                        <a:spcAft>
                          <a:spcPts val="0"/>
                        </a:spcAft>
                      </a:pPr>
                      <a:r>
                        <a:rPr lang="fr-FR" sz="1400" dirty="0">
                          <a:solidFill>
                            <a:schemeClr val="tx1"/>
                          </a:solidFill>
                          <a:effectLst/>
                        </a:rPr>
                        <a:t>Réaliser plusieurs mouvements</a:t>
                      </a:r>
                      <a:r>
                        <a:rPr lang="fr-FR" sz="1400" baseline="0" dirty="0">
                          <a:solidFill>
                            <a:schemeClr val="tx1"/>
                          </a:solidFill>
                          <a:effectLst/>
                        </a:rPr>
                        <a:t> de musculation avec et sans appareils. </a:t>
                      </a:r>
                    </a:p>
                    <a:p>
                      <a:pPr algn="just">
                        <a:spcAft>
                          <a:spcPts val="0"/>
                        </a:spcAft>
                      </a:pPr>
                      <a:r>
                        <a:rPr lang="fr-FR" sz="1400" baseline="0" dirty="0">
                          <a:solidFill>
                            <a:schemeClr val="tx1"/>
                          </a:solidFill>
                          <a:effectLst/>
                        </a:rPr>
                        <a:t>Maîtriser les postures pour s’engager en toute sécurité.</a:t>
                      </a:r>
                    </a:p>
                    <a:p>
                      <a:pPr algn="just">
                        <a:spcAft>
                          <a:spcPts val="0"/>
                        </a:spcAft>
                      </a:pPr>
                      <a:r>
                        <a:rPr lang="fr-FR" sz="1400" baseline="0" dirty="0">
                          <a:solidFill>
                            <a:schemeClr val="tx1"/>
                          </a:solidFill>
                          <a:effectLst/>
                          <a:latin typeface="+mn-lt"/>
                          <a:ea typeface="Calibri" panose="020F0502020204030204" pitchFamily="34" charset="0"/>
                        </a:rPr>
                        <a:t>Synchroniser sa respiration avec le mouvement.</a:t>
                      </a:r>
                      <a:endParaRPr lang="fr-FR" sz="1400" dirty="0">
                        <a:solidFill>
                          <a:schemeClr val="tx1"/>
                        </a:solidFill>
                        <a:effectLst/>
                        <a:latin typeface="+mn-lt"/>
                        <a:ea typeface="Calibri" panose="020F0502020204030204" pitchFamily="34" charset="0"/>
                      </a:endParaRPr>
                    </a:p>
                  </a:txBody>
                  <a:tcPr marL="55111" marR="55111" marT="0" marB="0"/>
                </a:tc>
                <a:extLst>
                  <a:ext uri="{0D108BD9-81ED-4DB2-BD59-A6C34878D82A}">
                    <a16:rowId xmlns:a16="http://schemas.microsoft.com/office/drawing/2014/main" val="10001"/>
                  </a:ext>
                </a:extLst>
              </a:tr>
              <a:tr h="1453006">
                <a:tc>
                  <a:txBody>
                    <a:bodyPr/>
                    <a:lstStyle/>
                    <a:p>
                      <a:pPr algn="just">
                        <a:spcAft>
                          <a:spcPts val="0"/>
                        </a:spcAft>
                      </a:pPr>
                      <a:r>
                        <a:rPr lang="fr-FR" sz="1700" dirty="0">
                          <a:solidFill>
                            <a:schemeClr val="tx1"/>
                          </a:solidFill>
                          <a:effectLst/>
                        </a:rPr>
                        <a:t>Ressources neuro-informationnelles</a:t>
                      </a:r>
                    </a:p>
                    <a:p>
                      <a:pPr algn="just">
                        <a:spcAft>
                          <a:spcPts val="0"/>
                        </a:spcAft>
                      </a:pPr>
                      <a:r>
                        <a:rPr lang="fr-FR" sz="1500" b="0" dirty="0">
                          <a:solidFill>
                            <a:schemeClr val="tx1"/>
                          </a:solidFill>
                          <a:effectLst/>
                        </a:rPr>
                        <a:t>= concernent les processus de traitement de l’information</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Faire des choix : connaitre et moduler les paramètres d’entrainement </a:t>
                      </a:r>
                      <a:r>
                        <a:rPr lang="fr-FR" sz="1200" dirty="0">
                          <a:solidFill>
                            <a:schemeClr val="tx1"/>
                          </a:solidFill>
                          <a:effectLst/>
                        </a:rPr>
                        <a:t>(intensité, durée, répétition, charges, récupération…) </a:t>
                      </a:r>
                      <a:r>
                        <a:rPr lang="fr-FR" sz="1400" dirty="0">
                          <a:solidFill>
                            <a:schemeClr val="tx1"/>
                          </a:solidFill>
                          <a:effectLst/>
                        </a:rPr>
                        <a:t>pour produire des effets adaptés à un objectif</a:t>
                      </a:r>
                      <a:r>
                        <a:rPr lang="fr-FR" sz="1400" baseline="0" dirty="0">
                          <a:solidFill>
                            <a:schemeClr val="tx1"/>
                          </a:solidFill>
                          <a:effectLst/>
                        </a:rPr>
                        <a:t> de </a:t>
                      </a:r>
                      <a:r>
                        <a:rPr lang="fr-FR" sz="1400" baseline="0" dirty="0" err="1">
                          <a:solidFill>
                            <a:schemeClr val="tx1"/>
                          </a:solidFill>
                          <a:effectLst/>
                        </a:rPr>
                        <a:t>transform</a:t>
                      </a:r>
                      <a:r>
                        <a:rPr lang="fr-FR" sz="1400" baseline="0" dirty="0">
                          <a:solidFill>
                            <a:schemeClr val="tx1"/>
                          </a:solidFill>
                          <a:effectLst/>
                        </a:rPr>
                        <a:t>.</a:t>
                      </a:r>
                    </a:p>
                    <a:p>
                      <a:pPr algn="just">
                        <a:spcAft>
                          <a:spcPts val="0"/>
                        </a:spcAft>
                      </a:pPr>
                      <a:r>
                        <a:rPr lang="fr-FR" altLang="fr-FR" sz="1400" dirty="0">
                          <a:solidFill>
                            <a:schemeClr val="tx1"/>
                          </a:solidFill>
                        </a:rPr>
                        <a:t>Utiliser ses ressentis (musculaires, respiratoires, émotionnels, psychologiques...) pour réguler une séquence de travail.</a:t>
                      </a:r>
                    </a:p>
                    <a:p>
                      <a:pPr algn="just">
                        <a:spcAft>
                          <a:spcPts val="0"/>
                        </a:spcAft>
                      </a:pPr>
                      <a:r>
                        <a:rPr lang="fr-FR" sz="1400" dirty="0">
                          <a:solidFill>
                            <a:schemeClr val="tx1"/>
                          </a:solidFill>
                          <a:effectLst/>
                        </a:rPr>
                        <a:t>Capitaliser ses expériences (réguler son entrainement) en</a:t>
                      </a:r>
                      <a:r>
                        <a:rPr lang="fr-FR" sz="1400" baseline="0" dirty="0">
                          <a:solidFill>
                            <a:schemeClr val="tx1"/>
                          </a:solidFill>
                          <a:effectLst/>
                        </a:rPr>
                        <a:t> établissant des bilans consignés sur un carnet d’entrainement.</a:t>
                      </a:r>
                      <a:endParaRPr lang="fr-FR" sz="1400" dirty="0">
                        <a:solidFill>
                          <a:schemeClr val="tx1"/>
                        </a:solidFill>
                        <a:effectLst/>
                      </a:endParaRPr>
                    </a:p>
                  </a:txBody>
                  <a:tcPr marL="55111" marR="55111" marT="0" marB="0"/>
                </a:tc>
                <a:extLst>
                  <a:ext uri="{0D108BD9-81ED-4DB2-BD59-A6C34878D82A}">
                    <a16:rowId xmlns:a16="http://schemas.microsoft.com/office/drawing/2014/main" val="10002"/>
                  </a:ext>
                </a:extLst>
              </a:tr>
              <a:tr h="830289">
                <a:tc>
                  <a:txBody>
                    <a:bodyPr/>
                    <a:lstStyle/>
                    <a:p>
                      <a:pPr algn="just">
                        <a:spcAft>
                          <a:spcPts val="0"/>
                        </a:spcAft>
                      </a:pPr>
                      <a:r>
                        <a:rPr lang="fr-FR" sz="1700" dirty="0">
                          <a:solidFill>
                            <a:schemeClr val="tx1"/>
                          </a:solidFill>
                          <a:effectLst/>
                        </a:rPr>
                        <a:t>Ressources physiologiques</a:t>
                      </a:r>
                    </a:p>
                    <a:p>
                      <a:pPr algn="just">
                        <a:spcAft>
                          <a:spcPts val="0"/>
                        </a:spcAft>
                      </a:pPr>
                      <a:r>
                        <a:rPr lang="fr-FR" sz="1500" b="0" dirty="0">
                          <a:solidFill>
                            <a:schemeClr val="tx1"/>
                          </a:solidFill>
                          <a:effectLst/>
                        </a:rPr>
                        <a:t>= concernent la production d’énergie par l’organisme</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Réaliser des</a:t>
                      </a:r>
                      <a:r>
                        <a:rPr lang="fr-FR" sz="1400" baseline="0" dirty="0">
                          <a:solidFill>
                            <a:schemeClr val="tx1"/>
                          </a:solidFill>
                          <a:effectLst/>
                        </a:rPr>
                        <a:t> mouvements qui demandent de la force, de l’explosivité, de la force vitesse, de l’endurance de force…</a:t>
                      </a:r>
                      <a:endParaRPr lang="fr-FR" sz="1400" dirty="0">
                        <a:solidFill>
                          <a:schemeClr val="tx1"/>
                        </a:solidFill>
                        <a:effectLst/>
                      </a:endParaRPr>
                    </a:p>
                    <a:p>
                      <a:pPr algn="just">
                        <a:spcAft>
                          <a:spcPts val="0"/>
                        </a:spcAft>
                      </a:pPr>
                      <a:r>
                        <a:rPr lang="fr-FR" sz="1400" dirty="0">
                          <a:solidFill>
                            <a:schemeClr val="tx1"/>
                          </a:solidFill>
                          <a:effectLst/>
                        </a:rPr>
                        <a:t>Répéter ses mouvements dans la séance en conservant son efficience</a:t>
                      </a:r>
                      <a:r>
                        <a:rPr lang="fr-FR" sz="1400" baseline="0" dirty="0">
                          <a:solidFill>
                            <a:schemeClr val="tx1"/>
                          </a:solidFill>
                          <a:effectLst/>
                        </a:rPr>
                        <a:t> (récupérer). </a:t>
                      </a:r>
                      <a:endParaRPr lang="fr-FR" sz="1400" dirty="0">
                        <a:solidFill>
                          <a:schemeClr val="tx1"/>
                        </a:solidFill>
                        <a:effectLst/>
                      </a:endParaRPr>
                    </a:p>
                  </a:txBody>
                  <a:tcPr marL="55111" marR="55111" marT="0" marB="0"/>
                </a:tc>
                <a:extLst>
                  <a:ext uri="{0D108BD9-81ED-4DB2-BD59-A6C34878D82A}">
                    <a16:rowId xmlns:a16="http://schemas.microsoft.com/office/drawing/2014/main" val="10003"/>
                  </a:ext>
                </a:extLst>
              </a:tr>
              <a:tr h="586710">
                <a:tc>
                  <a:txBody>
                    <a:bodyPr/>
                    <a:lstStyle/>
                    <a:p>
                      <a:pPr algn="just">
                        <a:spcAft>
                          <a:spcPts val="0"/>
                        </a:spcAft>
                      </a:pPr>
                      <a:r>
                        <a:rPr lang="fr-FR" sz="1700" dirty="0">
                          <a:solidFill>
                            <a:schemeClr val="tx1"/>
                          </a:solidFill>
                          <a:effectLst/>
                        </a:rPr>
                        <a:t>Ressources psychologiques</a:t>
                      </a:r>
                    </a:p>
                    <a:p>
                      <a:pPr algn="just">
                        <a:spcAft>
                          <a:spcPts val="0"/>
                        </a:spcAft>
                      </a:pPr>
                      <a:r>
                        <a:rPr lang="fr-FR" sz="1500" b="0" dirty="0">
                          <a:solidFill>
                            <a:schemeClr val="tx1"/>
                          </a:solidFill>
                          <a:effectLst/>
                        </a:rPr>
                        <a:t>= concernent le soi et les émotions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sz="1400" dirty="0">
                          <a:solidFill>
                            <a:schemeClr val="tx1"/>
                          </a:solidFill>
                          <a:effectLst/>
                        </a:rPr>
                        <a:t>Rester concentré pendant toute la durée</a:t>
                      </a:r>
                      <a:r>
                        <a:rPr lang="fr-FR" sz="1400" baseline="0" dirty="0">
                          <a:solidFill>
                            <a:schemeClr val="tx1"/>
                          </a:solidFill>
                          <a:effectLst/>
                        </a:rPr>
                        <a:t> de la séance. </a:t>
                      </a:r>
                    </a:p>
                    <a:p>
                      <a:pPr algn="just">
                        <a:spcAft>
                          <a:spcPts val="0"/>
                        </a:spcAft>
                      </a:pPr>
                      <a:r>
                        <a:rPr lang="fr-FR" sz="1400" baseline="0" dirty="0">
                          <a:solidFill>
                            <a:schemeClr val="tx1"/>
                          </a:solidFill>
                          <a:effectLst/>
                          <a:latin typeface="+mn-lt"/>
                          <a:ea typeface="Calibri" panose="020F0502020204030204" pitchFamily="34" charset="0"/>
                        </a:rPr>
                        <a:t>Persévérer pour progresser.</a:t>
                      </a:r>
                      <a:endParaRPr lang="fr-FR" sz="1400" dirty="0">
                        <a:solidFill>
                          <a:schemeClr val="tx1"/>
                        </a:solidFill>
                        <a:effectLst/>
                        <a:latin typeface="+mn-lt"/>
                        <a:ea typeface="Calibri" panose="020F0502020204030204" pitchFamily="34" charset="0"/>
                      </a:endParaRPr>
                    </a:p>
                  </a:txBody>
                  <a:tcPr marL="55111" marR="55111" marT="0" marB="0"/>
                </a:tc>
                <a:extLst>
                  <a:ext uri="{0D108BD9-81ED-4DB2-BD59-A6C34878D82A}">
                    <a16:rowId xmlns:a16="http://schemas.microsoft.com/office/drawing/2014/main" val="10004"/>
                  </a:ext>
                </a:extLst>
              </a:tr>
              <a:tr h="678264">
                <a:tc>
                  <a:txBody>
                    <a:bodyPr/>
                    <a:lstStyle/>
                    <a:p>
                      <a:pPr algn="just">
                        <a:spcAft>
                          <a:spcPts val="0"/>
                        </a:spcAft>
                      </a:pPr>
                      <a:r>
                        <a:rPr lang="fr-FR" sz="1700" dirty="0">
                          <a:solidFill>
                            <a:schemeClr val="tx1"/>
                          </a:solidFill>
                          <a:effectLst/>
                        </a:rPr>
                        <a:t>Ressources psychosociologiques</a:t>
                      </a:r>
                    </a:p>
                    <a:p>
                      <a:pPr algn="just">
                        <a:spcAft>
                          <a:spcPts val="0"/>
                        </a:spcAft>
                      </a:pPr>
                      <a:r>
                        <a:rPr lang="fr-FR" sz="1500" b="0" dirty="0">
                          <a:solidFill>
                            <a:schemeClr val="tx1"/>
                          </a:solidFill>
                          <a:effectLst/>
                        </a:rPr>
                        <a:t>= concernent les relations aux autres</a:t>
                      </a:r>
                      <a:endParaRPr lang="fr-FR" sz="1500" b="0" dirty="0">
                        <a:solidFill>
                          <a:schemeClr val="tx1"/>
                        </a:solidFill>
                        <a:effectLst/>
                        <a:latin typeface="Times New Roman" panose="02020603050405020304" pitchFamily="18" charset="0"/>
                        <a:ea typeface="Calibri" panose="020F0502020204030204" pitchFamily="34" charset="0"/>
                      </a:endParaRPr>
                    </a:p>
                  </a:txBody>
                  <a:tcPr marL="68589" marR="68589" marT="0" marB="0"/>
                </a:tc>
                <a:tc>
                  <a:txBody>
                    <a:bodyPr/>
                    <a:lstStyle/>
                    <a:p>
                      <a:pPr algn="just">
                        <a:spcAft>
                          <a:spcPts val="0"/>
                        </a:spcAft>
                      </a:pPr>
                      <a:r>
                        <a:rPr lang="fr-FR" altLang="fr-FR" sz="1400" dirty="0">
                          <a:solidFill>
                            <a:schemeClr val="tx1"/>
                          </a:solidFill>
                        </a:rPr>
                        <a:t>Assumer différents rôles sociaux (aide, parade, coach, observateur) liés à la pratique </a:t>
                      </a:r>
                      <a:endParaRPr lang="fr-FR" sz="1400" dirty="0">
                        <a:solidFill>
                          <a:schemeClr val="tx1"/>
                        </a:solidFill>
                        <a:effectLst/>
                      </a:endParaRPr>
                    </a:p>
                  </a:txBody>
                  <a:tcPr marL="55111" marR="55111"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52677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32640"/>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tâche</a:t>
            </a:r>
          </a:p>
          <a:p>
            <a:pPr algn="just">
              <a:defRPr/>
            </a:pPr>
            <a:endParaRPr lang="fr-FR" altLang="fr-FR" sz="3000" dirty="0"/>
          </a:p>
          <a:p>
            <a:pPr marL="342900" indent="-342900" algn="just">
              <a:buFont typeface="Arial" panose="020B0604020202020204" pitchFamily="34" charset="0"/>
              <a:buChar char="•"/>
              <a:defRPr/>
            </a:pPr>
            <a:endParaRPr lang="fr-FR" altLang="fr-FR" sz="400" dirty="0"/>
          </a:p>
          <a:p>
            <a:pPr marL="525780" indent="-457200" algn="just" eaLnBrk="1" fontAlgn="auto" hangingPunct="1">
              <a:spcAft>
                <a:spcPts val="0"/>
              </a:spcAft>
              <a:buFont typeface="Arial" panose="020B0604020202020204" pitchFamily="34" charset="0"/>
              <a:buChar char="•"/>
              <a:defRPr/>
            </a:pPr>
            <a:r>
              <a:rPr lang="fr-FR" altLang="fr-FR" sz="2800" dirty="0">
                <a:sym typeface="Wingdings" panose="05000000000000000000" pitchFamily="2" charset="2"/>
              </a:rPr>
              <a:t>La </a:t>
            </a:r>
            <a:r>
              <a:rPr lang="fr-FR" altLang="fr-FR" sz="2800" dirty="0"/>
              <a:t>demande de la tâche ou nature de la tache détermine le niveau et la nature des ressources à mobiliser pour réussir la tâche (Famose, 1982).</a:t>
            </a:r>
          </a:p>
          <a:p>
            <a:pPr marL="525780" indent="-457200" algn="just" eaLnBrk="1" fontAlgn="auto" hangingPunct="1">
              <a:spcAft>
                <a:spcPts val="0"/>
              </a:spcAft>
              <a:buFont typeface="Arial" panose="020B0604020202020204" pitchFamily="34" charset="0"/>
              <a:buChar char="•"/>
              <a:defRPr/>
            </a:pPr>
            <a:endParaRPr lang="fr-FR" altLang="fr-FR" sz="2000" dirty="0">
              <a:sym typeface="Wingdings" panose="05000000000000000000" pitchFamily="2" charset="2"/>
            </a:endParaRPr>
          </a:p>
          <a:p>
            <a:pPr marL="525780" indent="-457200" algn="just" eaLnBrk="1" fontAlgn="auto" hangingPunct="1">
              <a:spcAft>
                <a:spcPts val="0"/>
              </a:spcAft>
              <a:buFont typeface="Arial" panose="020B0604020202020204" pitchFamily="34" charset="0"/>
              <a:buChar char="•"/>
              <a:defRPr/>
            </a:pPr>
            <a:r>
              <a:rPr lang="fr-FR" altLang="fr-FR" sz="2800" dirty="0">
                <a:sym typeface="Wingdings" panose="05000000000000000000" pitchFamily="2" charset="2"/>
              </a:rPr>
              <a:t>Il est possible de distinguer la </a:t>
            </a:r>
            <a:r>
              <a:rPr lang="fr-FR" altLang="fr-FR" sz="2800" b="1" dirty="0">
                <a:sym typeface="Wingdings" panose="05000000000000000000" pitchFamily="2" charset="2"/>
              </a:rPr>
              <a:t>charge physique </a:t>
            </a:r>
            <a:r>
              <a:rPr lang="fr-FR" altLang="fr-FR" sz="2600" dirty="0">
                <a:sym typeface="Wingdings" panose="05000000000000000000" pitchFamily="2" charset="2"/>
              </a:rPr>
              <a:t>(coût métabolique = niveau de sollicitation de ressources physiologiques)</a:t>
            </a:r>
            <a:r>
              <a:rPr lang="fr-FR" altLang="fr-FR" sz="2800" dirty="0">
                <a:sym typeface="Wingdings" panose="05000000000000000000" pitchFamily="2" charset="2"/>
              </a:rPr>
              <a:t>, la </a:t>
            </a:r>
            <a:r>
              <a:rPr lang="fr-FR" altLang="fr-FR" sz="2800" b="1" dirty="0">
                <a:sym typeface="Wingdings" panose="05000000000000000000" pitchFamily="2" charset="2"/>
              </a:rPr>
              <a:t>charge mentale </a:t>
            </a:r>
            <a:r>
              <a:rPr lang="fr-FR" altLang="fr-FR" sz="2600" dirty="0">
                <a:sym typeface="Wingdings" panose="05000000000000000000" pitchFamily="2" charset="2"/>
              </a:rPr>
              <a:t>(coût cognitif = niveau de sollicitation des ressources neuro-informationnelles)</a:t>
            </a:r>
            <a:r>
              <a:rPr lang="fr-FR" altLang="fr-FR" sz="2800" dirty="0">
                <a:sym typeface="Wingdings" panose="05000000000000000000" pitchFamily="2" charset="2"/>
              </a:rPr>
              <a:t>, et la </a:t>
            </a:r>
            <a:r>
              <a:rPr lang="fr-FR" altLang="fr-FR" sz="2800" b="1" dirty="0">
                <a:sym typeface="Wingdings" panose="05000000000000000000" pitchFamily="2" charset="2"/>
              </a:rPr>
              <a:t>charge affective </a:t>
            </a:r>
            <a:r>
              <a:rPr lang="fr-FR" altLang="fr-FR" sz="2800" dirty="0">
                <a:sym typeface="Wingdings" panose="05000000000000000000" pitchFamily="2" charset="2"/>
              </a:rPr>
              <a:t>de la tâche </a:t>
            </a:r>
            <a:r>
              <a:rPr lang="fr-FR" altLang="fr-FR" sz="2600" dirty="0">
                <a:sym typeface="Wingdings" panose="05000000000000000000" pitchFamily="2" charset="2"/>
              </a:rPr>
              <a:t>(coût émotionnel = niveau de sollicitation des ressources psychologiques).</a:t>
            </a:r>
          </a:p>
          <a:p>
            <a:pPr marL="525780" indent="-457200" algn="just" eaLnBrk="1" fontAlgn="auto" hangingPunct="1">
              <a:spcAft>
                <a:spcPts val="0"/>
              </a:spcAft>
              <a:buFont typeface="Arial" panose="020B0604020202020204" pitchFamily="34" charset="0"/>
              <a:buChar char="•"/>
              <a:defRPr/>
            </a:pPr>
            <a:endParaRPr lang="fr-FR" altLang="fr-FR" sz="2000" dirty="0">
              <a:sym typeface="Wingdings" panose="05000000000000000000" pitchFamily="2" charset="2"/>
            </a:endParaRPr>
          </a:p>
          <a:p>
            <a:pPr marL="525780" indent="-457200" algn="just" eaLnBrk="1" fontAlgn="auto" hangingPunct="1">
              <a:spcAft>
                <a:spcPts val="0"/>
              </a:spcAft>
              <a:buFont typeface="Arial" panose="020B0604020202020204" pitchFamily="34" charset="0"/>
              <a:buChar char="•"/>
              <a:defRPr/>
            </a:pPr>
            <a:r>
              <a:rPr lang="fr-FR" altLang="fr-FR" sz="2800" dirty="0"/>
              <a:t>La tâche représente ce qu’il y a à faire (but prescrit). </a:t>
            </a:r>
            <a:r>
              <a:rPr lang="fr-FR" altLang="fr-FR" sz="2800" b="1" dirty="0">
                <a:solidFill>
                  <a:schemeClr val="accent2">
                    <a:lumMod val="75000"/>
                  </a:schemeClr>
                </a:solidFill>
              </a:rPr>
              <a:t>L’activité</a:t>
            </a:r>
            <a:r>
              <a:rPr lang="fr-FR" altLang="fr-FR" sz="2800" dirty="0"/>
              <a:t> renvoie à ce que le sujet fait réellement (ressources mobilisées par une expérience).</a:t>
            </a:r>
            <a:endParaRPr lang="fr-FR" altLang="fr-FR" sz="2800" dirty="0">
              <a:sym typeface="Wingdings" panose="05000000000000000000" pitchFamily="2" charset="2"/>
            </a:endParaRPr>
          </a:p>
          <a:p>
            <a:pPr marL="342900" indent="-342900" algn="just">
              <a:buFont typeface="Arial" panose="020B0604020202020204" pitchFamily="34" charset="0"/>
              <a:buChar char="•"/>
              <a:defRPr/>
            </a:pPr>
            <a:endParaRPr lang="fr-FR" altLang="fr-FR" sz="1600" dirty="0">
              <a:sym typeface="Wingdings" panose="05000000000000000000" pitchFamily="2" charset="2"/>
            </a:endParaRP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3265548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32640"/>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a:t>
            </a:r>
            <a:r>
              <a:rPr lang="fr-FR" altLang="fr-FR" sz="3600" b="1" dirty="0" err="1">
                <a:solidFill>
                  <a:schemeClr val="accent2">
                    <a:lumMod val="75000"/>
                  </a:schemeClr>
                </a:solidFill>
              </a:rPr>
              <a:t>dimensionalisation</a:t>
            </a:r>
            <a:r>
              <a:rPr lang="fr-FR" altLang="fr-FR" sz="3600" b="1" dirty="0">
                <a:solidFill>
                  <a:schemeClr val="accent2">
                    <a:lumMod val="75000"/>
                  </a:schemeClr>
                </a:solidFill>
              </a:rPr>
              <a:t> des tâche</a:t>
            </a:r>
          </a:p>
          <a:p>
            <a:pPr algn="just">
              <a:defRPr/>
            </a:pPr>
            <a:endParaRPr lang="fr-FR" altLang="fr-FR" sz="3000" dirty="0"/>
          </a:p>
          <a:p>
            <a:pPr marL="342900" indent="-342900" algn="just">
              <a:buFont typeface="Arial" panose="020B0604020202020204" pitchFamily="34" charset="0"/>
              <a:buChar char="•"/>
              <a:defRPr/>
            </a:pPr>
            <a:endParaRPr lang="fr-FR" altLang="fr-FR" sz="400" dirty="0"/>
          </a:p>
          <a:p>
            <a:pPr marL="457200" indent="-457200" algn="just" eaLnBrk="1">
              <a:buFont typeface="Arial" panose="020B0604020202020204" pitchFamily="34" charset="0"/>
              <a:buChar char="•"/>
            </a:pPr>
            <a:r>
              <a:rPr lang="fr-FR" altLang="fr-FR" sz="2800" dirty="0">
                <a:sym typeface="Wingdings" panose="05000000000000000000" pitchFamily="2" charset="2"/>
              </a:rPr>
              <a:t>Chez l’être humain, </a:t>
            </a:r>
            <a:r>
              <a:rPr lang="fr-FR" altLang="fr-FR" sz="2800" b="1" dirty="0">
                <a:solidFill>
                  <a:schemeClr val="accent2">
                    <a:lumMod val="75000"/>
                  </a:schemeClr>
                </a:solidFill>
                <a:sym typeface="Wingdings" panose="05000000000000000000" pitchFamily="2" charset="2"/>
              </a:rPr>
              <a:t>les ressources sont limitées </a:t>
            </a:r>
            <a:r>
              <a:rPr lang="fr-FR" altLang="fr-FR" sz="2800" dirty="0">
                <a:sym typeface="Wingdings" panose="05000000000000000000" pitchFamily="2" charset="2"/>
              </a:rPr>
              <a:t>(surtout les ressources neuro-informationnelles chez l’enfant)   en début d’apprentissage notamment, il est souvent nécessaire de simplifier les tâches en jouant notamment sur le nombre de stimuli, la clarté des stimuli, le temps disponible pour prendre une décision, etc.</a:t>
            </a:r>
          </a:p>
          <a:p>
            <a:pPr marL="457200" indent="-457200" algn="just" eaLnBrk="1">
              <a:buFont typeface="Arial" panose="020B0604020202020204" pitchFamily="34" charset="0"/>
              <a:buChar char="•"/>
            </a:pPr>
            <a:endParaRPr lang="fr-FR" sz="2800" dirty="0">
              <a:sym typeface="Wingdings" panose="05000000000000000000" pitchFamily="2" charset="2"/>
            </a:endParaRPr>
          </a:p>
          <a:p>
            <a:pPr marL="457200" indent="-457200" algn="just" eaLnBrk="1">
              <a:buFont typeface="Arial" panose="020B0604020202020204" pitchFamily="34" charset="0"/>
              <a:buChar char="•"/>
            </a:pPr>
            <a:r>
              <a:rPr lang="fr-FR" sz="2800" dirty="0">
                <a:sym typeface="Wingdings" panose="05000000000000000000" pitchFamily="2" charset="2"/>
              </a:rPr>
              <a:t>La </a:t>
            </a:r>
            <a:r>
              <a:rPr lang="fr-FR" sz="2800" b="1" dirty="0" err="1">
                <a:solidFill>
                  <a:schemeClr val="accent2">
                    <a:lumMod val="75000"/>
                  </a:schemeClr>
                </a:solidFill>
                <a:sym typeface="Wingdings" pitchFamily="2" charset="2"/>
              </a:rPr>
              <a:t>dimensionnalisation</a:t>
            </a:r>
            <a:r>
              <a:rPr lang="fr-FR" sz="2800" b="1" dirty="0">
                <a:solidFill>
                  <a:schemeClr val="accent2">
                    <a:lumMod val="75000"/>
                  </a:schemeClr>
                </a:solidFill>
                <a:sym typeface="Wingdings" pitchFamily="2" charset="2"/>
              </a:rPr>
              <a:t> des tâches </a:t>
            </a:r>
            <a:r>
              <a:rPr lang="fr-FR" sz="2800" dirty="0">
                <a:sym typeface="Wingdings" pitchFamily="2" charset="2"/>
              </a:rPr>
              <a:t>(Famose, 1983) estime le niveau de sollicitation des ressources bio-informationnelles des tâches en vue de pouvoir l’adapter aux élèves. Ce modèle peut être élargi aux autres types de ressources : il s’agit d’identifier les descripteurs objectifs des tâches qui permettent de régler le curseur de la difficulté, de la complexité, de l’intensité, ou du risque perçu d’une tâche.</a:t>
            </a:r>
            <a:endParaRPr lang="fr-FR" altLang="fr-FR" sz="2800" dirty="0">
              <a:sym typeface="Wingdings" panose="05000000000000000000" pitchFamily="2" charset="2"/>
            </a:endParaRP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1990937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771084"/>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espaces d’action encouragés</a:t>
            </a:r>
          </a:p>
          <a:p>
            <a:pPr algn="just">
              <a:defRPr/>
            </a:pPr>
            <a:endParaRPr lang="fr-FR" altLang="fr-FR" sz="3000" dirty="0"/>
          </a:p>
          <a:p>
            <a:pPr marL="342900" indent="-342900" algn="just">
              <a:buFont typeface="Arial" panose="020B0604020202020204" pitchFamily="34" charset="0"/>
              <a:buChar char="•"/>
              <a:defRPr/>
            </a:pPr>
            <a:endParaRPr lang="fr-FR" altLang="fr-FR" sz="400" dirty="0"/>
          </a:p>
          <a:p>
            <a:pPr marL="457200" indent="-457200" algn="just" eaLnBrk="1">
              <a:buFont typeface="Arial" panose="020B0604020202020204" pitchFamily="34" charset="0"/>
              <a:buChar char="•"/>
              <a:defRPr/>
            </a:pPr>
            <a:r>
              <a:rPr lang="fr-FR" sz="2800" dirty="0"/>
              <a:t>Selon </a:t>
            </a:r>
            <a:r>
              <a:rPr lang="fr-FR" sz="2800" b="1" dirty="0"/>
              <a:t>l’approche </a:t>
            </a:r>
            <a:r>
              <a:rPr lang="fr-FR" sz="2800" b="1" dirty="0" err="1"/>
              <a:t>énactive</a:t>
            </a:r>
            <a:r>
              <a:rPr lang="fr-FR" sz="2800" dirty="0"/>
              <a:t>, la tâche ne peut prétendre prescrire une activité, mais elle peut contribuer à encourager une expérience (</a:t>
            </a:r>
            <a:r>
              <a:rPr lang="fr-FR" sz="2800" dirty="0" err="1"/>
              <a:t>N.Terré</a:t>
            </a:r>
            <a:r>
              <a:rPr lang="fr-FR" sz="2800" dirty="0"/>
              <a:t>, </a:t>
            </a:r>
            <a:r>
              <a:rPr lang="fr-FR" sz="2800" dirty="0" err="1"/>
              <a:t>D.Adé</a:t>
            </a:r>
            <a:r>
              <a:rPr lang="fr-FR" sz="2800" dirty="0"/>
              <a:t>, 2023). </a:t>
            </a:r>
          </a:p>
          <a:p>
            <a:pPr marL="457200" indent="-457200" algn="just" eaLnBrk="1">
              <a:buFont typeface="Arial" panose="020B0604020202020204" pitchFamily="34" charset="0"/>
              <a:buChar char="•"/>
              <a:defRPr/>
            </a:pPr>
            <a:endParaRPr lang="fr-FR" sz="2600" dirty="0"/>
          </a:p>
          <a:p>
            <a:pPr marL="457200" indent="-457200" algn="just" eaLnBrk="1">
              <a:buFont typeface="Arial" panose="020B0604020202020204" pitchFamily="34" charset="0"/>
              <a:buChar char="•"/>
              <a:defRPr/>
            </a:pPr>
            <a:r>
              <a:rPr lang="fr-FR" sz="2800" dirty="0"/>
              <a:t>Plutôt que de tâche, l’approche </a:t>
            </a:r>
            <a:r>
              <a:rPr lang="fr-FR" sz="2800" dirty="0" err="1"/>
              <a:t>énactive</a:t>
            </a:r>
            <a:r>
              <a:rPr lang="fr-FR" sz="2800" dirty="0"/>
              <a:t> parle d’espaces d’action encouragés, qui sont des dispositifs qui permettent d’apprendre. </a:t>
            </a:r>
          </a:p>
          <a:p>
            <a:pPr marL="457200" indent="-457200" algn="just" eaLnBrk="1">
              <a:buFont typeface="Arial" panose="020B0604020202020204" pitchFamily="34" charset="0"/>
              <a:buChar char="•"/>
              <a:defRPr/>
            </a:pPr>
            <a:endParaRPr lang="fr-FR" sz="2600" dirty="0"/>
          </a:p>
          <a:p>
            <a:pPr marL="457200" indent="-457200" algn="just" eaLnBrk="1">
              <a:buFont typeface="Arial" panose="020B0604020202020204" pitchFamily="34" charset="0"/>
              <a:buChar char="•"/>
              <a:defRPr/>
            </a:pPr>
            <a:r>
              <a:rPr lang="fr-FR" sz="2800" b="0" u="none" strike="noStrike" dirty="0">
                <a:effectLst/>
                <a:latin typeface="Google Sans"/>
              </a:rPr>
              <a:t>Un </a:t>
            </a:r>
            <a:r>
              <a:rPr lang="fr-FR" sz="2800" b="1" u="none" strike="noStrike" dirty="0">
                <a:effectLst/>
                <a:latin typeface="Google Sans"/>
              </a:rPr>
              <a:t>« </a:t>
            </a:r>
            <a:r>
              <a:rPr lang="fr-FR" sz="2800" b="1" u="none" strike="noStrike" dirty="0">
                <a:solidFill>
                  <a:schemeClr val="accent2">
                    <a:lumMod val="75000"/>
                  </a:schemeClr>
                </a:solidFill>
                <a:effectLst/>
                <a:latin typeface="Google Sans"/>
              </a:rPr>
              <a:t>espace d'action encouragé </a:t>
            </a:r>
            <a:r>
              <a:rPr lang="fr-FR" sz="2800" b="1" u="none" strike="noStrike" dirty="0">
                <a:effectLst/>
                <a:latin typeface="Google Sans"/>
              </a:rPr>
              <a:t>»</a:t>
            </a:r>
            <a:r>
              <a:rPr lang="fr-FR" sz="2800" dirty="0"/>
              <a:t> </a:t>
            </a:r>
            <a:r>
              <a:rPr lang="fr-FR" sz="2600" dirty="0"/>
              <a:t>(concept formalisé initialement par Marc Durand en 2008) </a:t>
            </a:r>
            <a:r>
              <a:rPr lang="fr-FR" sz="2800" dirty="0"/>
              <a:t>désigne un environnement qui rend certaines actions possibles (en les facilitant, en les valorisant, en les validant), et en même temps cet environnement crée des décalages, des contradictions, des impossibles ou des interdits pour décourager d’autres actions.</a:t>
            </a:r>
            <a:endParaRPr lang="fr-FR" altLang="fr-FR" sz="1600" dirty="0">
              <a:sym typeface="Wingdings" panose="05000000000000000000" pitchFamily="2" charset="2"/>
            </a:endParaRP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3303488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01862"/>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tâches complexes</a:t>
            </a:r>
          </a:p>
          <a:p>
            <a:pPr algn="just">
              <a:defRPr/>
            </a:pPr>
            <a:endParaRPr lang="fr-FR" altLang="fr-FR" sz="3000" dirty="0"/>
          </a:p>
          <a:p>
            <a:pPr marL="342900" indent="-342900" algn="just">
              <a:buFont typeface="Arial" panose="020B0604020202020204" pitchFamily="34" charset="0"/>
              <a:buChar char="•"/>
              <a:defRPr/>
            </a:pPr>
            <a:endParaRPr lang="fr-FR" altLang="fr-FR" sz="400" dirty="0"/>
          </a:p>
          <a:p>
            <a:pPr marL="525780" indent="-457200" algn="just" eaLnBrk="1" fontAlgn="auto" hangingPunct="1">
              <a:spcAft>
                <a:spcPts val="0"/>
              </a:spcAft>
              <a:buFont typeface="Arial" panose="020B0604020202020204" pitchFamily="34" charset="0"/>
              <a:buChar char="•"/>
              <a:defRPr/>
            </a:pPr>
            <a:r>
              <a:rPr lang="fr-FR" altLang="fr-FR" sz="2800" dirty="0">
                <a:sym typeface="Wingdings" panose="05000000000000000000" pitchFamily="2" charset="2"/>
              </a:rPr>
              <a:t>Enseigner par compétences suppose de confronter les élèves à des taches complexes qui mobilisent plusieurs types de ressources et qui permettent de former les élèves à une meilleure adaptabilité à leur environnement.</a:t>
            </a:r>
          </a:p>
          <a:p>
            <a:pPr marL="525780" indent="-457200" algn="just" eaLnBrk="1" fontAlgn="auto" hangingPunct="1">
              <a:spcAft>
                <a:spcPts val="0"/>
              </a:spcAft>
              <a:buFont typeface="Arial" panose="020B0604020202020204" pitchFamily="34" charset="0"/>
              <a:buChar char="•"/>
              <a:defRPr/>
            </a:pPr>
            <a:endParaRPr lang="fr-FR" altLang="fr-FR" sz="2400" dirty="0">
              <a:sym typeface="Wingdings" panose="05000000000000000000" pitchFamily="2" charset="2"/>
            </a:endParaRPr>
          </a:p>
          <a:p>
            <a:pPr marL="525780" indent="-457200" algn="just" eaLnBrk="1" fontAlgn="auto" hangingPunct="1">
              <a:spcAft>
                <a:spcPts val="0"/>
              </a:spcAft>
              <a:buFont typeface="Arial" panose="020B0604020202020204" pitchFamily="34" charset="0"/>
              <a:buChar char="•"/>
              <a:defRPr/>
            </a:pPr>
            <a:r>
              <a:rPr lang="fr-FR" altLang="fr-FR" sz="2800" dirty="0">
                <a:sym typeface="Wingdings" panose="05000000000000000000" pitchFamily="2" charset="2"/>
              </a:rPr>
              <a:t>Dans une tâche complexe ce qui est appris, ce sont des compétences (selon les textes officiels les ressources des compétences sont des connaissances, des capacités, et des attitudes).</a:t>
            </a:r>
          </a:p>
          <a:p>
            <a:pPr marL="525780" indent="-457200" algn="just" eaLnBrk="1" fontAlgn="auto" hangingPunct="1">
              <a:spcAft>
                <a:spcPts val="0"/>
              </a:spcAft>
              <a:buFont typeface="Arial" panose="020B0604020202020204" pitchFamily="34" charset="0"/>
              <a:buChar char="•"/>
              <a:defRPr/>
            </a:pPr>
            <a:endParaRPr lang="fr-FR" altLang="fr-FR" sz="2400" dirty="0">
              <a:sym typeface="Wingdings" panose="05000000000000000000" pitchFamily="2" charset="2"/>
            </a:endParaRPr>
          </a:p>
          <a:p>
            <a:pPr marL="525780" indent="-457200" algn="just" eaLnBrk="1" fontAlgn="auto" hangingPunct="1">
              <a:spcAft>
                <a:spcPts val="0"/>
              </a:spcAft>
              <a:buFont typeface="Arial" panose="020B0604020202020204" pitchFamily="34" charset="0"/>
              <a:buChar char="•"/>
              <a:defRPr/>
            </a:pPr>
            <a:r>
              <a:rPr lang="fr-FR" altLang="fr-FR" sz="2800" dirty="0">
                <a:sym typeface="Wingdings" panose="05000000000000000000" pitchFamily="2" charset="2"/>
              </a:rPr>
              <a:t>Les taches complexes n’imposent pas un chemin unique pour réussir : plusieurs configurations de ressources sont possibles pour être compétent.</a:t>
            </a:r>
          </a:p>
          <a:p>
            <a:pPr marL="525780" indent="-457200" algn="just" eaLnBrk="1" fontAlgn="auto" hangingPunct="1">
              <a:spcAft>
                <a:spcPts val="0"/>
              </a:spcAft>
              <a:buFont typeface="Arial" panose="020B0604020202020204" pitchFamily="34" charset="0"/>
              <a:buChar char="•"/>
              <a:defRPr/>
            </a:pPr>
            <a:endParaRPr lang="fr-FR" altLang="fr-FR" sz="1200" dirty="0">
              <a:sym typeface="Wingdings" panose="05000000000000000000" pitchFamily="2" charset="2"/>
            </a:endParaRPr>
          </a:p>
        </p:txBody>
      </p:sp>
    </p:spTree>
    <p:extLst>
      <p:ext uri="{BB962C8B-B14F-4D97-AF65-F5344CB8AC3E}">
        <p14:creationId xmlns:p14="http://schemas.microsoft.com/office/powerpoint/2010/main" val="2917639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585010"/>
            <a:ext cx="10192145" cy="4524315"/>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L’activité est « </a:t>
            </a:r>
            <a:r>
              <a:rPr lang="fr-FR" altLang="fr-FR" sz="2600" i="1" dirty="0"/>
              <a:t>ce que met l’élève en jeu pour satisfaire aux exigences de la tâche </a:t>
            </a:r>
            <a:r>
              <a:rPr lang="fr-FR" altLang="fr-FR" sz="2600" dirty="0"/>
              <a:t>» (</a:t>
            </a:r>
            <a:r>
              <a:rPr lang="fr-FR" altLang="fr-FR" sz="2600" dirty="0" err="1"/>
              <a:t>J.P.Famose</a:t>
            </a:r>
            <a:r>
              <a:rPr lang="fr-FR" altLang="fr-FR" sz="2600" dirty="0"/>
              <a:t>, 1990). </a:t>
            </a:r>
          </a:p>
          <a:p>
            <a:pPr marL="457200" indent="-457200" algn="just">
              <a:buFont typeface="Arial" panose="020B0604020202020204" pitchFamily="34" charset="0"/>
              <a:buChar char="•"/>
              <a:defRPr/>
            </a:pPr>
            <a:endParaRPr lang="fr-FR" altLang="fr-FR" sz="1200" dirty="0"/>
          </a:p>
          <a:p>
            <a:pPr marL="457200" indent="-457200" algn="just">
              <a:buFont typeface="Arial" panose="020B0604020202020204" pitchFamily="34" charset="0"/>
              <a:buChar char="•"/>
              <a:defRPr/>
            </a:pPr>
            <a:r>
              <a:rPr lang="fr-FR" altLang="fr-FR" sz="2600" dirty="0"/>
              <a:t>« </a:t>
            </a:r>
            <a:r>
              <a:rPr lang="fr-FR" altLang="fr-FR" sz="2600" i="1" dirty="0"/>
              <a:t>La tâche indique ce qui est à faire, l’activité ce qui se fait. La notion de tâche véhicule avec elle l’idée de prescription, sinon d’obligation. La notion d’activité renvoie, elle, à ce qui est mis en jeu par le sujet pour exécuter ces prescription, pour remplir ces obligations </a:t>
            </a:r>
            <a:r>
              <a:rPr lang="fr-FR" altLang="fr-FR" sz="2600" dirty="0"/>
              <a:t>» (Leplat et Hoc, 1983). </a:t>
            </a:r>
          </a:p>
          <a:p>
            <a:pPr marL="457200" indent="-457200" algn="just">
              <a:buFont typeface="Arial" panose="020B0604020202020204" pitchFamily="34" charset="0"/>
              <a:buChar char="•"/>
              <a:defRPr/>
            </a:pPr>
            <a:endParaRPr lang="fr-FR" altLang="fr-FR" sz="1200" dirty="0"/>
          </a:p>
          <a:p>
            <a:pPr marL="457200" indent="-457200" algn="just">
              <a:buFont typeface="Arial" panose="020B0604020202020204" pitchFamily="34" charset="0"/>
              <a:buChar char="•"/>
              <a:defRPr/>
            </a:pPr>
            <a:r>
              <a:rPr lang="fr-FR" altLang="fr-FR" sz="2600" dirty="0"/>
              <a:t>« </a:t>
            </a:r>
            <a:r>
              <a:rPr lang="fr-FR" altLang="fr-FR" sz="2600" i="1" dirty="0"/>
              <a:t>L’activité correspond à la mise en jeu de processus internes. Elle n’est pas observable et ne peut être qu’inférée à partir du comportement </a:t>
            </a:r>
            <a:r>
              <a:rPr lang="fr-FR" altLang="fr-FR" sz="2600" dirty="0"/>
              <a:t>» (</a:t>
            </a:r>
            <a:r>
              <a:rPr lang="fr-FR" altLang="fr-FR" sz="2600" dirty="0" err="1"/>
              <a:t>D.Delignières</a:t>
            </a:r>
            <a:r>
              <a:rPr lang="fr-FR" altLang="fr-FR" sz="2600" dirty="0"/>
              <a:t>, </a:t>
            </a:r>
            <a:r>
              <a:rPr lang="fr-FR" altLang="fr-FR" sz="2600" dirty="0" err="1"/>
              <a:t>P.Duret</a:t>
            </a:r>
            <a:r>
              <a:rPr lang="fr-FR" altLang="fr-FR" sz="2600" dirty="0"/>
              <a:t>, 1995). </a:t>
            </a:r>
            <a:endParaRPr lang="fr-FR" sz="26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31792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280200"/>
            <a:ext cx="10075091" cy="4862870"/>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L’activité d’un élève confronté à une tâche mobilise </a:t>
            </a:r>
            <a:r>
              <a:rPr lang="fr-FR" altLang="fr-FR" sz="2600" u="sng" dirty="0"/>
              <a:t>à des degrés divers</a:t>
            </a:r>
            <a:r>
              <a:rPr lang="fr-FR" altLang="fr-FR" sz="2600" dirty="0"/>
              <a:t> l’ensemble de ses ressources : il n’y a pas d’activité sans mobilisation de ressources. </a:t>
            </a:r>
          </a:p>
          <a:p>
            <a:pPr algn="just">
              <a:defRPr/>
            </a:pPr>
            <a:endParaRPr lang="fr-FR" altLang="fr-FR" sz="1200" dirty="0"/>
          </a:p>
          <a:p>
            <a:pPr marL="457200" indent="-457200" algn="just">
              <a:buFont typeface="Arial" panose="020B0604020202020204" pitchFamily="34" charset="0"/>
              <a:buChar char="•"/>
              <a:defRPr/>
            </a:pPr>
            <a:r>
              <a:rPr lang="fr-FR" altLang="fr-FR" sz="2600" dirty="0"/>
              <a:t>La notion d’activité doit être perçue dans une perspective </a:t>
            </a:r>
            <a:r>
              <a:rPr lang="fr-FR" altLang="fr-FR" sz="2600" b="1" dirty="0">
                <a:solidFill>
                  <a:schemeClr val="accent2">
                    <a:lumMod val="75000"/>
                  </a:schemeClr>
                </a:solidFill>
              </a:rPr>
              <a:t>holistique</a:t>
            </a:r>
            <a:r>
              <a:rPr lang="fr-FR" altLang="fr-FR" sz="2600" dirty="0"/>
              <a:t> (comme un « tout ») : il n’existe pas d’activité purement physiologique, ou d’activité purement motrice, ou d’activité purement psychologique… dès lors qu’il engage son corps, l’activité de l’élève mobilise plus ou moins tous les types de ressources pour agir. </a:t>
            </a:r>
          </a:p>
          <a:p>
            <a:pPr marL="457200" indent="-457200" algn="just">
              <a:buFont typeface="Arial" panose="020B0604020202020204" pitchFamily="34" charset="0"/>
              <a:buChar char="•"/>
              <a:defRPr/>
            </a:pPr>
            <a:endParaRPr lang="fr-FR" altLang="fr-FR" sz="1200" dirty="0"/>
          </a:p>
          <a:p>
            <a:pPr marL="446088" indent="-446088" algn="just">
              <a:defRPr/>
            </a:pPr>
            <a:r>
              <a:rPr lang="fr-FR" altLang="fr-FR" sz="2600" dirty="0">
                <a:solidFill>
                  <a:schemeClr val="accent2">
                    <a:lumMod val="75000"/>
                  </a:schemeClr>
                </a:solidFill>
                <a:sym typeface="Wingdings" panose="05000000000000000000" pitchFamily="2" charset="2"/>
              </a:rPr>
              <a:t></a:t>
            </a:r>
            <a:r>
              <a:rPr lang="fr-FR" altLang="fr-FR" sz="2600" dirty="0">
                <a:sym typeface="Wingdings" panose="05000000000000000000" pitchFamily="2" charset="2"/>
              </a:rPr>
              <a:t> dans toute activité il y a (+ ou -) de l’énergie, des qualités physiques, de la prise d’information, des significations, des émotions, des sensations, des motivations, des interactions, etc. </a:t>
            </a:r>
            <a:endParaRPr lang="fr-FR" altLang="fr-FR" sz="12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66967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1" y="1770070"/>
            <a:ext cx="9966234" cy="3293209"/>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Dans cette perspective holistique, les ressources mobilisées entretiennent entre elles des relations réciproques : par exemple si l'élève mobilise davantage ses ressources physiologiques en demi-fond (il rapproche sa vitesse de course de sa VMA), alors il mobilise aussi de plus en plus ses ressources psychologiques (il doit résister à la douleur et à la fatigue), et peut-être aussi davantage ses ressources neuro-informationnelles (car la gestion de l’allure va devenir de plus en plus difficile). </a:t>
            </a:r>
            <a:endParaRPr lang="fr-FR" sz="28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319698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1" y="1672096"/>
            <a:ext cx="9966234" cy="4247317"/>
          </a:xfrm>
          <a:prstGeom prst="rect">
            <a:avLst/>
          </a:prstGeom>
          <a:noFill/>
        </p:spPr>
        <p:txBody>
          <a:bodyPr wrap="square" rtlCol="0">
            <a:spAutoFit/>
          </a:bodyPr>
          <a:lstStyle/>
          <a:p>
            <a:pPr marL="285750" indent="-285750" algn="just">
              <a:buFont typeface="Arial" panose="020B0604020202020204" pitchFamily="34" charset="0"/>
              <a:buChar char="•"/>
            </a:pPr>
            <a:r>
              <a:rPr lang="fr-FR" sz="2600" dirty="0"/>
              <a:t>Les activités des élèves sont indissociables des conditions matérielles et sociales dans lesquelles elles s’inscrivent (elles sont « </a:t>
            </a:r>
            <a:r>
              <a:rPr lang="fr-FR" sz="2600" b="1" dirty="0"/>
              <a:t>situées</a:t>
            </a:r>
            <a:r>
              <a:rPr lang="fr-FR" sz="2600" dirty="0"/>
              <a:t> »).  </a:t>
            </a:r>
          </a:p>
          <a:p>
            <a:pPr marL="285750" indent="-285750" algn="just">
              <a:buFont typeface="Arial" panose="020B0604020202020204" pitchFamily="34" charset="0"/>
              <a:buChar char="•"/>
            </a:pPr>
            <a:endParaRPr lang="fr-FR" sz="1200" i="1" dirty="0"/>
          </a:p>
          <a:p>
            <a:pPr marL="285750" indent="-285750" algn="just">
              <a:buFont typeface="Arial" panose="020B0604020202020204" pitchFamily="34" charset="0"/>
              <a:buChar char="•"/>
            </a:pPr>
            <a:r>
              <a:rPr lang="fr-FR" sz="2600" b="1" dirty="0"/>
              <a:t>L’activité des élèves est singulière </a:t>
            </a:r>
            <a:r>
              <a:rPr lang="fr-FR" sz="2600" dirty="0"/>
              <a:t>: face à la même situation, les élèves du groupe-classe ne vivent pas la même chose. </a:t>
            </a:r>
          </a:p>
          <a:p>
            <a:pPr marL="285750" indent="-285750" algn="just">
              <a:buFont typeface="Arial" panose="020B0604020202020204" pitchFamily="34" charset="0"/>
              <a:buChar char="•"/>
            </a:pPr>
            <a:endParaRPr lang="fr-FR" sz="1200" i="1" dirty="0"/>
          </a:p>
          <a:p>
            <a:pPr marL="285750" indent="-285750" algn="just">
              <a:buFont typeface="Arial" panose="020B0604020202020204" pitchFamily="34" charset="0"/>
              <a:buChar char="•"/>
            </a:pPr>
            <a:r>
              <a:rPr lang="fr-FR" sz="2600" dirty="0"/>
              <a:t>Selon le cadre théorique de l’énaction il existe une autonomie fondamentale de l’action par rapport à la cognition : </a:t>
            </a:r>
            <a:r>
              <a:rPr lang="fr-FR" sz="2600" b="1" dirty="0"/>
              <a:t>l’activité n’est pas prescrite par un monde objectif</a:t>
            </a:r>
            <a:r>
              <a:rPr lang="fr-FR" sz="2600" dirty="0"/>
              <a:t>. </a:t>
            </a:r>
          </a:p>
          <a:p>
            <a:pPr marL="285750" indent="-285750" algn="just">
              <a:buFont typeface="Arial" panose="020B0604020202020204" pitchFamily="34" charset="0"/>
              <a:buChar char="•"/>
            </a:pPr>
            <a:endParaRPr lang="fr-FR" sz="1200" i="1" dirty="0"/>
          </a:p>
          <a:p>
            <a:pPr marL="285750" indent="-285750" algn="just">
              <a:buFont typeface="Arial" panose="020B0604020202020204" pitchFamily="34" charset="0"/>
              <a:buChar char="•"/>
            </a:pPr>
            <a:r>
              <a:rPr lang="fr-FR" sz="2600" i="1" dirty="0"/>
              <a:t>« Chaque élève interagit avec une situation significative pour lui » (</a:t>
            </a:r>
            <a:r>
              <a:rPr lang="fr-FR" sz="2600" i="1" dirty="0" err="1"/>
              <a:t>J.Saury</a:t>
            </a:r>
            <a:r>
              <a:rPr lang="fr-FR" sz="2600" i="1" dirty="0"/>
              <a:t>, 2016) </a:t>
            </a:r>
            <a:r>
              <a:rPr lang="fr-FR" sz="2600" dirty="0"/>
              <a:t>selon son </a:t>
            </a:r>
            <a:r>
              <a:rPr lang="fr-FR" sz="2600" i="1" dirty="0"/>
              <a:t>« monde propre » (</a:t>
            </a:r>
            <a:r>
              <a:rPr lang="fr-FR" sz="2600" i="1" dirty="0" err="1"/>
              <a:t>F.Varela</a:t>
            </a:r>
            <a:r>
              <a:rPr lang="fr-FR" sz="2600" i="1" dirty="0"/>
              <a:t>, 1989).</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92814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585010"/>
            <a:ext cx="10192145" cy="4185761"/>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b="1" dirty="0"/>
              <a:t>L’activité d’un élève n’est donc pas le pur décalque des contraintes de la tâche </a:t>
            </a:r>
            <a:r>
              <a:rPr lang="fr-FR" altLang="fr-FR" sz="2600" dirty="0"/>
              <a:t>: la logique de l’élève est irréductible à la logique de la tâche :</a:t>
            </a:r>
          </a:p>
          <a:p>
            <a:pPr marL="457200" indent="-457200" algn="just">
              <a:buFont typeface="Arial" panose="020B0604020202020204" pitchFamily="34" charset="0"/>
              <a:buChar char="•"/>
              <a:defRPr/>
            </a:pPr>
            <a:endParaRPr lang="fr-FR" altLang="fr-FR" sz="600" dirty="0"/>
          </a:p>
          <a:p>
            <a:pPr marL="1371600" lvl="2" indent="-457200" algn="just">
              <a:buFont typeface="Courier New" panose="02070309020205020404" pitchFamily="49" charset="0"/>
              <a:buChar char="o"/>
              <a:defRPr/>
            </a:pPr>
            <a:r>
              <a:rPr lang="fr-FR" sz="2600" u="sng" dirty="0"/>
              <a:t>d’un élève à l’autre</a:t>
            </a:r>
            <a:r>
              <a:rPr lang="fr-FR" sz="2600" dirty="0"/>
              <a:t>, une même tâche mobilise souvent des ressources différentes : par exemple en escalade un élève qui a peur mobilise surtout des ressources psychologiques (maîtrise des émotions), un élève qui cherche à sélectionner les prises les mieux adaptées mobilise surtout des ressources neuro-informationnelles, et un élève qui tracte prioritairement sur les bras mobilise surtout ses ressources physiologiques (apporter de l’énergie) et motrices (produire de la force). </a:t>
            </a:r>
            <a:endParaRPr lang="fr-FR" sz="28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67589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585010"/>
            <a:ext cx="10192145" cy="3785652"/>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b="1" dirty="0"/>
              <a:t>L’activité d’un élève n’est donc pas le pur décalque des contraintes de la tâche </a:t>
            </a:r>
            <a:r>
              <a:rPr lang="fr-FR" altLang="fr-FR" sz="2600" dirty="0"/>
              <a:t>: la logique de l’élève est irréductible à la logique de la tâche :</a:t>
            </a:r>
          </a:p>
          <a:p>
            <a:pPr marL="457200" indent="-457200" algn="just">
              <a:buFont typeface="Arial" panose="020B0604020202020204" pitchFamily="34" charset="0"/>
              <a:buChar char="•"/>
              <a:defRPr/>
            </a:pPr>
            <a:endParaRPr lang="fr-FR" altLang="fr-FR" sz="600" dirty="0"/>
          </a:p>
          <a:p>
            <a:pPr marL="1371600" lvl="2" indent="-457200" algn="just">
              <a:buFont typeface="Courier New" panose="02070309020205020404" pitchFamily="49" charset="0"/>
              <a:buChar char="o"/>
              <a:defRPr/>
            </a:pPr>
            <a:r>
              <a:rPr lang="fr-FR" sz="2600" u="sng" dirty="0"/>
              <a:t>chez le même élève</a:t>
            </a:r>
            <a:r>
              <a:rPr lang="fr-FR" sz="2600" dirty="0"/>
              <a:t>, une même tâche ne mobilise exactement pas les mêmes ressources entre le début et la fin de l’apprentissage : la configuration de ressources évolue avec le temps. Pour Gilles </a:t>
            </a:r>
            <a:r>
              <a:rPr lang="fr-FR" sz="2600" dirty="0" err="1"/>
              <a:t>Bui</a:t>
            </a:r>
            <a:r>
              <a:rPr lang="fr-FR" sz="2600" dirty="0"/>
              <a:t>-Xuan (1993) l’entrée dans l’apprentissage est marquée par une étape émotionnelle et c’est ensuite seulement que les ressources motrices sont de plus en plus mobilisées. </a:t>
            </a:r>
            <a:endParaRPr lang="fr-FR" sz="2800" dirty="0"/>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312195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585010"/>
            <a:ext cx="10192145" cy="4278094"/>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b="1" dirty="0"/>
              <a:t>L’activité d’un élève n’est donc pas le pur décalque des contraintes de la tâche </a:t>
            </a:r>
            <a:r>
              <a:rPr lang="fr-FR" altLang="fr-FR" sz="2600" dirty="0"/>
              <a:t>: la logique de l’élève est irréductible à la logique de la tâche :</a:t>
            </a:r>
          </a:p>
          <a:p>
            <a:pPr marL="457200" indent="-457200" algn="just">
              <a:buFont typeface="Arial" panose="020B0604020202020204" pitchFamily="34" charset="0"/>
              <a:buChar char="•"/>
              <a:defRPr/>
            </a:pPr>
            <a:endParaRPr lang="fr-FR" altLang="fr-FR" sz="600" dirty="0"/>
          </a:p>
          <a:p>
            <a:pPr marL="1371600" lvl="2" indent="-457200" algn="just">
              <a:buFont typeface="Courier New" panose="02070309020205020404" pitchFamily="49" charset="0"/>
              <a:buChar char="o"/>
              <a:defRPr/>
            </a:pPr>
            <a:r>
              <a:rPr lang="fr-FR" sz="2600" u="sng" dirty="0"/>
              <a:t>car le motif d’agir dominant des élèves en EPS n’est pas toujours d’apprendre</a:t>
            </a:r>
            <a:r>
              <a:rPr lang="fr-FR" sz="2600" dirty="0"/>
              <a:t> :  souvent ils préfèrent jouer, ou montrer leurs compétences, ou éviter de paraitre ridicule, ou se reposer… </a:t>
            </a:r>
            <a:r>
              <a:rPr lang="fr-FR" sz="2400" dirty="0"/>
              <a:t>(même si plusieurs motifs d’agir se combinent souvent, les intentions sont rarement univoques : par exemple apprendre en jouant). </a:t>
            </a:r>
          </a:p>
          <a:p>
            <a:pPr marL="1371600" lvl="2" indent="-457200" algn="just">
              <a:buFont typeface="Courier New" panose="02070309020205020404" pitchFamily="49" charset="0"/>
              <a:buChar char="o"/>
              <a:defRPr/>
            </a:pPr>
            <a:endParaRPr lang="fr-FR" sz="1000" dirty="0"/>
          </a:p>
          <a:p>
            <a:pPr marL="1349375" lvl="2" algn="just">
              <a:defRPr/>
            </a:pPr>
            <a:r>
              <a:rPr lang="fr-FR" sz="2600" dirty="0">
                <a:solidFill>
                  <a:schemeClr val="accent2">
                    <a:lumMod val="75000"/>
                  </a:schemeClr>
                </a:solidFill>
                <a:sym typeface="Wingdings" panose="05000000000000000000" pitchFamily="2" charset="2"/>
              </a:rPr>
              <a:t> La mission de l’enseignant est de réunir les conditions d’une </a:t>
            </a:r>
            <a:r>
              <a:rPr lang="fr-FR" sz="2600" b="1" dirty="0">
                <a:solidFill>
                  <a:schemeClr val="accent2">
                    <a:lumMod val="75000"/>
                  </a:schemeClr>
                </a:solidFill>
                <a:sym typeface="Wingdings" panose="05000000000000000000" pitchFamily="2" charset="2"/>
              </a:rPr>
              <a:t>activité </a:t>
            </a:r>
            <a:r>
              <a:rPr lang="fr-FR" sz="2600" b="1" u="sng" dirty="0">
                <a:solidFill>
                  <a:schemeClr val="accent2">
                    <a:lumMod val="75000"/>
                  </a:schemeClr>
                </a:solidFill>
                <a:sym typeface="Wingdings" panose="05000000000000000000" pitchFamily="2" charset="2"/>
              </a:rPr>
              <a:t>d’apprentissage</a:t>
            </a:r>
            <a:r>
              <a:rPr lang="fr-FR" sz="2600" dirty="0">
                <a:solidFill>
                  <a:schemeClr val="accent2">
                    <a:lumMod val="75000"/>
                  </a:schemeClr>
                </a:solidFill>
                <a:sym typeface="Wingdings" panose="05000000000000000000" pitchFamily="2" charset="2"/>
              </a:rPr>
              <a:t>, ce qui suppose un climat motivationnel de maîtrise (</a:t>
            </a:r>
            <a:r>
              <a:rPr lang="fr-FR" sz="2600" dirty="0" err="1">
                <a:solidFill>
                  <a:schemeClr val="accent2">
                    <a:lumMod val="75000"/>
                  </a:schemeClr>
                </a:solidFill>
                <a:sym typeface="Wingdings" panose="05000000000000000000" pitchFamily="2" charset="2"/>
              </a:rPr>
              <a:t>C.Ames</a:t>
            </a:r>
            <a:r>
              <a:rPr lang="fr-FR" sz="2600" dirty="0">
                <a:solidFill>
                  <a:schemeClr val="accent2">
                    <a:lumMod val="75000"/>
                  </a:schemeClr>
                </a:solidFill>
                <a:sym typeface="Wingdings" panose="05000000000000000000" pitchFamily="2" charset="2"/>
              </a:rPr>
              <a:t>, 1992). </a:t>
            </a:r>
            <a:endParaRPr lang="fr-FR" sz="2800" dirty="0">
              <a:solidFill>
                <a:schemeClr val="accent2">
                  <a:lumMod val="75000"/>
                </a:schemeClr>
              </a:solidFill>
            </a:endParaRP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444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476150"/>
            <a:ext cx="10192145" cy="463203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b="1" dirty="0"/>
              <a:t>L’activité d’un élève n’est donc pas le pur décalque des contraintes de la tâche </a:t>
            </a:r>
            <a:r>
              <a:rPr lang="fr-FR" altLang="fr-FR" sz="2600" dirty="0"/>
              <a:t>: la logique de l’élève est irréductible à la logique de la tâche :</a:t>
            </a:r>
          </a:p>
          <a:p>
            <a:pPr marL="457200" indent="-457200" algn="just">
              <a:buFont typeface="Arial" panose="020B0604020202020204" pitchFamily="34" charset="0"/>
              <a:buChar char="•"/>
              <a:defRPr/>
            </a:pPr>
            <a:endParaRPr lang="fr-FR" altLang="fr-FR" sz="600" dirty="0"/>
          </a:p>
          <a:p>
            <a:pPr marL="1371600" lvl="2" indent="-457200" algn="just">
              <a:buFont typeface="Courier New" panose="02070309020205020404" pitchFamily="49" charset="0"/>
              <a:buChar char="o"/>
              <a:defRPr/>
            </a:pPr>
            <a:r>
              <a:rPr lang="fr-FR" sz="2600" u="sng" dirty="0"/>
              <a:t>car l’élève se donne un autre but que le but prescrit par la tâche</a:t>
            </a:r>
          </a:p>
          <a:p>
            <a:pPr marL="1371600" lvl="2" indent="-457200" algn="just">
              <a:buFont typeface="Courier New" panose="02070309020205020404" pitchFamily="49" charset="0"/>
              <a:buChar char="o"/>
              <a:defRPr/>
            </a:pPr>
            <a:endParaRPr lang="fr-FR" sz="600" u="sng" dirty="0"/>
          </a:p>
          <a:p>
            <a:pPr marL="1970088" lvl="3" indent="-342900" algn="just">
              <a:buFont typeface="Wingdings" panose="05000000000000000000" pitchFamily="2" charset="2"/>
              <a:buChar char="Ø"/>
              <a:defRPr/>
            </a:pPr>
            <a:r>
              <a:rPr lang="fr-FR" sz="2300" dirty="0">
                <a:sym typeface="Wingdings" panose="05000000000000000000" pitchFamily="2" charset="2"/>
              </a:rPr>
              <a:t>parce qu’il n’a pas compris ce qu’il faut faire ( importance de la clarté et de la concrétisation du but à atteindre),</a:t>
            </a:r>
          </a:p>
          <a:p>
            <a:pPr marL="1970088" lvl="3" indent="-342900" algn="just">
              <a:buFont typeface="Wingdings" panose="05000000000000000000" pitchFamily="2" charset="2"/>
              <a:buChar char="Ø"/>
              <a:defRPr/>
            </a:pPr>
            <a:r>
              <a:rPr lang="fr-FR" sz="2300" dirty="0">
                <a:sym typeface="Wingdings" panose="05000000000000000000" pitchFamily="2" charset="2"/>
              </a:rPr>
              <a:t>parce que ce qu’il faut faire lui fait peur (risque perçu trop élevé, trop éloigné du risque préférentiel),</a:t>
            </a:r>
          </a:p>
          <a:p>
            <a:pPr marL="1970088" lvl="3" indent="-342900" algn="just">
              <a:buFont typeface="Wingdings" panose="05000000000000000000" pitchFamily="2" charset="2"/>
              <a:buChar char="Ø"/>
              <a:defRPr/>
            </a:pPr>
            <a:r>
              <a:rPr lang="fr-FR" sz="2300" dirty="0">
                <a:sym typeface="Wingdings" panose="05000000000000000000" pitchFamily="2" charset="2"/>
              </a:rPr>
              <a:t>parce qu’il ne veut pas prendre le risque de faire ce qui est demandé (et de se tromper) en contexte social (devant les autres),</a:t>
            </a:r>
          </a:p>
          <a:p>
            <a:pPr marL="1970088" lvl="3" indent="-342900" algn="just">
              <a:buFont typeface="Wingdings" panose="05000000000000000000" pitchFamily="2" charset="2"/>
              <a:buChar char="Ø"/>
              <a:defRPr/>
            </a:pPr>
            <a:r>
              <a:rPr lang="fr-FR" sz="2300" dirty="0">
                <a:sym typeface="Wingdings" panose="05000000000000000000" pitchFamily="2" charset="2"/>
              </a:rPr>
              <a:t>parce que le but de la tâche ne le mobilise pas, alors il « invente » un autre but plus amusant (ex. des élèves qui font des matchs au tennis de table alors que l’enseignant leur a prescrit un autre but). </a:t>
            </a:r>
            <a:endParaRPr lang="fr-FR" sz="2300" dirty="0">
              <a:solidFill>
                <a:srgbClr val="00B0F0"/>
              </a:solidFill>
            </a:endParaRP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281033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116925"/>
            <a:ext cx="10192145" cy="4955203"/>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L’enseignant ne doit pas seulement décrire l’activité de l’élève, il doit chercher à la comprendre. </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600" dirty="0"/>
              <a:t>Pour cela il faut accéder aux </a:t>
            </a:r>
            <a:r>
              <a:rPr lang="fr-FR" altLang="fr-FR" sz="2600" b="1" dirty="0"/>
              <a:t>significations</a:t>
            </a:r>
            <a:r>
              <a:rPr lang="fr-FR" altLang="fr-FR" sz="2600" dirty="0"/>
              <a:t> du « monde propre » (</a:t>
            </a:r>
            <a:r>
              <a:rPr lang="fr-FR" sz="2600" dirty="0" err="1">
                <a:ea typeface="Calibri" panose="020F0502020204030204" pitchFamily="34" charset="0"/>
                <a:cs typeface="Calibri" panose="020F0502020204030204" pitchFamily="34" charset="0"/>
              </a:rPr>
              <a:t>N.terré</a:t>
            </a:r>
            <a:r>
              <a:rPr lang="fr-FR" sz="2600" dirty="0">
                <a:ea typeface="Calibri" panose="020F0502020204030204" pitchFamily="34" charset="0"/>
                <a:cs typeface="Calibri" panose="020F0502020204030204" pitchFamily="34" charset="0"/>
              </a:rPr>
              <a:t>, </a:t>
            </a:r>
            <a:r>
              <a:rPr lang="fr-FR" sz="2600" dirty="0" err="1">
                <a:ea typeface="Calibri" panose="020F0502020204030204" pitchFamily="34" charset="0"/>
                <a:cs typeface="Calibri" panose="020F0502020204030204" pitchFamily="34" charset="0"/>
              </a:rPr>
              <a:t>D.Adé</a:t>
            </a:r>
            <a:r>
              <a:rPr lang="fr-FR" sz="2600" dirty="0">
                <a:ea typeface="Calibri" panose="020F0502020204030204" pitchFamily="34" charset="0"/>
                <a:cs typeface="Calibri" panose="020F0502020204030204" pitchFamily="34" charset="0"/>
              </a:rPr>
              <a:t>, 2023) </a:t>
            </a:r>
            <a:r>
              <a:rPr lang="fr-FR" altLang="fr-FR" sz="2600" dirty="0"/>
              <a:t>des élèves en s’intéressant à ce qu’ils vivent et pas seulement à ce qu’ils font. </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600" dirty="0"/>
              <a:t>Seule une « </a:t>
            </a:r>
            <a:r>
              <a:rPr lang="fr-FR" altLang="fr-FR" sz="2600" b="1" i="1" dirty="0">
                <a:solidFill>
                  <a:schemeClr val="accent2">
                    <a:lumMod val="75000"/>
                  </a:schemeClr>
                </a:solidFill>
              </a:rPr>
              <a:t>EPS du dedans </a:t>
            </a:r>
            <a:r>
              <a:rPr lang="fr-FR" altLang="fr-FR" sz="2600" dirty="0"/>
              <a:t>» (</a:t>
            </a:r>
            <a:r>
              <a:rPr lang="fr-FR" altLang="fr-FR" sz="2600" dirty="0" err="1"/>
              <a:t>C.Sève</a:t>
            </a:r>
            <a:r>
              <a:rPr lang="fr-FR" altLang="fr-FR" sz="2600" dirty="0"/>
              <a:t>, </a:t>
            </a:r>
            <a:r>
              <a:rPr lang="fr-FR" altLang="fr-FR" sz="2600" dirty="0" err="1"/>
              <a:t>N.Terré</a:t>
            </a:r>
            <a:r>
              <a:rPr lang="fr-FR" altLang="fr-FR" sz="2600" dirty="0"/>
              <a:t>, 2016) permet d’accéder aux préoccupations, intentions, émotions, focalisations, interprétations, sensations des élèves. A l’inverse une EPS du dehors est surtout centrée sur l’écart entre le comportement attendu et le comportement observé, et sur la mesure objective de la performance. </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600" dirty="0"/>
              <a:t>Pour cela, </a:t>
            </a:r>
            <a:r>
              <a:rPr lang="fr-FR" altLang="fr-FR" sz="2600" dirty="0" err="1"/>
              <a:t>C.Sève</a:t>
            </a:r>
            <a:r>
              <a:rPr lang="fr-FR" altLang="fr-FR" sz="2600" dirty="0"/>
              <a:t> (2014) propose d’</a:t>
            </a:r>
            <a:r>
              <a:rPr lang="fr-FR" altLang="fr-FR" sz="2600" b="1" dirty="0"/>
              <a:t>enquêter</a:t>
            </a:r>
            <a:r>
              <a:rPr lang="fr-FR" altLang="fr-FR" sz="2600" dirty="0"/>
              <a:t> sur l’activité des élèves.</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Tree>
    <p:extLst>
      <p:ext uri="{BB962C8B-B14F-4D97-AF65-F5344CB8AC3E}">
        <p14:creationId xmlns:p14="http://schemas.microsoft.com/office/powerpoint/2010/main" val="271134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1A9A03-D970-79E1-522F-6C79FD0FBE20}"/>
              </a:ext>
            </a:extLst>
          </p:cNvPr>
          <p:cNvSpPr/>
          <p:nvPr/>
        </p:nvSpPr>
        <p:spPr>
          <a:xfrm>
            <a:off x="10886"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40B8FCA-A883-416F-9B3C-3D4E116E0E4F}"/>
              </a:ext>
            </a:extLst>
          </p:cNvPr>
          <p:cNvSpPr txBox="1"/>
          <p:nvPr/>
        </p:nvSpPr>
        <p:spPr>
          <a:xfrm>
            <a:off x="1779456" y="1389074"/>
            <a:ext cx="10192145" cy="5386090"/>
          </a:xfrm>
          <a:prstGeom prst="rect">
            <a:avLst/>
          </a:prstGeom>
          <a:solidFill>
            <a:schemeClr val="accent5">
              <a:lumMod val="20000"/>
              <a:lumOff val="80000"/>
            </a:schemeClr>
          </a:solidFill>
        </p:spPr>
        <p:txBody>
          <a:bodyPr wrap="square" rtlCol="0">
            <a:spAutoFit/>
          </a:bodyPr>
          <a:lstStyle/>
          <a:p>
            <a:pPr algn="just">
              <a:defRPr/>
            </a:pPr>
            <a:r>
              <a:rPr lang="fr-FR" altLang="fr-FR" sz="2200" b="1" dirty="0">
                <a:solidFill>
                  <a:schemeClr val="accent2">
                    <a:lumMod val="75000"/>
                  </a:schemeClr>
                </a:solidFill>
                <a:latin typeface="Calibri" panose="020F0502020204030204" pitchFamily="34" charset="0"/>
                <a:cs typeface="Calibri" panose="020F0502020204030204" pitchFamily="34" charset="0"/>
              </a:rPr>
              <a:t>Pour l’approche théorique du cours d’action </a:t>
            </a:r>
            <a:r>
              <a:rPr lang="fr-FR" altLang="fr-FR" sz="2200" b="1" dirty="0">
                <a:solidFill>
                  <a:schemeClr val="accent2">
                    <a:lumMod val="75000"/>
                  </a:schemeClr>
                </a:solidFill>
              </a:rPr>
              <a:t>l’enseignant ne doit pas seulement décrire l’activité de l’élève, il doit chercher à la comprendre. Pour cela il faut s’intéresser à ce que vivent les élèves, et pas seulement à ce qu’ils font. </a:t>
            </a:r>
          </a:p>
          <a:p>
            <a:pPr algn="just">
              <a:defRPr/>
            </a:pPr>
            <a:endParaRPr lang="fr-FR" altLang="fr-FR" sz="1000" dirty="0">
              <a:solidFill>
                <a:srgbClr val="000000"/>
              </a:solidFill>
              <a:latin typeface="Calibri" panose="020F0502020204030204" pitchFamily="34" charset="0"/>
              <a:cs typeface="Calibri" panose="020F0502020204030204" pitchFamily="34" charset="0"/>
            </a:endParaRPr>
          </a:p>
          <a:p>
            <a:pPr algn="just"/>
            <a:r>
              <a:rPr lang="fr-FR" sz="2200" dirty="0"/>
              <a:t>« </a:t>
            </a:r>
            <a:r>
              <a:rPr lang="fr-FR" sz="2200" i="1" dirty="0"/>
              <a:t>Le programme du « cours d’action » se centre sur l’analyse de l’activité humaine au niveau où celle-ci est « significative pour l’acteur », c’est-à-dire, « montrable, racontable ou </a:t>
            </a:r>
            <a:r>
              <a:rPr lang="fr-FR" sz="2200" i="1" dirty="0" err="1"/>
              <a:t>commentable</a:t>
            </a:r>
            <a:r>
              <a:rPr lang="fr-FR" sz="2200" i="1" dirty="0"/>
              <a:t> » a posteriori. Sont ainsi appréhendés et étudiés les actions, communications, focalisations, interprétations et sentiments significatifs pour l’acteur.</a:t>
            </a:r>
          </a:p>
          <a:p>
            <a:pPr algn="just"/>
            <a:r>
              <a:rPr lang="fr-FR" sz="2200" i="1" dirty="0"/>
              <a:t>Ce programme est basé sur des méthodes d’analyse de l’activité in situ, dans les situations « naturelles » de travail, artistiques ou sportives. Elles comprennent essentiellement des dispositifs d’observation (observation ethnographique et enregistrements vidéo) et des méthodes d’auto-confrontation permettant de prendre en considération précisément le « </a:t>
            </a:r>
            <a:r>
              <a:rPr lang="fr-FR" sz="2200" b="1" i="1" dirty="0"/>
              <a:t>point de vue de l’acteur </a:t>
            </a:r>
            <a:r>
              <a:rPr lang="fr-FR" sz="2200" i="1" dirty="0"/>
              <a:t>». Confronté à l’enregistrement audio-visuel de son activité, celui-ci est invité à la commenter </a:t>
            </a:r>
            <a:r>
              <a:rPr lang="fr-FR" sz="2200" dirty="0"/>
              <a:t>». </a:t>
            </a:r>
          </a:p>
          <a:p>
            <a:pPr algn="just"/>
            <a:endParaRPr lang="fr-FR" altLang="fr-FR" sz="800" dirty="0"/>
          </a:p>
          <a:p>
            <a:pPr algn="just"/>
            <a:r>
              <a:rPr lang="fr-FR" sz="2000" dirty="0" err="1"/>
              <a:t>J.Saury</a:t>
            </a:r>
            <a:r>
              <a:rPr lang="fr-FR" sz="2000" dirty="0"/>
              <a:t>, </a:t>
            </a:r>
            <a:r>
              <a:rPr lang="fr-FR" sz="2000" dirty="0" err="1"/>
              <a:t>L.Ria</a:t>
            </a:r>
            <a:r>
              <a:rPr lang="fr-FR" sz="2000" dirty="0"/>
              <a:t>, , </a:t>
            </a:r>
            <a:r>
              <a:rPr lang="fr-FR" sz="2000" dirty="0" err="1"/>
              <a:t>C.Sève</a:t>
            </a:r>
            <a:r>
              <a:rPr lang="fr-FR" sz="2000" dirty="0"/>
              <a:t>, </a:t>
            </a:r>
            <a:r>
              <a:rPr lang="fr-FR" sz="2000" dirty="0" err="1"/>
              <a:t>N.Gal-Petitfaux</a:t>
            </a:r>
            <a:r>
              <a:rPr lang="fr-FR" sz="2000" dirty="0"/>
              <a:t>, </a:t>
            </a:r>
            <a:r>
              <a:rPr lang="fr-FR" sz="2000" i="1" dirty="0"/>
              <a:t>Action ou cognition située : enjeux scientifiques et intérêts pour l’enseignement de l’EPS</a:t>
            </a:r>
            <a:r>
              <a:rPr lang="fr-FR" sz="2000" dirty="0"/>
              <a:t>, Revue EP&amp;S n° 321, 2006.</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
        <p:nvSpPr>
          <p:cNvPr id="5" name="ZoneTexte 4">
            <a:extLst>
              <a:ext uri="{FF2B5EF4-FFF2-40B4-BE49-F238E27FC236}">
                <a16:creationId xmlns:a16="http://schemas.microsoft.com/office/drawing/2014/main" id="{83F2D3D4-D159-B119-CE19-1CBBD4FFD948}"/>
              </a:ext>
            </a:extLst>
          </p:cNvPr>
          <p:cNvSpPr txBox="1"/>
          <p:nvPr/>
        </p:nvSpPr>
        <p:spPr>
          <a:xfrm>
            <a:off x="85061" y="326363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397896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786E2-CBD9-83D8-0ADA-0A613420983D}"/>
              </a:ext>
            </a:extLst>
          </p:cNvPr>
          <p:cNvSpPr/>
          <p:nvPr/>
        </p:nvSpPr>
        <p:spPr>
          <a:xfrm>
            <a:off x="10886"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79456" y="1225784"/>
            <a:ext cx="10192145" cy="5632311"/>
          </a:xfrm>
          <a:prstGeom prst="rect">
            <a:avLst/>
          </a:prstGeom>
          <a:solidFill>
            <a:schemeClr val="accent5">
              <a:lumMod val="20000"/>
              <a:lumOff val="80000"/>
            </a:schemeClr>
          </a:solidFill>
        </p:spPr>
        <p:txBody>
          <a:bodyPr wrap="square" rtlCol="0">
            <a:spAutoFit/>
          </a:bodyPr>
          <a:lstStyle/>
          <a:p>
            <a:pPr algn="just">
              <a:defRPr/>
            </a:pPr>
            <a:r>
              <a:rPr lang="fr-FR" altLang="fr-FR" sz="2000" dirty="0">
                <a:solidFill>
                  <a:srgbClr val="000000"/>
                </a:solidFill>
                <a:latin typeface="Calibri" panose="020F0502020204030204" pitchFamily="34" charset="0"/>
                <a:cs typeface="Calibri" panose="020F0502020204030204" pitchFamily="34" charset="0"/>
              </a:rPr>
              <a:t>Carole Sève (2014) identifie 3 formes de suivi des élèves : le guidage, l’accompagnement, et l’enquête. </a:t>
            </a:r>
          </a:p>
          <a:p>
            <a:pPr algn="just">
              <a:defRPr/>
            </a:pPr>
            <a:endParaRPr lang="fr-FR" altLang="fr-FR" sz="1000" dirty="0">
              <a:solidFill>
                <a:srgbClr val="000000"/>
              </a:solidFill>
              <a:latin typeface="Calibri" panose="020F0502020204030204" pitchFamily="34" charset="0"/>
              <a:cs typeface="Calibri" panose="020F0502020204030204" pitchFamily="34" charset="0"/>
            </a:endParaRPr>
          </a:p>
          <a:p>
            <a:pPr indent="179388" algn="just">
              <a:buFont typeface="Arial" panose="020B0604020202020204" pitchFamily="34" charset="0"/>
              <a:buChar char="•"/>
              <a:defRPr/>
            </a:pPr>
            <a:r>
              <a:rPr lang="fr-FR" altLang="fr-FR" sz="2200" b="1" dirty="0">
                <a:solidFill>
                  <a:schemeClr val="accent2">
                    <a:lumMod val="75000"/>
                  </a:schemeClr>
                </a:solidFill>
                <a:latin typeface="Calibri" panose="020F0502020204030204" pitchFamily="34" charset="0"/>
                <a:cs typeface="Calibri" panose="020F0502020204030204" pitchFamily="34" charset="0"/>
              </a:rPr>
              <a:t>Le suivi comme enquête </a:t>
            </a:r>
            <a:r>
              <a:rPr lang="fr-FR" altLang="fr-FR" sz="2000" dirty="0">
                <a:solidFill>
                  <a:srgbClr val="417641"/>
                </a:solidFill>
                <a:latin typeface="Calibri" panose="020F0502020204030204" pitchFamily="34" charset="0"/>
                <a:cs typeface="Calibri" panose="020F0502020204030204" pitchFamily="34" charset="0"/>
              </a:rPr>
              <a:t>: </a:t>
            </a:r>
            <a:r>
              <a:rPr lang="fr-FR" altLang="fr-FR" sz="2000" dirty="0">
                <a:solidFill>
                  <a:srgbClr val="2A2A2A"/>
                </a:solidFill>
                <a:latin typeface="Calibri" panose="020F0502020204030204" pitchFamily="34" charset="0"/>
                <a:cs typeface="Calibri" panose="020F0502020204030204" pitchFamily="34" charset="0"/>
              </a:rPr>
              <a:t>l’enseignant n’est pas seulement attentif aux comportements des élèves mais tente d’approcher leur « monde propre » en accédant aux dimensions subjectives de leur activité . Pour cela, le suivi s’appuie sur une enquête, de la part de l’enseignant, sur l'activité des élèves afin d’accompagner « du dedans » leurs apprentissages, en ajustant au mieux ses interventions aux expériences vécues. : leurs préoccupations, émotions, focalisations, interprétations, sensations... Cependant, les significations construites par les élèves ne sont pas forcément directement accessibles à l’enseignant, ni aisément identifiables, même avec une bonne connaissance des élèves. C’est pourquoi il faut enquêter sur les expériences qu’ils vivent pour comprendre les significations qui accompagnent la réalisation de leurs actions. L’accès au « monde propre » des élèves nécessite une « observation empathique » des élèves (essayer de vivre la situation de leur point de vue) et un questionnement visant la « mise en mots » de leurs intentions et expériences vécues. Ce questionnement emprunte des techniques de l’entretien d’explicitation. Il doit être assez ouvert pour permettre à l’élève de réellement exprimer une part de son vécu, être « neutre », et s’ancrer sur des comportements observés chez l’élève (éviter de questionner sur pourquoi l’élève n’a pas fait ceci). </a:t>
            </a:r>
          </a:p>
        </p:txBody>
      </p:sp>
      <p:sp>
        <p:nvSpPr>
          <p:cNvPr id="2" name="ZoneTexte 1">
            <a:extLst>
              <a:ext uri="{FF2B5EF4-FFF2-40B4-BE49-F238E27FC236}">
                <a16:creationId xmlns:a16="http://schemas.microsoft.com/office/drawing/2014/main" id="{FD65D52C-4C9A-1F32-B298-CF6103444472}"/>
              </a:ext>
            </a:extLst>
          </p:cNvPr>
          <p:cNvSpPr txBox="1"/>
          <p:nvPr/>
        </p:nvSpPr>
        <p:spPr>
          <a:xfrm>
            <a:off x="2562448" y="87689"/>
            <a:ext cx="8607780" cy="800219"/>
          </a:xfrm>
          <a:prstGeom prst="rect">
            <a:avLst/>
          </a:prstGeom>
          <a:noFill/>
        </p:spPr>
        <p:txBody>
          <a:bodyPr wrap="square" rtlCol="0">
            <a:spAutoFit/>
          </a:bodyPr>
          <a:lstStyle/>
          <a:p>
            <a:pPr algn="ctr"/>
            <a:r>
              <a:rPr lang="fr-FR" sz="4600" dirty="0"/>
              <a:t>Ressources et activité des élèves</a:t>
            </a:r>
            <a:endParaRPr lang="fr-FR" sz="4000" dirty="0"/>
          </a:p>
        </p:txBody>
      </p:sp>
      <p:sp>
        <p:nvSpPr>
          <p:cNvPr id="5" name="ZoneTexte 4">
            <a:extLst>
              <a:ext uri="{FF2B5EF4-FFF2-40B4-BE49-F238E27FC236}">
                <a16:creationId xmlns:a16="http://schemas.microsoft.com/office/drawing/2014/main" id="{83F2D3D4-D159-B119-CE19-1CBBD4FFD948}"/>
              </a:ext>
            </a:extLst>
          </p:cNvPr>
          <p:cNvSpPr txBox="1"/>
          <p:nvPr/>
        </p:nvSpPr>
        <p:spPr>
          <a:xfrm>
            <a:off x="85061" y="3263632"/>
            <a:ext cx="1584251" cy="1631216"/>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p:txBody>
      </p:sp>
    </p:spTree>
    <p:extLst>
      <p:ext uri="{BB962C8B-B14F-4D97-AF65-F5344CB8AC3E}">
        <p14:creationId xmlns:p14="http://schemas.microsoft.com/office/powerpoint/2010/main" val="346912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268"/>
            <a:ext cx="10292080" cy="6840334"/>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Ressources et activité des élèves</a:t>
            </a:r>
          </a:p>
          <a:p>
            <a:pPr algn="just">
              <a:defRPr/>
            </a:pPr>
            <a:endParaRPr lang="fr-FR" altLang="fr-FR" sz="1200" dirty="0"/>
          </a:p>
          <a:p>
            <a:pPr marL="342900" indent="-3429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defRPr/>
            </a:pPr>
            <a:r>
              <a:rPr lang="fr-FR" altLang="fr-FR" sz="2450" dirty="0"/>
              <a:t>L’activité d’un élève actualise les ressources dont il dispose : face à une situation, il les mobilise et il les gère d’une certaine façon. </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450" dirty="0"/>
              <a:t>L’activité de l’élève est donc :</a:t>
            </a:r>
          </a:p>
          <a:p>
            <a:pPr marL="457200" indent="-457200" algn="just">
              <a:buFont typeface="Arial" panose="020B0604020202020204" pitchFamily="34" charset="0"/>
              <a:buChar char="•"/>
              <a:defRPr/>
            </a:pPr>
            <a:endParaRPr lang="fr-FR" altLang="fr-FR" sz="200" dirty="0"/>
          </a:p>
          <a:p>
            <a:pPr marL="914400" lvl="1" indent="-457200" algn="just">
              <a:buFont typeface="Courier New" panose="02070309020205020404" pitchFamily="49" charset="0"/>
              <a:buChar char="o"/>
              <a:defRPr/>
            </a:pPr>
            <a:r>
              <a:rPr lang="fr-FR" altLang="fr-FR" sz="2200" b="1" dirty="0">
                <a:solidFill>
                  <a:schemeClr val="accent2">
                    <a:lumMod val="75000"/>
                  </a:schemeClr>
                </a:solidFill>
              </a:rPr>
              <a:t>Holistique</a:t>
            </a:r>
            <a:r>
              <a:rPr lang="fr-FR" altLang="fr-FR" sz="2200" dirty="0"/>
              <a:t> : elle mobilise (plus ou moins) l’ensemble des ressources individuelles.</a:t>
            </a:r>
          </a:p>
          <a:p>
            <a:pPr marL="914400" lvl="1" indent="-457200" algn="just">
              <a:buFont typeface="Courier New" panose="02070309020205020404" pitchFamily="49" charset="0"/>
              <a:buChar char="o"/>
              <a:defRPr/>
            </a:pPr>
            <a:r>
              <a:rPr lang="fr-FR" altLang="fr-FR" sz="2200" b="1" dirty="0">
                <a:solidFill>
                  <a:schemeClr val="accent2">
                    <a:lumMod val="75000"/>
                  </a:schemeClr>
                </a:solidFill>
              </a:rPr>
              <a:t>Située</a:t>
            </a:r>
            <a:r>
              <a:rPr lang="fr-FR" altLang="fr-FR" sz="2200" dirty="0"/>
              <a:t> : </a:t>
            </a:r>
            <a:r>
              <a:rPr lang="fr-FR" sz="2200" dirty="0"/>
              <a:t>l’activité des élèves est indissociable des conditions matérielles et sociales dans lesquelles elle s’inscrit </a:t>
            </a:r>
            <a:endParaRPr lang="fr-FR" altLang="fr-FR" sz="2200" dirty="0"/>
          </a:p>
          <a:p>
            <a:pPr marL="914400" lvl="1" indent="-457200" algn="just">
              <a:buFont typeface="Courier New" panose="02070309020205020404" pitchFamily="49" charset="0"/>
              <a:buChar char="o"/>
              <a:defRPr/>
            </a:pPr>
            <a:r>
              <a:rPr lang="fr-FR" altLang="fr-FR" sz="2200" b="1" dirty="0">
                <a:solidFill>
                  <a:schemeClr val="accent2">
                    <a:lumMod val="75000"/>
                  </a:schemeClr>
                </a:solidFill>
              </a:rPr>
              <a:t>Subjective et singulière</a:t>
            </a:r>
            <a:r>
              <a:rPr lang="fr-FR" altLang="fr-FR" sz="2200" dirty="0"/>
              <a:t> : l’activité n’est pas un pur décalque des contraintes de la tâche. Pour une même tâche, plusieurs élèves mobilisent des ressources différentes, leur activité est individuelle. </a:t>
            </a:r>
          </a:p>
          <a:p>
            <a:pPr marL="914400" lvl="1" indent="-457200" algn="just">
              <a:buFont typeface="Courier New" panose="02070309020205020404" pitchFamily="49" charset="0"/>
              <a:buChar char="o"/>
              <a:defRPr/>
            </a:pPr>
            <a:r>
              <a:rPr lang="fr-FR" altLang="fr-FR" sz="2200" b="1" dirty="0">
                <a:solidFill>
                  <a:schemeClr val="accent2">
                    <a:lumMod val="75000"/>
                  </a:schemeClr>
                </a:solidFill>
              </a:rPr>
              <a:t>Signifiante</a:t>
            </a:r>
            <a:r>
              <a:rPr lang="fr-FR" altLang="fr-FR" sz="2200" dirty="0"/>
              <a:t> : elle a un sens, l’être humain ne fait jamais « n’importe quoi » (elle révèle le « monde propre » du sujet). </a:t>
            </a:r>
          </a:p>
          <a:p>
            <a:pPr marL="914400" lvl="1" indent="-457200" algn="just">
              <a:buFont typeface="Courier New" panose="02070309020205020404" pitchFamily="49" charset="0"/>
              <a:buChar char="o"/>
              <a:defRPr/>
            </a:pPr>
            <a:r>
              <a:rPr lang="fr-FR" altLang="fr-FR" sz="2200" b="1" dirty="0">
                <a:solidFill>
                  <a:schemeClr val="accent2">
                    <a:lumMod val="75000"/>
                  </a:schemeClr>
                </a:solidFill>
              </a:rPr>
              <a:t>Motivée</a:t>
            </a:r>
            <a:r>
              <a:rPr lang="fr-FR" altLang="fr-FR" sz="2200" dirty="0"/>
              <a:t> : toute activité est nécessairement orientée vers un but (ou un </a:t>
            </a:r>
            <a:r>
              <a:rPr lang="fr-FR" altLang="fr-FR" sz="2200" dirty="0" err="1"/>
              <a:t>anti-but</a:t>
            </a:r>
            <a:r>
              <a:rPr lang="fr-FR" altLang="fr-FR" sz="2200" dirty="0"/>
              <a:t>) qui n’est pas nécessairement un but d’apprentissage. Dans toute activité il y a des </a:t>
            </a:r>
            <a:r>
              <a:rPr lang="fr-FR" altLang="fr-FR" sz="2200" dirty="0">
                <a:solidFill>
                  <a:srgbClr val="0070C0"/>
                </a:solidFill>
              </a:rPr>
              <a:t>motifs d’agir</a:t>
            </a:r>
            <a:r>
              <a:rPr lang="fr-FR" altLang="fr-FR" sz="2200" dirty="0"/>
              <a:t> (ou des intentions). </a:t>
            </a:r>
          </a:p>
          <a:p>
            <a:pPr marL="914400" lvl="1" indent="-457200" algn="just">
              <a:buFont typeface="Courier New" panose="02070309020205020404" pitchFamily="49" charset="0"/>
              <a:buChar char="o"/>
              <a:defRPr/>
            </a:pPr>
            <a:endParaRPr lang="fr-FR" altLang="fr-FR" sz="1000" dirty="0"/>
          </a:p>
          <a:p>
            <a:pPr marL="457200" indent="-457200" algn="just">
              <a:buFont typeface="Arial" panose="020B0604020202020204" pitchFamily="34" charset="0"/>
              <a:buChar char="•"/>
              <a:defRPr/>
            </a:pPr>
            <a:r>
              <a:rPr lang="fr-FR" altLang="fr-FR" sz="2450" dirty="0"/>
              <a:t>Seule une « </a:t>
            </a:r>
            <a:r>
              <a:rPr lang="fr-FR" altLang="fr-FR" sz="2450" i="1" dirty="0"/>
              <a:t>EPS du dedans </a:t>
            </a:r>
            <a:r>
              <a:rPr lang="fr-FR" altLang="fr-FR" sz="2450" dirty="0"/>
              <a:t>» (</a:t>
            </a:r>
            <a:r>
              <a:rPr lang="fr-FR" altLang="fr-FR" sz="2450" dirty="0" err="1"/>
              <a:t>C.Sève</a:t>
            </a:r>
            <a:r>
              <a:rPr lang="fr-FR" altLang="fr-FR" sz="2450" dirty="0"/>
              <a:t>, </a:t>
            </a:r>
            <a:r>
              <a:rPr lang="fr-FR" altLang="fr-FR" sz="2450" dirty="0" err="1"/>
              <a:t>N.Terré</a:t>
            </a:r>
            <a:r>
              <a:rPr lang="fr-FR" altLang="fr-FR" sz="2450" dirty="0"/>
              <a:t>, 2016) permet de comprendre l’activité des élèves, par exemple par un travail d’enquête (</a:t>
            </a:r>
            <a:r>
              <a:rPr lang="fr-FR" altLang="fr-FR" sz="2450" dirty="0" err="1"/>
              <a:t>C.Sève</a:t>
            </a:r>
            <a:r>
              <a:rPr lang="fr-FR" altLang="fr-FR" sz="2450" dirty="0"/>
              <a:t>, 2014).</a:t>
            </a:r>
          </a:p>
        </p:txBody>
      </p:sp>
    </p:spTree>
    <p:extLst>
      <p:ext uri="{BB962C8B-B14F-4D97-AF65-F5344CB8AC3E}">
        <p14:creationId xmlns:p14="http://schemas.microsoft.com/office/powerpoint/2010/main" val="1851235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1065" y="1761365"/>
            <a:ext cx="10048240" cy="4062651"/>
          </a:xfrm>
          <a:prstGeom prst="rect">
            <a:avLst/>
          </a:prstGeom>
          <a:noFill/>
        </p:spPr>
        <p:txBody>
          <a:bodyPr wrap="square" rtlCol="0">
            <a:spAutoFit/>
          </a:bodyPr>
          <a:lstStyle/>
          <a:p>
            <a:pPr marL="446088" indent="-446088" algn="just">
              <a:buFont typeface="Arial" panose="020B0604020202020204" pitchFamily="34" charset="0"/>
              <a:buChar char="•"/>
            </a:pPr>
            <a:r>
              <a:rPr lang="fr-FR" sz="2600" dirty="0"/>
              <a:t>« </a:t>
            </a:r>
            <a:r>
              <a:rPr lang="fr-FR" sz="2600" i="1" dirty="0"/>
              <a:t>La performance est un résultat perçu, mesuré et situé sur un continuum évaluatif</a:t>
            </a:r>
            <a:r>
              <a:rPr lang="fr-FR" sz="2600" dirty="0"/>
              <a:t> ».</a:t>
            </a:r>
          </a:p>
          <a:p>
            <a:pPr algn="just"/>
            <a:endParaRPr lang="fr-FR" altLang="fr-FR" sz="400" dirty="0"/>
          </a:p>
          <a:p>
            <a:pPr marL="446088" algn="just"/>
            <a:r>
              <a:rPr lang="fr-FR" altLang="fr-FR" sz="2200" dirty="0"/>
              <a:t>J.-</a:t>
            </a:r>
            <a:r>
              <a:rPr lang="fr-FR" altLang="fr-FR" sz="2200" dirty="0" err="1"/>
              <a:t>P.Famose</a:t>
            </a:r>
            <a:r>
              <a:rPr lang="fr-FR" altLang="fr-FR" sz="2200" dirty="0"/>
              <a:t>, </a:t>
            </a:r>
            <a:r>
              <a:rPr lang="fr-FR" sz="2200" i="1" dirty="0"/>
              <a:t>Performance motrice : un essai de définition</a:t>
            </a:r>
            <a:r>
              <a:rPr lang="fr-FR" sz="2200" dirty="0"/>
              <a:t>, in Cognition et performance, INSEP, Paris, 1993.</a:t>
            </a:r>
          </a:p>
          <a:p>
            <a:pPr marL="446088" algn="just"/>
            <a:endParaRPr lang="fr-FR" sz="1600" dirty="0"/>
          </a:p>
          <a:p>
            <a:pPr marL="457200" indent="-457200" algn="just">
              <a:buFont typeface="Arial" panose="020B0604020202020204" pitchFamily="34" charset="0"/>
              <a:buChar char="•"/>
              <a:defRPr/>
            </a:pPr>
            <a:r>
              <a:rPr lang="fr-FR" sz="2600" dirty="0"/>
              <a:t>« </a:t>
            </a:r>
            <a:r>
              <a:rPr lang="fr-FR" sz="2600" i="1" dirty="0"/>
              <a:t>Le comportement observable et évaluable sous-tendu par une compétence </a:t>
            </a:r>
            <a:r>
              <a:rPr lang="fr-FR" sz="2600" dirty="0"/>
              <a:t>».</a:t>
            </a:r>
          </a:p>
          <a:p>
            <a:pPr marL="446088" algn="just">
              <a:defRPr/>
            </a:pPr>
            <a:r>
              <a:rPr lang="fr-FR" altLang="fr-FR" sz="2200" dirty="0"/>
              <a:t>Lexique pour l’action, Edition Revue EP&amp;S, 2012.</a:t>
            </a:r>
          </a:p>
          <a:p>
            <a:pPr marL="446088" algn="just">
              <a:defRPr/>
            </a:pPr>
            <a:endParaRPr lang="fr-FR" sz="1600" dirty="0"/>
          </a:p>
          <a:p>
            <a:pPr marL="446088" indent="-446088" algn="just"/>
            <a:r>
              <a:rPr lang="fr-FR" sz="2600" dirty="0">
                <a:solidFill>
                  <a:srgbClr val="ED7D31"/>
                </a:solidFill>
                <a:sym typeface="Wingdings" panose="05000000000000000000" pitchFamily="2" charset="2"/>
              </a:rPr>
              <a:t></a:t>
            </a:r>
            <a:r>
              <a:rPr lang="fr-FR" sz="2600" dirty="0">
                <a:sym typeface="Wingdings" panose="05000000000000000000" pitchFamily="2" charset="2"/>
              </a:rPr>
              <a:t> </a:t>
            </a:r>
            <a:r>
              <a:rPr lang="fr-FR" sz="2600" dirty="0"/>
              <a:t>La performance est un comportement objectivable tourné vers la recherche d’efficacité. </a:t>
            </a:r>
            <a:endParaRPr lang="fr-FR" sz="2800" dirty="0"/>
          </a:p>
        </p:txBody>
      </p:sp>
    </p:spTree>
    <p:extLst>
      <p:ext uri="{BB962C8B-B14F-4D97-AF65-F5344CB8AC3E}">
        <p14:creationId xmlns:p14="http://schemas.microsoft.com/office/powerpoint/2010/main" val="256844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55801" y="1064681"/>
            <a:ext cx="9813106" cy="4955203"/>
          </a:xfrm>
          <a:prstGeom prst="rect">
            <a:avLst/>
          </a:prstGeom>
          <a:solidFill>
            <a:srgbClr val="FFD3FC"/>
          </a:solidFill>
        </p:spPr>
        <p:txBody>
          <a:bodyPr wrap="square" rtlCol="0">
            <a:spAutoFit/>
          </a:bodyPr>
          <a:lstStyle/>
          <a:p>
            <a:pPr marL="446088" indent="-446088" algn="just">
              <a:buFont typeface="Arial" panose="020B0604020202020204" pitchFamily="34" charset="0"/>
              <a:buChar char="•"/>
            </a:pPr>
            <a:r>
              <a:rPr lang="fr-FR" sz="2600" dirty="0"/>
              <a:t>La notion de performance porte aussi un sens connoté, un sens qui s’ajoute à la première définition.</a:t>
            </a:r>
          </a:p>
          <a:p>
            <a:pPr marL="446088" indent="-446088" algn="just">
              <a:buFont typeface="Arial" panose="020B0604020202020204" pitchFamily="34" charset="0"/>
              <a:buChar char="•"/>
            </a:pPr>
            <a:endParaRPr lang="fr-FR" sz="1000" dirty="0"/>
          </a:p>
          <a:p>
            <a:pPr marL="446088" indent="-446088" algn="just">
              <a:buFont typeface="Arial" panose="020B0604020202020204" pitchFamily="34" charset="0"/>
              <a:buChar char="•"/>
            </a:pPr>
            <a:r>
              <a:rPr lang="fr-FR" sz="2600" dirty="0"/>
              <a:t>Réaliser une performance est souvent compris comme réaliser une « bonne » performance : on dit d’un sportif qu’il est performant lorsqu’il a atteint un certain niveau de résultat.</a:t>
            </a:r>
          </a:p>
          <a:p>
            <a:pPr marL="446088" indent="-446088" algn="just">
              <a:buFont typeface="Arial" panose="020B0604020202020204" pitchFamily="34" charset="0"/>
              <a:buChar char="•"/>
            </a:pPr>
            <a:endParaRPr lang="fr-FR" sz="1000" dirty="0"/>
          </a:p>
          <a:p>
            <a:pPr marL="446088" indent="-446088" algn="just">
              <a:buFont typeface="Arial" panose="020B0604020202020204" pitchFamily="34" charset="0"/>
              <a:buChar char="•"/>
            </a:pPr>
            <a:r>
              <a:rPr lang="fr-FR" sz="2600" dirty="0"/>
              <a:t>Dans ce sens la notion de performance renvoie à un résultat d’une certaine valeur. </a:t>
            </a:r>
          </a:p>
          <a:p>
            <a:pPr marL="446088" indent="-446088" algn="just">
              <a:buFont typeface="Arial" panose="020B0604020202020204" pitchFamily="34" charset="0"/>
              <a:buChar char="•"/>
            </a:pPr>
            <a:endParaRPr lang="fr-FR" sz="1000" dirty="0"/>
          </a:p>
          <a:p>
            <a:pPr marL="446088" indent="-446088" algn="just">
              <a:buFont typeface="Arial" panose="020B0604020202020204" pitchFamily="34" charset="0"/>
              <a:buChar char="•"/>
            </a:pPr>
            <a:r>
              <a:rPr lang="fr-FR" sz="2600" dirty="0"/>
              <a:t>Mais cette valeur ne doit pas être normative mais relative : ce qui peut être reconnue comme une performance chez un débutant ne l’est plus chez un expert. Les élèves en EPS réalisent donc aussi des performances ! </a:t>
            </a:r>
          </a:p>
        </p:txBody>
      </p:sp>
      <p:sp>
        <p:nvSpPr>
          <p:cNvPr id="4" name="ZoneTexte 3">
            <a:extLst>
              <a:ext uri="{FF2B5EF4-FFF2-40B4-BE49-F238E27FC236}">
                <a16:creationId xmlns:a16="http://schemas.microsoft.com/office/drawing/2014/main" id="{CD5CEC82-0A47-929C-2576-A22CC57751FA}"/>
              </a:ext>
            </a:extLst>
          </p:cNvPr>
          <p:cNvSpPr txBox="1"/>
          <p:nvPr/>
        </p:nvSpPr>
        <p:spPr>
          <a:xfrm>
            <a:off x="85061" y="3135413"/>
            <a:ext cx="1584251" cy="1015663"/>
          </a:xfrm>
          <a:prstGeom prst="rect">
            <a:avLst/>
          </a:prstGeom>
          <a:solidFill>
            <a:srgbClr val="FFD3FC"/>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rgbClr val="7030A0"/>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4764092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sportive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1065" y="1217084"/>
            <a:ext cx="10048240" cy="4862870"/>
          </a:xfrm>
          <a:prstGeom prst="rect">
            <a:avLst/>
          </a:prstGeom>
          <a:noFill/>
        </p:spPr>
        <p:txBody>
          <a:bodyPr wrap="square" rtlCol="0">
            <a:spAutoFit/>
          </a:bodyPr>
          <a:lstStyle/>
          <a:p>
            <a:pPr marL="446088" indent="-446088" algn="just">
              <a:buFont typeface="Arial" panose="020B0604020202020204" pitchFamily="34" charset="0"/>
              <a:buChar char="•"/>
            </a:pPr>
            <a:r>
              <a:rPr lang="fr-FR" sz="2600" i="1" dirty="0"/>
              <a:t>La performance sportive est </a:t>
            </a:r>
            <a:r>
              <a:rPr lang="fr-FR" sz="2600" dirty="0"/>
              <a:t>« </a:t>
            </a:r>
            <a:r>
              <a:rPr lang="fr-FR" sz="2600" i="1" dirty="0"/>
              <a:t>le produit évalué de l’activité motrice dans un contexte institutionnalisé de comparaison sociale</a:t>
            </a:r>
            <a:r>
              <a:rPr lang="fr-FR" sz="2600" dirty="0"/>
              <a:t> ».</a:t>
            </a:r>
            <a:endParaRPr lang="fr-FR" altLang="fr-FR" sz="400" dirty="0"/>
          </a:p>
          <a:p>
            <a:pPr marL="446088" algn="just"/>
            <a:r>
              <a:rPr lang="fr-FR" altLang="fr-FR" sz="2200" dirty="0"/>
              <a:t>J.-</a:t>
            </a:r>
            <a:r>
              <a:rPr lang="fr-FR" altLang="fr-FR" sz="2200" dirty="0" err="1"/>
              <a:t>P.Famose</a:t>
            </a:r>
            <a:r>
              <a:rPr lang="fr-FR" altLang="fr-FR" sz="2200" dirty="0"/>
              <a:t>, </a:t>
            </a:r>
            <a:r>
              <a:rPr lang="fr-FR" sz="2200" i="1" dirty="0"/>
              <a:t>Performance motrice : un essai de définition</a:t>
            </a:r>
            <a:r>
              <a:rPr lang="fr-FR" sz="2200" dirty="0"/>
              <a:t>, in Cognition et performance, INSEP, Paris, 1993.</a:t>
            </a:r>
          </a:p>
          <a:p>
            <a:pPr marL="446088" algn="just"/>
            <a:endParaRPr lang="fr-FR" sz="1600" dirty="0"/>
          </a:p>
          <a:p>
            <a:pPr marL="446088" indent="-446088" algn="just">
              <a:buFont typeface="Arial" panose="020B0604020202020204" pitchFamily="34" charset="0"/>
              <a:buChar char="•"/>
            </a:pPr>
            <a:r>
              <a:rPr lang="fr-FR" sz="2800" dirty="0"/>
              <a:t>« </a:t>
            </a:r>
            <a:r>
              <a:rPr lang="fr-FR" sz="2600" i="1" dirty="0"/>
              <a:t>On peut définir la performance sportive comme une action motrice, dont les règles sont fixées par l’institution sportive, permettant au sujet d’exprimer ses potentialités physiques et mentales </a:t>
            </a:r>
            <a:r>
              <a:rPr lang="fr-FR" sz="2800" dirty="0"/>
              <a:t>».</a:t>
            </a:r>
          </a:p>
          <a:p>
            <a:pPr marL="446088" algn="just"/>
            <a:r>
              <a:rPr lang="fr-FR" sz="2200" dirty="0" err="1"/>
              <a:t>V.Billat</a:t>
            </a:r>
            <a:r>
              <a:rPr lang="fr-FR" sz="2200" dirty="0"/>
              <a:t>, Physiologie et méthodologie et de l’entrainement sportif, De Boeck, 1997.</a:t>
            </a:r>
          </a:p>
          <a:p>
            <a:pPr marL="446088" algn="just">
              <a:defRPr/>
            </a:pPr>
            <a:endParaRPr lang="fr-FR" sz="1600" dirty="0"/>
          </a:p>
          <a:p>
            <a:pPr marL="446088" indent="-446088" algn="just"/>
            <a:r>
              <a:rPr lang="fr-FR" sz="2600" dirty="0">
                <a:solidFill>
                  <a:srgbClr val="ED7D31"/>
                </a:solidFill>
                <a:sym typeface="Wingdings" panose="05000000000000000000" pitchFamily="2" charset="2"/>
              </a:rPr>
              <a:t></a:t>
            </a:r>
            <a:r>
              <a:rPr lang="fr-FR" sz="2600" dirty="0">
                <a:sym typeface="Wingdings" panose="05000000000000000000" pitchFamily="2" charset="2"/>
              </a:rPr>
              <a:t> </a:t>
            </a:r>
            <a:r>
              <a:rPr lang="fr-FR" sz="2600" b="1" dirty="0"/>
              <a:t>La performance existe en EPS</a:t>
            </a:r>
            <a:r>
              <a:rPr lang="fr-FR" sz="2600" dirty="0"/>
              <a:t>, mais elle n’est pas la performance sportive, cette dernière se référant à des règles normatives de comparaison fixées par l’institution sportive.</a:t>
            </a:r>
            <a:endParaRPr lang="fr-FR" sz="2800" dirty="0"/>
          </a:p>
        </p:txBody>
      </p:sp>
    </p:spTree>
    <p:extLst>
      <p:ext uri="{BB962C8B-B14F-4D97-AF65-F5344CB8AC3E}">
        <p14:creationId xmlns:p14="http://schemas.microsoft.com/office/powerpoint/2010/main" val="18597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10811" y="1532769"/>
            <a:ext cx="9813106" cy="4431983"/>
          </a:xfrm>
          <a:prstGeom prst="rect">
            <a:avLst/>
          </a:prstGeom>
          <a:noFill/>
        </p:spPr>
        <p:txBody>
          <a:bodyPr wrap="square" rtlCol="0">
            <a:spAutoFit/>
          </a:bodyPr>
          <a:lstStyle/>
          <a:p>
            <a:pPr marL="446088" indent="-446088" algn="just">
              <a:buFont typeface="Arial" panose="020B0604020202020204" pitchFamily="34" charset="0"/>
              <a:buChar char="•"/>
            </a:pPr>
            <a:r>
              <a:rPr lang="fr-FR" sz="2600" dirty="0"/>
              <a:t>La performance n’est pas qu’un résultat objectivable. </a:t>
            </a:r>
          </a:p>
          <a:p>
            <a:pPr marL="446088" indent="-446088" algn="just">
              <a:buFont typeface="Arial" panose="020B0604020202020204" pitchFamily="34" charset="0"/>
              <a:buChar char="•"/>
            </a:pPr>
            <a:endParaRPr lang="fr-FR" sz="1600" dirty="0"/>
          </a:p>
          <a:p>
            <a:pPr marL="446088" indent="-446088" algn="just">
              <a:buFont typeface="Arial" panose="020B0604020202020204" pitchFamily="34" charset="0"/>
              <a:buChar char="•"/>
            </a:pPr>
            <a:r>
              <a:rPr lang="fr-FR" sz="2600" dirty="0"/>
              <a:t>La performance est un comportement socialement situé dans un cotexte d’accomplissement c’est-à-dire un contexte qui engage à réussir, </a:t>
            </a:r>
            <a:r>
              <a:rPr lang="fr-FR" sz="2600" b="1" dirty="0"/>
              <a:t>et qui produit des états affectifs</a:t>
            </a:r>
            <a:r>
              <a:rPr lang="fr-FR" sz="2600" dirty="0"/>
              <a:t>. </a:t>
            </a:r>
          </a:p>
          <a:p>
            <a:pPr marL="446088" indent="-446088" algn="just">
              <a:buFont typeface="Arial" panose="020B0604020202020204" pitchFamily="34" charset="0"/>
              <a:buChar char="•"/>
            </a:pPr>
            <a:endParaRPr lang="fr-FR" sz="1600" dirty="0"/>
          </a:p>
          <a:p>
            <a:pPr marL="446088" indent="-446088" algn="just">
              <a:buFont typeface="Arial" panose="020B0604020202020204" pitchFamily="34" charset="0"/>
              <a:buChar char="•"/>
            </a:pPr>
            <a:r>
              <a:rPr lang="fr-FR" sz="2600" dirty="0"/>
              <a:t>La performance en EPS est notamment un fort levier du sentiment de compétence, et au-delà de l’estime de soi (ou l’inverse). </a:t>
            </a:r>
          </a:p>
          <a:p>
            <a:pPr marL="446088" indent="-446088" algn="just">
              <a:buFont typeface="Arial" panose="020B0604020202020204" pitchFamily="34" charset="0"/>
              <a:buChar char="•"/>
            </a:pPr>
            <a:endParaRPr lang="fr-FR" sz="1600" dirty="0"/>
          </a:p>
          <a:p>
            <a:pPr marL="446088" indent="-446088" algn="just">
              <a:buFont typeface="Arial" panose="020B0604020202020204" pitchFamily="34" charset="0"/>
              <a:buChar char="•"/>
            </a:pPr>
            <a:r>
              <a:rPr lang="fr-FR" sz="2600" dirty="0"/>
              <a:t>Une « </a:t>
            </a:r>
            <a:r>
              <a:rPr lang="fr-FR" sz="2600" i="1" dirty="0"/>
              <a:t>EPS du dedans </a:t>
            </a:r>
            <a:r>
              <a:rPr lang="fr-FR" sz="2600" dirty="0"/>
              <a:t>» (</a:t>
            </a:r>
            <a:r>
              <a:rPr lang="fr-FR" sz="2600" dirty="0" err="1"/>
              <a:t>C.Sève</a:t>
            </a:r>
            <a:r>
              <a:rPr lang="fr-FR" sz="2600" dirty="0"/>
              <a:t>, </a:t>
            </a:r>
            <a:r>
              <a:rPr lang="fr-FR" sz="2600" dirty="0" err="1"/>
              <a:t>N.Terré</a:t>
            </a:r>
            <a:r>
              <a:rPr lang="fr-FR" sz="2600" dirty="0"/>
              <a:t>, 2016) doit s’intéresser à la performance du point de vue de l’élève : par seulement ce qu’il produit, mais aussi ce qu’il éprouve, ce qu’il ressent.</a:t>
            </a:r>
          </a:p>
        </p:txBody>
      </p:sp>
    </p:spTree>
    <p:extLst>
      <p:ext uri="{BB962C8B-B14F-4D97-AF65-F5344CB8AC3E}">
        <p14:creationId xmlns:p14="http://schemas.microsoft.com/office/powerpoint/2010/main" val="12102181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10811" y="1750487"/>
            <a:ext cx="9813106" cy="3693319"/>
          </a:xfrm>
          <a:prstGeom prst="rect">
            <a:avLst/>
          </a:prstGeom>
          <a:solidFill>
            <a:srgbClr val="FFD3FC"/>
          </a:solidFill>
        </p:spPr>
        <p:txBody>
          <a:bodyPr wrap="square" rtlCol="0">
            <a:spAutoFit/>
          </a:bodyPr>
          <a:lstStyle/>
          <a:p>
            <a:pPr marL="446088" indent="-446088" algn="just">
              <a:buFont typeface="Arial" panose="020B0604020202020204" pitchFamily="34" charset="0"/>
              <a:buChar char="•"/>
            </a:pPr>
            <a:r>
              <a:rPr lang="fr-FR" sz="2600" dirty="0"/>
              <a:t>La performance ne concerne pas forcément les activités compétitives : la performance n’a pas toujours pour but de gagner, mais aussi de produire un effet sur le spectateur.</a:t>
            </a:r>
          </a:p>
          <a:p>
            <a:pPr marL="446088" algn="just"/>
            <a:r>
              <a:rPr lang="fr-FR" sz="2600" dirty="0">
                <a:sym typeface="Wingdings" panose="05000000000000000000" pitchFamily="2" charset="2"/>
              </a:rPr>
              <a:t> o</a:t>
            </a:r>
            <a:r>
              <a:rPr lang="fr-FR" sz="2600" dirty="0"/>
              <a:t>n parle par exemple de la performance du jeu d’acteur au théâtre, de la performance d’un danseur par sa virtuosité, ou de la performance d’un musicien par son expression artistique. </a:t>
            </a:r>
          </a:p>
          <a:p>
            <a:pPr marL="446088" indent="-446088" algn="just">
              <a:buFont typeface="Arial" panose="020B0604020202020204" pitchFamily="34" charset="0"/>
              <a:buChar char="•"/>
            </a:pPr>
            <a:endParaRPr lang="fr-FR" sz="2600" dirty="0"/>
          </a:p>
          <a:p>
            <a:pPr marL="446088" indent="-446088" algn="just">
              <a:buFont typeface="Arial" panose="020B0604020202020204" pitchFamily="34" charset="0"/>
              <a:buChar char="•"/>
            </a:pPr>
            <a:r>
              <a:rPr lang="fr-FR" sz="2600" dirty="0"/>
              <a:t>Mais dans les APSA qui sont compétitives (les sports), la performance est nécessairement orientée vers la victoire. </a:t>
            </a:r>
            <a:endParaRPr lang="fr-FR" sz="2800" dirty="0"/>
          </a:p>
        </p:txBody>
      </p:sp>
      <p:sp>
        <p:nvSpPr>
          <p:cNvPr id="2" name="ZoneTexte 1">
            <a:extLst>
              <a:ext uri="{FF2B5EF4-FFF2-40B4-BE49-F238E27FC236}">
                <a16:creationId xmlns:a16="http://schemas.microsoft.com/office/drawing/2014/main" id="{0CDF4DF0-5B6A-DA18-3D17-8D1753878C13}"/>
              </a:ext>
            </a:extLst>
          </p:cNvPr>
          <p:cNvSpPr txBox="1"/>
          <p:nvPr/>
        </p:nvSpPr>
        <p:spPr>
          <a:xfrm>
            <a:off x="85061" y="3135413"/>
            <a:ext cx="1584251" cy="1015663"/>
          </a:xfrm>
          <a:prstGeom prst="rect">
            <a:avLst/>
          </a:prstGeom>
          <a:solidFill>
            <a:srgbClr val="FFD3FC"/>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rgbClr val="7030A0"/>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38641409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227962"/>
            <a:ext cx="10048240" cy="4862870"/>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600" dirty="0"/>
              <a:t>Comme la technique qui en EPS est parfois « </a:t>
            </a:r>
            <a:r>
              <a:rPr lang="fr-FR" sz="2600" i="1" dirty="0"/>
              <a:t>maudite</a:t>
            </a:r>
            <a:r>
              <a:rPr lang="fr-FR" sz="2600" dirty="0"/>
              <a:t> » (</a:t>
            </a:r>
            <a:r>
              <a:rPr lang="fr-FR" sz="2600" dirty="0" err="1"/>
              <a:t>R.Garassino</a:t>
            </a:r>
            <a:r>
              <a:rPr lang="fr-FR" sz="2600" dirty="0"/>
              <a:t>, 1980), la performance est souvent diabolisée au prétexte que l’éducation physique est une matière d’enseignement.</a:t>
            </a:r>
          </a:p>
          <a:p>
            <a:pPr marL="457200" indent="-457200" algn="just">
              <a:buFont typeface="Arial" panose="020B0604020202020204" pitchFamily="34" charset="0"/>
              <a:buChar char="•"/>
              <a:defRPr/>
            </a:pPr>
            <a:endParaRPr lang="fr-FR" sz="200" dirty="0"/>
          </a:p>
          <a:p>
            <a:pPr marL="446088" algn="just">
              <a:defRPr/>
            </a:pPr>
            <a:r>
              <a:rPr lang="fr-FR" sz="2200" dirty="0"/>
              <a:t>Pour </a:t>
            </a:r>
            <a:r>
              <a:rPr lang="fr-FR" sz="2200" dirty="0" err="1"/>
              <a:t>J.Saury</a:t>
            </a:r>
            <a:r>
              <a:rPr lang="fr-FR" sz="2200" dirty="0"/>
              <a:t> 2014 (voir diapo suivante) la performance est surtout associée au sportif de haut niveau, et ne serait donc pas le domaine de l’EPS qui s’adresse à tous les élèves quelles que soient leurs ressources. La performance est aussi l’emblème de la compétition sportive érigée en modèle. Le « culte de la performance » serait éloignée des valeurs citoyennes. </a:t>
            </a:r>
          </a:p>
          <a:p>
            <a:pPr marL="446088" algn="just">
              <a:defRPr/>
            </a:pPr>
            <a:endParaRPr lang="fr-FR" sz="1600" dirty="0"/>
          </a:p>
          <a:p>
            <a:pPr marL="457200" indent="-457200" algn="just">
              <a:buFont typeface="Arial" panose="020B0604020202020204" pitchFamily="34" charset="0"/>
              <a:buChar char="•"/>
              <a:defRPr/>
            </a:pPr>
            <a:r>
              <a:rPr lang="fr-FR" sz="2600" b="1" dirty="0">
                <a:solidFill>
                  <a:srgbClr val="ED7D31"/>
                </a:solidFill>
              </a:rPr>
              <a:t>Néanmoins « </a:t>
            </a:r>
            <a:r>
              <a:rPr lang="fr-FR" sz="2600" b="1" i="1" dirty="0">
                <a:solidFill>
                  <a:srgbClr val="ED7D31"/>
                </a:solidFill>
              </a:rPr>
              <a:t>la performance est avant tout un indice de compétence, d’adaptation, et d’apprentissage </a:t>
            </a:r>
            <a:r>
              <a:rPr lang="fr-FR" sz="2600" b="1" dirty="0">
                <a:solidFill>
                  <a:srgbClr val="ED7D31"/>
                </a:solidFill>
              </a:rPr>
              <a:t>» (</a:t>
            </a:r>
            <a:r>
              <a:rPr lang="fr-FR" sz="2600" b="1" dirty="0" err="1">
                <a:solidFill>
                  <a:srgbClr val="ED7D31"/>
                </a:solidFill>
              </a:rPr>
              <a:t>J.Saury</a:t>
            </a:r>
            <a:r>
              <a:rPr lang="fr-FR" sz="2600" b="1" dirty="0">
                <a:solidFill>
                  <a:srgbClr val="ED7D31"/>
                </a:solidFill>
              </a:rPr>
              <a:t>, 2014) </a:t>
            </a:r>
            <a:r>
              <a:rPr lang="fr-FR" sz="2600" b="1" dirty="0">
                <a:solidFill>
                  <a:srgbClr val="ED7D31"/>
                </a:solidFill>
                <a:sym typeface="Wingdings" panose="05000000000000000000" pitchFamily="2" charset="2"/>
              </a:rPr>
              <a:t> </a:t>
            </a:r>
            <a:r>
              <a:rPr lang="fr-FR" sz="2600" b="1" dirty="0">
                <a:solidFill>
                  <a:srgbClr val="ED7D31"/>
                </a:solidFill>
              </a:rPr>
              <a:t>l’élève doit avoir la possibilité de réaliser des performances en EPS, des performances à son niveau (= selon ses propres ressources). </a:t>
            </a:r>
          </a:p>
        </p:txBody>
      </p:sp>
    </p:spTree>
    <p:extLst>
      <p:ext uri="{BB962C8B-B14F-4D97-AF65-F5344CB8AC3E}">
        <p14:creationId xmlns:p14="http://schemas.microsoft.com/office/powerpoint/2010/main" val="135241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4EED7F-DA53-9985-BAFC-5C2EEF3CAF38}"/>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119102"/>
            <a:ext cx="10048240" cy="5816977"/>
          </a:xfrm>
          <a:prstGeom prst="rect">
            <a:avLst/>
          </a:prstGeom>
          <a:solidFill>
            <a:schemeClr val="accent5">
              <a:lumMod val="20000"/>
              <a:lumOff val="80000"/>
            </a:schemeClr>
          </a:solidFill>
        </p:spPr>
        <p:txBody>
          <a:bodyPr wrap="square" rtlCol="0">
            <a:spAutoFit/>
          </a:bodyPr>
          <a:lstStyle/>
          <a:p>
            <a:pPr algn="just"/>
            <a:r>
              <a:rPr lang="fr-FR" sz="1950" b="1" dirty="0"/>
              <a:t>1. Ne pas rejeter « la performance » avec le « culte de la performance » (</a:t>
            </a:r>
            <a:r>
              <a:rPr lang="fr-FR" sz="1950" b="1" dirty="0" err="1"/>
              <a:t>J.Saury</a:t>
            </a:r>
            <a:r>
              <a:rPr lang="fr-FR" sz="1950" b="1" dirty="0"/>
              <a:t>, 2014)</a:t>
            </a:r>
          </a:p>
          <a:p>
            <a:pPr algn="just"/>
            <a:r>
              <a:rPr lang="fr-FR" sz="1950" dirty="0"/>
              <a:t>La notion de </a:t>
            </a:r>
            <a:r>
              <a:rPr lang="fr-FR" sz="1950" i="1" dirty="0"/>
              <a:t>performance</a:t>
            </a:r>
            <a:r>
              <a:rPr lang="fr-FR" sz="1950" dirty="0"/>
              <a:t> est une de ces notions, à l’instar de la notion de </a:t>
            </a:r>
            <a:r>
              <a:rPr lang="fr-FR" sz="1950" i="1" dirty="0"/>
              <a:t>technique</a:t>
            </a:r>
            <a:r>
              <a:rPr lang="fr-FR" sz="1950" dirty="0"/>
              <a:t> par exemple, qui continuent à susciter de vifs débats en EPS, et plus généralement dans les secteurs de l’enseignement et de la formation. Les suspicions à son égard peuvent provenir du rejet du « culte de la performance », omniprésent dans les discours politiques ou managériaux touchant pratiquement tous les secteurs de la vie sociale, y compris le système éducatif, l’enseignement supérieur et la recherche. La performance serait alors emblématique d’un libéralisme débridé tenu par des valeurs de « compétitivité », d’ « excellence », de « productivité », etc. Ces suspicions peuvent également provenir, en particulier en EPS, d’une association de la </a:t>
            </a:r>
            <a:r>
              <a:rPr lang="fr-FR" sz="1950" i="1" dirty="0"/>
              <a:t>performance </a:t>
            </a:r>
            <a:r>
              <a:rPr lang="fr-FR" sz="1950" dirty="0"/>
              <a:t>avec le domaine du sport de haut niveau, et d’une critique de la compétition sportive érigée en modèle. Ce modèle engendrerait des conduites tout aussi éloignées de l’éthique sportive et de valeurs citoyennes, que de valeurs éducatives ou visant le développement de la personne. Pour autant, de la même façon que </a:t>
            </a:r>
            <a:r>
              <a:rPr lang="fr-FR" sz="1950" dirty="0" err="1"/>
              <a:t>Garassino</a:t>
            </a:r>
            <a:r>
              <a:rPr lang="fr-FR" sz="1950" dirty="0"/>
              <a:t> (1979) suggérait en substance de ne pas jeter la </a:t>
            </a:r>
            <a:r>
              <a:rPr lang="fr-FR" sz="1950" i="1" dirty="0"/>
              <a:t>technique </a:t>
            </a:r>
            <a:r>
              <a:rPr lang="fr-FR" sz="1950" dirty="0"/>
              <a:t>avec l’eau du bain du </a:t>
            </a:r>
            <a:r>
              <a:rPr lang="fr-FR" sz="1950" i="1" dirty="0"/>
              <a:t>technicisme</a:t>
            </a:r>
            <a:r>
              <a:rPr lang="fr-FR" sz="1950" dirty="0"/>
              <a:t>, il me semble également important de ne pas bannir de nos discours la notion de </a:t>
            </a:r>
            <a:r>
              <a:rPr lang="fr-FR" sz="1950" i="1" dirty="0"/>
              <a:t>performance </a:t>
            </a:r>
            <a:r>
              <a:rPr lang="fr-FR" sz="1950" dirty="0"/>
              <a:t>en même temps que nous rejetons les discours et pratiques prônant un culte immodéré, ou une quête forcenée, de la performance. Car la performance est avant tout un indice de compétence, d’adaptation, et d’apprentissage</a:t>
            </a:r>
            <a:r>
              <a:rPr lang="fr-FR" sz="2000" dirty="0"/>
              <a:t>.</a:t>
            </a:r>
          </a:p>
          <a:p>
            <a:pPr algn="just"/>
            <a:endParaRPr lang="fr-FR" sz="400" dirty="0"/>
          </a:p>
          <a:p>
            <a:pPr algn="just"/>
            <a:r>
              <a:rPr lang="fr-FR" b="1" u="sng" dirty="0"/>
              <a:t>Source</a:t>
            </a:r>
            <a:r>
              <a:rPr lang="fr-FR" dirty="0"/>
              <a:t> : </a:t>
            </a:r>
            <a:r>
              <a:rPr lang="fr-FR" dirty="0">
                <a:hlinkClick r:id="rId5"/>
              </a:rPr>
              <a:t>https://epsetsociete.fr/wp-content/uploads/2026/01/14-CP-10-HS-La-performance-Performance-du-dehors.pdf</a:t>
            </a:r>
            <a:endParaRPr lang="fr-FR" dirty="0"/>
          </a:p>
        </p:txBody>
      </p:sp>
      <p:sp>
        <p:nvSpPr>
          <p:cNvPr id="2" name="ZoneTexte 1">
            <a:extLst>
              <a:ext uri="{FF2B5EF4-FFF2-40B4-BE49-F238E27FC236}">
                <a16:creationId xmlns:a16="http://schemas.microsoft.com/office/drawing/2014/main" id="{52BC2014-0DA9-706B-BB69-9A9B0A226B42}"/>
              </a:ext>
            </a:extLst>
          </p:cNvPr>
          <p:cNvSpPr txBox="1"/>
          <p:nvPr/>
        </p:nvSpPr>
        <p:spPr>
          <a:xfrm>
            <a:off x="85061" y="2417444"/>
            <a:ext cx="1584251" cy="3785652"/>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a:p>
            <a:pPr algn="ctr"/>
            <a:endParaRPr lang="fr-FR" sz="2000" b="1" dirty="0">
              <a:solidFill>
                <a:srgbClr val="002060"/>
              </a:solidFill>
            </a:endParaRPr>
          </a:p>
          <a:p>
            <a:pPr algn="ctr"/>
            <a:r>
              <a:rPr lang="fr-FR" sz="2000" b="1" dirty="0">
                <a:solidFill>
                  <a:srgbClr val="002060"/>
                </a:solidFill>
              </a:rPr>
              <a:t>(</a:t>
            </a:r>
            <a:r>
              <a:rPr lang="fr-FR" sz="2000" b="1" dirty="0" err="1">
                <a:solidFill>
                  <a:srgbClr val="002060"/>
                </a:solidFill>
              </a:rPr>
              <a:t>J.Saury</a:t>
            </a:r>
            <a:r>
              <a:rPr lang="fr-FR" sz="2000" b="1" dirty="0">
                <a:solidFill>
                  <a:srgbClr val="002060"/>
                </a:solidFill>
              </a:rPr>
              <a:t>, </a:t>
            </a:r>
            <a:r>
              <a:rPr lang="fr-FR" sz="2000" b="1" i="1" dirty="0">
                <a:solidFill>
                  <a:srgbClr val="002060"/>
                </a:solidFill>
              </a:rPr>
              <a:t>Performance du dedans, du dehors, et incarnée</a:t>
            </a:r>
            <a:r>
              <a:rPr lang="fr-FR" sz="2000" b="1" dirty="0">
                <a:solidFill>
                  <a:srgbClr val="002060"/>
                </a:solidFill>
              </a:rPr>
              <a:t>, 2014)</a:t>
            </a:r>
          </a:p>
        </p:txBody>
      </p:sp>
    </p:spTree>
    <p:extLst>
      <p:ext uri="{BB962C8B-B14F-4D97-AF65-F5344CB8AC3E}">
        <p14:creationId xmlns:p14="http://schemas.microsoft.com/office/powerpoint/2010/main" val="202752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4EED7F-DA53-9985-BAFC-5C2EEF3CAF38}"/>
              </a:ext>
            </a:extLst>
          </p:cNvPr>
          <p:cNvSpPr/>
          <p:nvPr/>
        </p:nvSpPr>
        <p:spPr>
          <a:xfrm>
            <a:off x="10886"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478334"/>
            <a:ext cx="10048240" cy="5293757"/>
          </a:xfrm>
          <a:prstGeom prst="rect">
            <a:avLst/>
          </a:prstGeom>
          <a:solidFill>
            <a:schemeClr val="accent5">
              <a:lumMod val="20000"/>
              <a:lumOff val="80000"/>
            </a:schemeClr>
          </a:solidFill>
        </p:spPr>
        <p:txBody>
          <a:bodyPr wrap="square" rtlCol="0">
            <a:spAutoFit/>
          </a:bodyPr>
          <a:lstStyle/>
          <a:p>
            <a:pPr algn="just"/>
            <a:r>
              <a:rPr lang="fr-FR" sz="2000" dirty="0"/>
              <a:t>Finalement de quelles caractéristiques la performance scolaire peut-elle se parer ? Plusieurs éléments transparaissent dans la réflexion. Cette performance doit être articulée de façon étroite à la compétence attendue et à une situation de référence dans laquelle elle se réalise. Elle doit être claire et explicite, reproductible et stabilisée, et peut être collective. Elle doit être étroitement liée à la compétition et peut se concrétiser dans des prestations (spectacle, rencontre sportive…). Enfin sa transformation en note, si tel est le cas, doit s’appuyer sur un travail quantitatif et qualitatif permettant d’identifier la diversité des qualités mobilisées par les élèves et d’en situer les différents niveaux attendus. Par ces modalités réflexives se jouent les conditions de l’égalité de réussite de nos élèves</a:t>
            </a:r>
          </a:p>
          <a:p>
            <a:pPr algn="just"/>
            <a:endParaRPr lang="fr-FR" sz="2000" dirty="0"/>
          </a:p>
          <a:p>
            <a:pPr algn="just"/>
            <a:r>
              <a:rPr lang="fr-FR" sz="2000" dirty="0"/>
              <a:t>L’accès à une performance significative, dans les APSA, est la marque d’une véritable entrée en culture, d’une certaine technicité, de la mobilisation des ressources, de la maîtrise de méthodes d’étude et d’entraînement débouchant sur des pouvoirs d’agir nouveaux. Source de plaisir et d’estime de soi, importante pour le développement de toutes et tous, la capacité à produire une performance scolaire qui a du sens est un repère que l’on doit garantir à </a:t>
            </a:r>
            <a:r>
              <a:rPr lang="fr-FR" sz="2000" dirty="0" err="1"/>
              <a:t>chacun-e</a:t>
            </a:r>
            <a:r>
              <a:rPr lang="fr-FR" sz="2000" dirty="0"/>
              <a:t>.</a:t>
            </a:r>
            <a:endParaRPr lang="fr-FR" sz="400" dirty="0"/>
          </a:p>
          <a:p>
            <a:pPr algn="just"/>
            <a:r>
              <a:rPr lang="fr-FR" b="1" u="sng" dirty="0"/>
              <a:t>Source</a:t>
            </a:r>
            <a:r>
              <a:rPr lang="fr-FR" dirty="0"/>
              <a:t> : </a:t>
            </a:r>
            <a:r>
              <a:rPr lang="fr-FR" dirty="0">
                <a:hlinkClick r:id="rId5"/>
              </a:rPr>
              <a:t>https://epsetsociete.fr/cachez-cette-performance-que-je-ne-saurais-voir/</a:t>
            </a:r>
            <a:endParaRPr lang="fr-FR" dirty="0"/>
          </a:p>
        </p:txBody>
      </p:sp>
      <p:sp>
        <p:nvSpPr>
          <p:cNvPr id="2" name="ZoneTexte 1">
            <a:extLst>
              <a:ext uri="{FF2B5EF4-FFF2-40B4-BE49-F238E27FC236}">
                <a16:creationId xmlns:a16="http://schemas.microsoft.com/office/drawing/2014/main" id="{52BC2014-0DA9-706B-BB69-9A9B0A226B42}"/>
              </a:ext>
            </a:extLst>
          </p:cNvPr>
          <p:cNvSpPr txBox="1"/>
          <p:nvPr/>
        </p:nvSpPr>
        <p:spPr>
          <a:xfrm>
            <a:off x="85061" y="2330357"/>
            <a:ext cx="1584251" cy="3785652"/>
          </a:xfrm>
          <a:prstGeom prst="rect">
            <a:avLst/>
          </a:prstGeom>
          <a:solidFill>
            <a:schemeClr val="accent5">
              <a:lumMod val="20000"/>
              <a:lumOff val="80000"/>
            </a:schemeClr>
          </a:solidFill>
        </p:spPr>
        <p:txBody>
          <a:bodyPr wrap="square" rtlCol="0">
            <a:spAutoFit/>
          </a:bodyPr>
          <a:lstStyle/>
          <a:p>
            <a:pPr algn="ctr"/>
            <a:r>
              <a:rPr lang="fr-FR" sz="2000" b="1" dirty="0">
                <a:solidFill>
                  <a:srgbClr val="002060"/>
                </a:solidFill>
              </a:rPr>
              <a:t>POUR EN</a:t>
            </a:r>
          </a:p>
          <a:p>
            <a:pPr algn="ctr"/>
            <a:r>
              <a:rPr lang="fr-FR" sz="2000" b="1" dirty="0">
                <a:solidFill>
                  <a:srgbClr val="002060"/>
                </a:solidFill>
              </a:rPr>
              <a:t> </a:t>
            </a:r>
          </a:p>
          <a:p>
            <a:pPr algn="ctr"/>
            <a:r>
              <a:rPr lang="fr-FR" sz="2000" b="1" dirty="0">
                <a:solidFill>
                  <a:srgbClr val="002060"/>
                </a:solidFill>
              </a:rPr>
              <a:t>SAVOIR </a:t>
            </a:r>
          </a:p>
          <a:p>
            <a:pPr algn="ctr"/>
            <a:endParaRPr lang="fr-FR" sz="2000" b="1" dirty="0">
              <a:solidFill>
                <a:srgbClr val="002060"/>
              </a:solidFill>
            </a:endParaRPr>
          </a:p>
          <a:p>
            <a:pPr algn="ctr"/>
            <a:r>
              <a:rPr lang="fr-FR" sz="2000" b="1" dirty="0">
                <a:solidFill>
                  <a:srgbClr val="002060"/>
                </a:solidFill>
              </a:rPr>
              <a:t>PLUS</a:t>
            </a:r>
          </a:p>
          <a:p>
            <a:pPr algn="ctr"/>
            <a:endParaRPr lang="fr-FR" sz="2000" b="1" dirty="0">
              <a:solidFill>
                <a:srgbClr val="002060"/>
              </a:solidFill>
            </a:endParaRPr>
          </a:p>
          <a:p>
            <a:pPr algn="ctr"/>
            <a:r>
              <a:rPr lang="fr-FR" sz="2000" b="1" dirty="0">
                <a:solidFill>
                  <a:srgbClr val="002060"/>
                </a:solidFill>
              </a:rPr>
              <a:t>(</a:t>
            </a:r>
            <a:r>
              <a:rPr lang="fr-FR" sz="2000" b="1" dirty="0" err="1">
                <a:solidFill>
                  <a:srgbClr val="002060"/>
                </a:solidFill>
              </a:rPr>
              <a:t>A.Roger</a:t>
            </a:r>
            <a:r>
              <a:rPr lang="fr-FR" sz="2000" b="1" dirty="0">
                <a:solidFill>
                  <a:srgbClr val="002060"/>
                </a:solidFill>
              </a:rPr>
              <a:t>, </a:t>
            </a:r>
            <a:r>
              <a:rPr lang="fr-FR" sz="2000" b="1" i="1" dirty="0">
                <a:solidFill>
                  <a:srgbClr val="002060"/>
                </a:solidFill>
              </a:rPr>
              <a:t>Cachez cette performance que je ne saurais voir</a:t>
            </a:r>
            <a:r>
              <a:rPr lang="fr-FR" sz="2000" b="1" dirty="0">
                <a:solidFill>
                  <a:srgbClr val="002060"/>
                </a:solidFill>
              </a:rPr>
              <a:t>,  2014)</a:t>
            </a:r>
          </a:p>
        </p:txBody>
      </p:sp>
    </p:spTree>
    <p:extLst>
      <p:ext uri="{BB962C8B-B14F-4D97-AF65-F5344CB8AC3E}">
        <p14:creationId xmlns:p14="http://schemas.microsoft.com/office/powerpoint/2010/main" val="378794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195304"/>
            <a:ext cx="10048240" cy="4893647"/>
          </a:xfrm>
          <a:prstGeom prst="rect">
            <a:avLst/>
          </a:prstGeom>
          <a:solidFill>
            <a:srgbClr val="FCF2D6"/>
          </a:solidFill>
        </p:spPr>
        <p:txBody>
          <a:bodyPr wrap="square" rtlCol="0">
            <a:spAutoFit/>
          </a:bodyPr>
          <a:lstStyle/>
          <a:p>
            <a:pPr algn="just">
              <a:defRPr/>
            </a:pPr>
            <a:r>
              <a:rPr lang="fr-FR" sz="2400" b="1" dirty="0"/>
              <a:t>La performance en EPS ne se cantonne pas au C1 1 : </a:t>
            </a:r>
            <a:r>
              <a:rPr lang="fr-FR" sz="2400" b="1" i="1" dirty="0"/>
              <a:t>Produire une performance optimale, mesurable à une échéance donnée</a:t>
            </a:r>
            <a:r>
              <a:rPr lang="fr-FR" sz="2400" b="1" dirty="0"/>
              <a:t>. </a:t>
            </a:r>
          </a:p>
          <a:p>
            <a:pPr algn="just">
              <a:defRPr/>
            </a:pPr>
            <a:endParaRPr lang="fr-FR" sz="400" b="1" dirty="0"/>
          </a:p>
          <a:p>
            <a:pPr algn="just">
              <a:defRPr/>
            </a:pPr>
            <a:endParaRPr lang="fr-FR" sz="400" b="1" dirty="0"/>
          </a:p>
          <a:p>
            <a:pPr marL="457200" indent="-457200" algn="just">
              <a:buFont typeface="Arial" panose="020B0604020202020204" pitchFamily="34" charset="0"/>
              <a:buChar char="•"/>
              <a:defRPr/>
            </a:pPr>
            <a:r>
              <a:rPr lang="fr-FR" sz="2200" dirty="0"/>
              <a:t>En </a:t>
            </a:r>
            <a:r>
              <a:rPr lang="fr-FR" sz="2200" dirty="0">
                <a:solidFill>
                  <a:srgbClr val="ED7D31"/>
                </a:solidFill>
              </a:rPr>
              <a:t>sauvetage</a:t>
            </a:r>
            <a:r>
              <a:rPr lang="fr-FR" sz="2200" dirty="0"/>
              <a:t> c’est réaliser un déplacement consistant à remonter et remorquer un mannequin ou un camarade en franchissant des obstacles. </a:t>
            </a:r>
          </a:p>
          <a:p>
            <a:pPr marL="457200" indent="-457200" algn="just">
              <a:buFont typeface="Arial" panose="020B0604020202020204" pitchFamily="34" charset="0"/>
              <a:buChar char="•"/>
              <a:defRPr/>
            </a:pPr>
            <a:endParaRPr lang="fr-FR" sz="400" dirty="0"/>
          </a:p>
          <a:p>
            <a:pPr marL="457200" indent="-457200" algn="just">
              <a:buFont typeface="Arial" panose="020B0604020202020204" pitchFamily="34" charset="0"/>
              <a:buChar char="•"/>
              <a:defRPr/>
            </a:pPr>
            <a:r>
              <a:rPr lang="fr-FR" sz="2200" dirty="0"/>
              <a:t>En </a:t>
            </a:r>
            <a:r>
              <a:rPr lang="fr-FR" sz="2200" dirty="0">
                <a:solidFill>
                  <a:srgbClr val="ED7D31"/>
                </a:solidFill>
              </a:rPr>
              <a:t>escalade</a:t>
            </a:r>
            <a:r>
              <a:rPr lang="fr-FR" sz="2200" dirty="0"/>
              <a:t> c’est monter en haut d’une voie cotée en lisant le milieu pour combiner efficacement l’utilisation des jambes et des bras et pour s’économiser. </a:t>
            </a:r>
          </a:p>
          <a:p>
            <a:pPr marL="457200" indent="-457200" algn="just">
              <a:buFont typeface="Arial" panose="020B0604020202020204" pitchFamily="34" charset="0"/>
              <a:buChar char="•"/>
              <a:defRPr/>
            </a:pPr>
            <a:endParaRPr lang="fr-FR" sz="400" dirty="0"/>
          </a:p>
          <a:p>
            <a:pPr marL="457200" indent="-457200" algn="just">
              <a:buFont typeface="Arial" panose="020B0604020202020204" pitchFamily="34" charset="0"/>
              <a:buChar char="•"/>
              <a:defRPr/>
            </a:pPr>
            <a:r>
              <a:rPr lang="fr-FR" sz="2200" dirty="0"/>
              <a:t>En </a:t>
            </a:r>
            <a:r>
              <a:rPr lang="fr-FR" sz="2200" dirty="0">
                <a:solidFill>
                  <a:srgbClr val="ED7D31"/>
                </a:solidFill>
              </a:rPr>
              <a:t>arts du cirque </a:t>
            </a:r>
            <a:r>
              <a:rPr lang="fr-FR" sz="2200" dirty="0"/>
              <a:t>et en </a:t>
            </a:r>
            <a:r>
              <a:rPr lang="fr-FR" sz="2200" dirty="0">
                <a:solidFill>
                  <a:srgbClr val="ED7D31"/>
                </a:solidFill>
              </a:rPr>
              <a:t>acrosport</a:t>
            </a:r>
            <a:r>
              <a:rPr lang="fr-FR" sz="2200" dirty="0"/>
              <a:t> (performance collective) c’est produire un numéro collectif combinant jonglage, acrobatie et équilibre, où la synchronisation, le jeu d’acteur, voire la virtuosité produisent une émotion sur le spectateur.</a:t>
            </a:r>
          </a:p>
          <a:p>
            <a:pPr marL="457200" indent="-457200" algn="just">
              <a:buFont typeface="Arial" panose="020B0604020202020204" pitchFamily="34" charset="0"/>
              <a:buChar char="•"/>
              <a:defRPr/>
            </a:pPr>
            <a:endParaRPr lang="fr-FR" sz="600" dirty="0"/>
          </a:p>
          <a:p>
            <a:pPr marL="457200" indent="-457200" algn="just">
              <a:buFont typeface="Arial" panose="020B0604020202020204" pitchFamily="34" charset="0"/>
              <a:buChar char="•"/>
              <a:defRPr/>
            </a:pPr>
            <a:r>
              <a:rPr lang="fr-FR" sz="2200" dirty="0"/>
              <a:t>Au </a:t>
            </a:r>
            <a:r>
              <a:rPr lang="fr-FR" sz="2200" dirty="0">
                <a:solidFill>
                  <a:srgbClr val="ED7D31"/>
                </a:solidFill>
              </a:rPr>
              <a:t>handball</a:t>
            </a:r>
            <a:r>
              <a:rPr lang="fr-FR" sz="2200" dirty="0"/>
              <a:t> (performance collective) c’est choisir opportunément de passer ou de dribbler pour trouver collectivement des solutions de tirs en position favorable et créer les conditions d’un tir facile. Et c’est contester, protéger, intercepter la balle pour défendre la cible de son équipe. </a:t>
            </a:r>
            <a:r>
              <a:rPr lang="fr-FR" sz="600" dirty="0"/>
              <a:t>.</a:t>
            </a:r>
            <a:endParaRPr lang="fr-FR" sz="2200" dirty="0"/>
          </a:p>
        </p:txBody>
      </p:sp>
      <p:sp>
        <p:nvSpPr>
          <p:cNvPr id="2" name="ZoneTexte 1">
            <a:extLst>
              <a:ext uri="{FF2B5EF4-FFF2-40B4-BE49-F238E27FC236}">
                <a16:creationId xmlns:a16="http://schemas.microsoft.com/office/drawing/2014/main" id="{4B043594-B167-4704-F0D3-471B87918AC1}"/>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spTree>
    <p:extLst>
      <p:ext uri="{BB962C8B-B14F-4D97-AF65-F5344CB8AC3E}">
        <p14:creationId xmlns:p14="http://schemas.microsoft.com/office/powerpoint/2010/main" val="374603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en EPS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162646"/>
            <a:ext cx="10048240" cy="4678204"/>
          </a:xfrm>
          <a:prstGeom prst="rect">
            <a:avLst/>
          </a:prstGeom>
          <a:solidFill>
            <a:srgbClr val="FCF2D6"/>
          </a:solidFill>
        </p:spPr>
        <p:txBody>
          <a:bodyPr wrap="square" rtlCol="0">
            <a:spAutoFit/>
          </a:bodyPr>
          <a:lstStyle/>
          <a:p>
            <a:pPr algn="just">
              <a:defRPr/>
            </a:pPr>
            <a:r>
              <a:rPr lang="fr-FR" sz="2400" b="1" dirty="0"/>
              <a:t>La performance en EPS ne se cantonne pas au C1 1 : </a:t>
            </a:r>
            <a:r>
              <a:rPr lang="fr-FR" sz="2400" b="1" i="1" dirty="0"/>
              <a:t>Produire une performance optimale, mesurable à une échéance donnée</a:t>
            </a:r>
            <a:r>
              <a:rPr lang="fr-FR" sz="2400" b="1" dirty="0"/>
              <a:t>. </a:t>
            </a:r>
          </a:p>
          <a:p>
            <a:pPr algn="just">
              <a:defRPr/>
            </a:pPr>
            <a:endParaRPr lang="fr-FR" sz="400" b="1" dirty="0"/>
          </a:p>
          <a:p>
            <a:pPr algn="just">
              <a:defRPr/>
            </a:pPr>
            <a:endParaRPr lang="fr-FR" sz="400" b="1" dirty="0"/>
          </a:p>
          <a:p>
            <a:pPr marL="457200" indent="-457200" algn="just">
              <a:buFont typeface="Arial" panose="020B0604020202020204" pitchFamily="34" charset="0"/>
              <a:buChar char="•"/>
              <a:defRPr/>
            </a:pPr>
            <a:r>
              <a:rPr lang="fr-FR" sz="2200" dirty="0"/>
              <a:t>En </a:t>
            </a:r>
            <a:r>
              <a:rPr lang="fr-FR" sz="2200" dirty="0">
                <a:solidFill>
                  <a:srgbClr val="ED7D31"/>
                </a:solidFill>
              </a:rPr>
              <a:t>tennis de table </a:t>
            </a:r>
            <a:r>
              <a:rPr lang="fr-FR" sz="2200" dirty="0"/>
              <a:t>c’est produire des coups en vitesse et en trajectoire de balle selon le lecture du rapport de force pour rompre l’échange à son profit. </a:t>
            </a:r>
          </a:p>
          <a:p>
            <a:pPr marL="457200" indent="-457200" algn="just">
              <a:buFont typeface="Arial" panose="020B0604020202020204" pitchFamily="34" charset="0"/>
              <a:buChar char="•"/>
              <a:defRPr/>
            </a:pPr>
            <a:endParaRPr lang="fr-FR" sz="400" dirty="0"/>
          </a:p>
          <a:p>
            <a:pPr marL="457200" indent="-457200" algn="just">
              <a:buFont typeface="Arial" panose="020B0604020202020204" pitchFamily="34" charset="0"/>
              <a:buChar char="•"/>
              <a:defRPr/>
            </a:pPr>
            <a:r>
              <a:rPr lang="fr-FR" sz="2200" dirty="0"/>
              <a:t>En </a:t>
            </a:r>
            <a:r>
              <a:rPr lang="fr-FR" sz="2200" dirty="0">
                <a:solidFill>
                  <a:srgbClr val="ED7D31"/>
                </a:solidFill>
              </a:rPr>
              <a:t>lutte</a:t>
            </a:r>
            <a:r>
              <a:rPr lang="fr-FR" sz="2200" dirty="0"/>
              <a:t> c’est utiliser des contrôles et des formes de corps sur un adversaire en gardant ses appuis au sol pour rechercher le gain du combat. </a:t>
            </a:r>
          </a:p>
          <a:p>
            <a:pPr marL="457200" indent="-457200" algn="just">
              <a:buFont typeface="Arial" panose="020B0604020202020204" pitchFamily="34" charset="0"/>
              <a:buChar char="•"/>
              <a:defRPr/>
            </a:pPr>
            <a:endParaRPr lang="fr-FR" sz="600" dirty="0"/>
          </a:p>
          <a:p>
            <a:pPr marL="457200" indent="-457200" algn="just">
              <a:buFont typeface="Arial" panose="020B0604020202020204" pitchFamily="34" charset="0"/>
              <a:buChar char="•"/>
              <a:defRPr/>
            </a:pPr>
            <a:r>
              <a:rPr lang="fr-FR" sz="2200" dirty="0"/>
              <a:t>En </a:t>
            </a:r>
            <a:r>
              <a:rPr lang="fr-FR" sz="2200" dirty="0">
                <a:solidFill>
                  <a:srgbClr val="ED7D31"/>
                </a:solidFill>
              </a:rPr>
              <a:t>STEP </a:t>
            </a:r>
            <a:r>
              <a:rPr lang="fr-FR" sz="2200" dirty="0"/>
              <a:t>c’est maîtriser la réalisation d’un enchainement associant des pas et des mouvements de bras pour viser un projet de transformation adapté à un thème d’entrainement et à ses ressources. </a:t>
            </a:r>
          </a:p>
          <a:p>
            <a:pPr marL="457200" indent="-457200" algn="just">
              <a:buFont typeface="Arial" panose="020B0604020202020204" pitchFamily="34" charset="0"/>
              <a:buChar char="•"/>
              <a:defRPr/>
            </a:pPr>
            <a:endParaRPr lang="fr-FR" sz="600" dirty="0"/>
          </a:p>
          <a:p>
            <a:pPr marL="457200" indent="-457200" algn="just">
              <a:buFont typeface="Arial" panose="020B0604020202020204" pitchFamily="34" charset="0"/>
              <a:buChar char="•"/>
              <a:defRPr/>
            </a:pPr>
            <a:r>
              <a:rPr lang="fr-FR" sz="2200" dirty="0"/>
              <a:t>En </a:t>
            </a:r>
            <a:r>
              <a:rPr lang="fr-FR" sz="2200" dirty="0">
                <a:solidFill>
                  <a:srgbClr val="ED7D31"/>
                </a:solidFill>
              </a:rPr>
              <a:t>musculation </a:t>
            </a:r>
            <a:r>
              <a:rPr lang="fr-FR" sz="2200" dirty="0"/>
              <a:t>c’est maîtriser la réalisation de plusieurs exercices en toute sécurité pour viser un projet de transformation adapté à un thème d’entrainement et à ses ressources. </a:t>
            </a:r>
          </a:p>
          <a:p>
            <a:pPr marL="457200" indent="-457200" algn="just">
              <a:buFont typeface="Arial" panose="020B0604020202020204" pitchFamily="34" charset="0"/>
              <a:buChar char="•"/>
              <a:defRPr/>
            </a:pPr>
            <a:endParaRPr lang="fr-FR" sz="600" dirty="0"/>
          </a:p>
        </p:txBody>
      </p:sp>
      <p:sp>
        <p:nvSpPr>
          <p:cNvPr id="2" name="ZoneTexte 1">
            <a:extLst>
              <a:ext uri="{FF2B5EF4-FFF2-40B4-BE49-F238E27FC236}">
                <a16:creationId xmlns:a16="http://schemas.microsoft.com/office/drawing/2014/main" id="{4B043594-B167-4704-F0D3-471B87918AC1}"/>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spTree>
    <p:extLst>
      <p:ext uri="{BB962C8B-B14F-4D97-AF65-F5344CB8AC3E}">
        <p14:creationId xmlns:p14="http://schemas.microsoft.com/office/powerpoint/2010/main" val="280771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ressources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173532"/>
            <a:ext cx="10048240" cy="5078313"/>
          </a:xfrm>
          <a:prstGeom prst="rect">
            <a:avLst/>
          </a:prstGeom>
          <a:noFill/>
        </p:spPr>
        <p:txBody>
          <a:bodyPr wrap="square" rtlCol="0">
            <a:spAutoFit/>
          </a:bodyPr>
          <a:lstStyle/>
          <a:p>
            <a:pPr marL="285750" indent="-285750" algn="just">
              <a:buFont typeface="Arial" panose="020B0604020202020204" pitchFamily="34" charset="0"/>
              <a:buChar char="•"/>
            </a:pPr>
            <a:r>
              <a:rPr lang="fr-FR" altLang="fr-FR" sz="2600" dirty="0"/>
              <a:t>En soi les ressources ne permettent pas de produire des performances. Ce qui permet de produire des performances ce sont </a:t>
            </a:r>
            <a:r>
              <a:rPr lang="fr-FR" altLang="fr-FR" sz="2600" b="1" dirty="0"/>
              <a:t>les compétences </a:t>
            </a:r>
            <a:r>
              <a:rPr lang="fr-FR" altLang="fr-FR" sz="2600" dirty="0"/>
              <a:t>(</a:t>
            </a:r>
            <a:r>
              <a:rPr lang="fr-FR" altLang="fr-FR" sz="2600" dirty="0" err="1"/>
              <a:t>N.Chomsky</a:t>
            </a:r>
            <a:r>
              <a:rPr lang="fr-FR" altLang="fr-FR" sz="2600" dirty="0"/>
              <a:t>, 1965).</a:t>
            </a:r>
          </a:p>
          <a:p>
            <a:pPr marL="285750" indent="-285750" algn="just">
              <a:buFont typeface="Arial" panose="020B0604020202020204" pitchFamily="34" charset="0"/>
              <a:buChar char="•"/>
            </a:pPr>
            <a:endParaRPr lang="fr-FR" altLang="fr-FR" sz="1600" dirty="0"/>
          </a:p>
          <a:p>
            <a:pPr marL="285750" indent="-285750" algn="just">
              <a:buFont typeface="Arial" panose="020B0604020202020204" pitchFamily="34" charset="0"/>
              <a:buChar char="•"/>
            </a:pPr>
            <a:r>
              <a:rPr lang="fr-FR" altLang="fr-FR" sz="2600" dirty="0"/>
              <a:t>Mais le développement des ressources permet d’augmenter la valeur des performances (= être plus efficace) :</a:t>
            </a:r>
          </a:p>
          <a:p>
            <a:pPr marL="914400" lvl="1" indent="-457200" algn="just">
              <a:buFont typeface="Courier New" panose="02070309020205020404" pitchFamily="49" charset="0"/>
              <a:buChar char="o"/>
            </a:pPr>
            <a:r>
              <a:rPr lang="fr-FR" altLang="fr-FR" sz="2400" dirty="0"/>
              <a:t>améliorer ses qualités physiques permet d’être plus rapide, plus fort, plus endurant, plus souple…</a:t>
            </a:r>
          </a:p>
          <a:p>
            <a:pPr marL="914400" lvl="1" indent="-457200" algn="just">
              <a:buFont typeface="Courier New" panose="02070309020205020404" pitchFamily="49" charset="0"/>
              <a:buChar char="o"/>
            </a:pPr>
            <a:r>
              <a:rPr lang="fr-FR" altLang="fr-FR" sz="2400" dirty="0"/>
              <a:t>améliorer ses capacités de traitement de l’information permet de sélectionner les informations pertinentes, prendre la bonne décision, plus rapidement, faire plusieurs choses en même temps…</a:t>
            </a:r>
          </a:p>
          <a:p>
            <a:pPr marL="914400" lvl="1" indent="-457200" algn="just">
              <a:buFont typeface="Courier New" panose="02070309020205020404" pitchFamily="49" charset="0"/>
              <a:buChar char="o"/>
            </a:pPr>
            <a:r>
              <a:rPr lang="fr-FR" altLang="fr-FR" sz="2400" dirty="0"/>
              <a:t>accroitre ses connaissances permet aussi de prendre les bonnes décisions et de s’engager en sécurité, etc.</a:t>
            </a:r>
          </a:p>
        </p:txBody>
      </p:sp>
    </p:spTree>
    <p:extLst>
      <p:ext uri="{BB962C8B-B14F-4D97-AF65-F5344CB8AC3E}">
        <p14:creationId xmlns:p14="http://schemas.microsoft.com/office/powerpoint/2010/main" val="243433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CCDE90-A35A-4806-3FC6-9AC11A5FDE8A}"/>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ressources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413025"/>
            <a:ext cx="9900193" cy="5478423"/>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fr-FR" altLang="fr-FR" sz="2600" dirty="0"/>
              <a:t>Certaines performances dans les APSA sont « saturées » en quelques ressources (= un nombre restreint de ressource sont nécessaires pour réussir) : </a:t>
            </a:r>
          </a:p>
          <a:p>
            <a:pPr marL="914400" lvl="1" indent="-457200" algn="just">
              <a:buFont typeface="Courier New" panose="02070309020205020404" pitchFamily="49" charset="0"/>
              <a:buChar char="o"/>
            </a:pPr>
            <a:r>
              <a:rPr lang="fr-FR" altLang="fr-FR" sz="2600" dirty="0">
                <a:solidFill>
                  <a:srgbClr val="0070C0"/>
                </a:solidFill>
              </a:rPr>
              <a:t>Comment sprinter sans qualité de vitesse ?</a:t>
            </a:r>
          </a:p>
          <a:p>
            <a:pPr marL="914400" lvl="1" indent="-457200" algn="just">
              <a:buFont typeface="Courier New" panose="02070309020205020404" pitchFamily="49" charset="0"/>
              <a:buChar char="o"/>
            </a:pPr>
            <a:r>
              <a:rPr lang="fr-FR" altLang="fr-FR" sz="2600" dirty="0">
                <a:solidFill>
                  <a:srgbClr val="0070C0"/>
                </a:solidFill>
              </a:rPr>
              <a:t>Comment lancer loin un poids sans qualité d’explosivité du haut du corps ? </a:t>
            </a:r>
          </a:p>
          <a:p>
            <a:pPr marL="914400" lvl="1" indent="-457200" algn="just">
              <a:buFont typeface="Courier New" panose="02070309020205020404" pitchFamily="49" charset="0"/>
              <a:buChar char="o"/>
            </a:pPr>
            <a:r>
              <a:rPr lang="fr-FR" altLang="fr-FR" sz="2600" dirty="0">
                <a:solidFill>
                  <a:srgbClr val="0070C0"/>
                </a:solidFill>
              </a:rPr>
              <a:t>Comment réaliser une performance en demi-fond sans une consommation maximale d’oxygène élevée ? </a:t>
            </a:r>
          </a:p>
          <a:p>
            <a:pPr marL="0" lvl="1" algn="just"/>
            <a:endParaRPr lang="fr-FR" altLang="fr-FR" sz="1200" dirty="0"/>
          </a:p>
          <a:p>
            <a:pPr marL="0" lvl="1" algn="just"/>
            <a:r>
              <a:rPr lang="fr-FR" altLang="fr-FR" sz="2600" dirty="0">
                <a:solidFill>
                  <a:schemeClr val="accent2">
                    <a:lumMod val="75000"/>
                  </a:schemeClr>
                </a:solidFill>
                <a:sym typeface="Wingdings" panose="05000000000000000000" pitchFamily="2" charset="2"/>
              </a:rPr>
              <a:t> Par le traitement didactique, c’est à l’enseignant de concevoir des formes de pratique scolaire qui ne font pas reposer la performance (et son évaluation) sur une seule catégorie de ressources. La difficulté est de le faire sans dénaturer l’APSA pratique sociale de référence et sa représentativité culturelle qui est porteuse de sens pour les élèves.</a:t>
            </a:r>
            <a:endParaRPr lang="fr-FR" altLang="fr-FR" sz="2600" dirty="0">
              <a:solidFill>
                <a:schemeClr val="accent2">
                  <a:lumMod val="75000"/>
                </a:schemeClr>
              </a:solidFill>
            </a:endParaRPr>
          </a:p>
        </p:txBody>
      </p:sp>
    </p:spTree>
    <p:extLst>
      <p:ext uri="{BB962C8B-B14F-4D97-AF65-F5344CB8AC3E}">
        <p14:creationId xmlns:p14="http://schemas.microsoft.com/office/powerpoint/2010/main" val="128073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E9E3FE-2B15-BA13-46ED-4368CA66A95D}"/>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ressources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34609" y="966699"/>
            <a:ext cx="10048240" cy="5940088"/>
          </a:xfrm>
          <a:prstGeom prst="rect">
            <a:avLst/>
          </a:prstGeom>
          <a:solidFill>
            <a:schemeClr val="bg1"/>
          </a:solidFill>
        </p:spPr>
        <p:txBody>
          <a:bodyPr wrap="square" rtlCol="0">
            <a:spAutoFit/>
          </a:bodyPr>
          <a:lstStyle/>
          <a:p>
            <a:pPr marL="457200" indent="-457200" algn="just" eaLnBrk="1" fontAlgn="auto" hangingPunct="1">
              <a:spcAft>
                <a:spcPts val="0"/>
              </a:spcAft>
              <a:buFont typeface="Arial" panose="020B0604020202020204" pitchFamily="34" charset="0"/>
              <a:buChar char="•"/>
              <a:defRPr/>
            </a:pPr>
            <a:r>
              <a:rPr lang="fr-FR" sz="2500" dirty="0"/>
              <a:t>Dans les activités complexes sur le plan de la mobilisation des ressources, </a:t>
            </a:r>
            <a:r>
              <a:rPr lang="fr-FR" sz="2500" b="1" dirty="0"/>
              <a:t>différentes configurations de ressources sont possibles, avec des </a:t>
            </a:r>
            <a:r>
              <a:rPr lang="fr-FR" sz="2500" b="1" u="sng" dirty="0"/>
              <a:t>compensations</a:t>
            </a:r>
            <a:r>
              <a:rPr lang="fr-FR" sz="2500" b="1" dirty="0"/>
              <a:t> pour réaliser une performance </a:t>
            </a:r>
            <a:r>
              <a:rPr lang="fr-FR" sz="2200" dirty="0"/>
              <a:t>(J.P. Famose, M. Durand, </a:t>
            </a:r>
            <a:r>
              <a:rPr lang="fr-FR" sz="2200" i="1" dirty="0"/>
              <a:t>Aptitudes et performance motrice</a:t>
            </a:r>
            <a:r>
              <a:rPr lang="fr-FR" sz="2200" dirty="0"/>
              <a:t>, Revue EPS, Paris, 1988).</a:t>
            </a:r>
          </a:p>
          <a:p>
            <a:pPr marL="457200" indent="-457200" algn="just" eaLnBrk="1" fontAlgn="auto" hangingPunct="1">
              <a:spcAft>
                <a:spcPts val="0"/>
              </a:spcAft>
              <a:buFont typeface="Arial" panose="020B0604020202020204" pitchFamily="34" charset="0"/>
              <a:buChar char="•"/>
              <a:defRPr/>
            </a:pPr>
            <a:endParaRPr lang="fr-FR" sz="400" dirty="0"/>
          </a:p>
          <a:p>
            <a:pPr marL="908050" indent="-457200" algn="just" eaLnBrk="1" fontAlgn="auto" hangingPunct="1">
              <a:spcAft>
                <a:spcPts val="0"/>
              </a:spcAft>
              <a:buFont typeface="Courier New" panose="02070309020205020404" pitchFamily="49" charset="0"/>
              <a:buChar char="o"/>
              <a:defRPr/>
            </a:pPr>
            <a:r>
              <a:rPr lang="fr-FR" sz="2300" dirty="0">
                <a:solidFill>
                  <a:srgbClr val="0070C0"/>
                </a:solidFill>
              </a:rPr>
              <a:t>par ex. en tennis, un joueur peut compenser un manque de force explosive des membres supérieurs par une excellente lecture des trajectoires de balle. </a:t>
            </a:r>
          </a:p>
          <a:p>
            <a:pPr marL="908050" indent="-457200" algn="just" eaLnBrk="1" fontAlgn="auto" hangingPunct="1">
              <a:spcAft>
                <a:spcPts val="0"/>
              </a:spcAft>
              <a:buFont typeface="Courier New" panose="02070309020205020404" pitchFamily="49" charset="0"/>
              <a:buChar char="o"/>
              <a:defRPr/>
            </a:pPr>
            <a:endParaRPr lang="fr-FR" sz="200" dirty="0">
              <a:solidFill>
                <a:srgbClr val="0070C0"/>
              </a:solidFill>
            </a:endParaRPr>
          </a:p>
          <a:p>
            <a:pPr marL="908050" indent="-457200" algn="just" eaLnBrk="1" fontAlgn="auto" hangingPunct="1">
              <a:spcAft>
                <a:spcPts val="0"/>
              </a:spcAft>
              <a:buFont typeface="Courier New" panose="02070309020205020404" pitchFamily="49" charset="0"/>
              <a:buChar char="o"/>
              <a:defRPr/>
            </a:pPr>
            <a:r>
              <a:rPr lang="fr-FR" sz="2300" dirty="0">
                <a:solidFill>
                  <a:srgbClr val="0070C0"/>
                </a:solidFill>
              </a:rPr>
              <a:t>par ex. en BB un joueur peut compenser un manque de précision dans les shoots par des choix opportuns de tirs dans l’espace de marque favorable. </a:t>
            </a:r>
          </a:p>
          <a:p>
            <a:pPr marL="908050" indent="-457200" algn="just" eaLnBrk="1" fontAlgn="auto" hangingPunct="1">
              <a:spcAft>
                <a:spcPts val="0"/>
              </a:spcAft>
              <a:buFont typeface="Courier New" panose="02070309020205020404" pitchFamily="49" charset="0"/>
              <a:buChar char="o"/>
              <a:defRPr/>
            </a:pPr>
            <a:endParaRPr lang="fr-FR" sz="600" dirty="0">
              <a:solidFill>
                <a:srgbClr val="0070C0"/>
              </a:solidFill>
            </a:endParaRPr>
          </a:p>
          <a:p>
            <a:pPr marL="446088" indent="-342900" algn="just">
              <a:buFont typeface="Arial" panose="020B0604020202020204" pitchFamily="34" charset="0"/>
              <a:buChar char="•"/>
              <a:defRPr/>
            </a:pPr>
            <a:r>
              <a:rPr lang="fr-FR" altLang="fr-FR" sz="2500" dirty="0">
                <a:sym typeface="Wingdings" panose="05000000000000000000" pitchFamily="2" charset="2"/>
              </a:rPr>
              <a:t>La plupart des performances sont complexes et ne peuvent se laisser enfermer dans un seul modèle de ressources. </a:t>
            </a:r>
          </a:p>
          <a:p>
            <a:pPr marL="103188" algn="just">
              <a:defRPr/>
            </a:pPr>
            <a:endParaRPr lang="fr-FR" altLang="fr-FR" sz="600" dirty="0">
              <a:sym typeface="Wingdings" panose="05000000000000000000" pitchFamily="2" charset="2"/>
            </a:endParaRPr>
          </a:p>
          <a:p>
            <a:pPr marL="103188" algn="just">
              <a:defRPr/>
            </a:pPr>
            <a:r>
              <a:rPr lang="fr-FR" altLang="fr-FR" sz="2500" dirty="0">
                <a:solidFill>
                  <a:schemeClr val="accent2">
                    <a:lumMod val="75000"/>
                  </a:schemeClr>
                </a:solidFill>
                <a:sym typeface="Wingdings" panose="05000000000000000000" pitchFamily="2" charset="2"/>
              </a:rPr>
              <a:t> En EPS pour favoriser la réussite de tous les élèves par des voies différenciées, il faut exploiter la diversité de ces configurations de ressources pour produire une performance (par exemple en valorisant une performance « </a:t>
            </a:r>
            <a:r>
              <a:rPr lang="fr-FR" altLang="fr-FR" sz="2500" i="1" dirty="0">
                <a:solidFill>
                  <a:schemeClr val="accent2">
                    <a:lumMod val="75000"/>
                  </a:schemeClr>
                </a:solidFill>
                <a:sym typeface="Wingdings" panose="05000000000000000000" pitchFamily="2" charset="2"/>
              </a:rPr>
              <a:t>avec la manière </a:t>
            </a:r>
            <a:r>
              <a:rPr lang="fr-FR" altLang="fr-FR" sz="2500" dirty="0">
                <a:solidFill>
                  <a:schemeClr val="accent2">
                    <a:lumMod val="75000"/>
                  </a:schemeClr>
                </a:solidFill>
                <a:sym typeface="Wingdings" panose="05000000000000000000" pitchFamily="2" charset="2"/>
              </a:rPr>
              <a:t>», </a:t>
            </a:r>
            <a:r>
              <a:rPr lang="fr-FR" altLang="fr-FR" sz="2500" dirty="0" err="1">
                <a:solidFill>
                  <a:schemeClr val="accent2">
                    <a:lumMod val="75000"/>
                  </a:schemeClr>
                </a:solidFill>
                <a:sym typeface="Wingdings" panose="05000000000000000000" pitchFamily="2" charset="2"/>
              </a:rPr>
              <a:t>N.Mascret</a:t>
            </a:r>
            <a:r>
              <a:rPr lang="fr-FR" altLang="fr-FR" sz="2500" dirty="0">
                <a:solidFill>
                  <a:schemeClr val="accent2">
                    <a:lumMod val="75000"/>
                  </a:schemeClr>
                </a:solidFill>
                <a:sym typeface="Wingdings" panose="05000000000000000000" pitchFamily="2" charset="2"/>
              </a:rPr>
              <a:t>, 2006).</a:t>
            </a:r>
            <a:endParaRPr lang="fr-FR" altLang="fr-FR" sz="2600" dirty="0"/>
          </a:p>
        </p:txBody>
      </p:sp>
      <p:sp>
        <p:nvSpPr>
          <p:cNvPr id="2" name="ZoneTexte 1">
            <a:extLst>
              <a:ext uri="{FF2B5EF4-FFF2-40B4-BE49-F238E27FC236}">
                <a16:creationId xmlns:a16="http://schemas.microsoft.com/office/drawing/2014/main" id="{A7ADDD06-E927-6DB9-DE0D-7CE7962385A9}"/>
              </a:ext>
            </a:extLst>
          </p:cNvPr>
          <p:cNvSpPr txBox="1"/>
          <p:nvPr/>
        </p:nvSpPr>
        <p:spPr>
          <a:xfrm>
            <a:off x="106833" y="1884042"/>
            <a:ext cx="1584251" cy="4801314"/>
          </a:xfrm>
          <a:prstGeom prst="rect">
            <a:avLst/>
          </a:prstGeom>
          <a:solidFill>
            <a:schemeClr val="accent5">
              <a:lumMod val="20000"/>
              <a:lumOff val="80000"/>
            </a:schemeClr>
          </a:solidFill>
        </p:spPr>
        <p:txBody>
          <a:bodyPr wrap="square" rtlCol="0">
            <a:spAutoFit/>
          </a:bodyPr>
          <a:lstStyle/>
          <a:p>
            <a:pPr algn="ctr"/>
            <a:r>
              <a:rPr lang="fr-FR" u="sng" dirty="0"/>
              <a:t>Source</a:t>
            </a:r>
            <a:r>
              <a:rPr lang="fr-FR" dirty="0"/>
              <a:t> : </a:t>
            </a:r>
            <a:r>
              <a:rPr lang="fr-FR" dirty="0" err="1"/>
              <a:t>N.Mascret</a:t>
            </a:r>
            <a:r>
              <a:rPr lang="fr-FR" dirty="0"/>
              <a:t>, </a:t>
            </a:r>
            <a:r>
              <a:rPr lang="fr-FR" i="1" dirty="0"/>
              <a:t>Badminton scolaire, gagner ou perdre « avec la manière »</a:t>
            </a:r>
            <a:r>
              <a:rPr lang="fr-FR" dirty="0"/>
              <a:t> : </a:t>
            </a:r>
            <a:r>
              <a:rPr lang="fr-FR" dirty="0">
                <a:hlinkClick r:id="rId5">
                  <a:extLst>
                    <a:ext uri="{A12FA001-AC4F-418D-AE19-62706E023703}">
                      <ahyp:hlinkClr xmlns:ahyp="http://schemas.microsoft.com/office/drawing/2018/hyperlinkcolor" val="tx"/>
                    </a:ext>
                  </a:extLst>
                </a:hlinkClick>
              </a:rPr>
              <a:t>https://www.aeeps.org/productions/668-badminton-scolaire-gagner-ou-perdre-qavec-la-maniereq.html</a:t>
            </a:r>
            <a:endParaRPr lang="fr-FR" dirty="0"/>
          </a:p>
          <a:p>
            <a:pPr algn="ctr"/>
            <a:endParaRPr lang="fr-FR" dirty="0"/>
          </a:p>
        </p:txBody>
      </p:sp>
    </p:spTree>
    <p:extLst>
      <p:ext uri="{BB962C8B-B14F-4D97-AF65-F5344CB8AC3E}">
        <p14:creationId xmlns:p14="http://schemas.microsoft.com/office/powerpoint/2010/main" val="21843794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8ED0AF-570F-535B-A7DD-66D8C4E31183}"/>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ressources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270770"/>
            <a:ext cx="9753599" cy="5586145"/>
          </a:xfrm>
          <a:prstGeom prst="rect">
            <a:avLst/>
          </a:prstGeom>
          <a:solidFill>
            <a:schemeClr val="bg1"/>
          </a:solidFill>
        </p:spPr>
        <p:txBody>
          <a:bodyPr wrap="square" rtlCol="0">
            <a:spAutoFit/>
          </a:bodyPr>
          <a:lstStyle/>
          <a:p>
            <a:pPr marL="457200" indent="-457200" algn="just">
              <a:buFont typeface="Arial" panose="020B0604020202020204" pitchFamily="34" charset="0"/>
              <a:buChar char="•"/>
            </a:pPr>
            <a:r>
              <a:rPr lang="fr-FR" sz="2500" dirty="0"/>
              <a:t>Dans les activités sportives institutionnalisées la performance est hétéro-référencée : la performance est ce qui permet de comparer et de classer les sportifs. </a:t>
            </a:r>
          </a:p>
          <a:p>
            <a:pPr marL="457200" indent="-457200" algn="just">
              <a:buFont typeface="Arial" panose="020B0604020202020204" pitchFamily="34" charset="0"/>
              <a:buChar char="•"/>
            </a:pPr>
            <a:endParaRPr lang="fr-FR" sz="1600" dirty="0"/>
          </a:p>
          <a:p>
            <a:pPr marL="457200" indent="-457200" algn="just">
              <a:buFont typeface="Arial" panose="020B0604020202020204" pitchFamily="34" charset="0"/>
              <a:buChar char="•"/>
            </a:pPr>
            <a:r>
              <a:rPr lang="fr-FR" sz="2500" b="1" dirty="0">
                <a:solidFill>
                  <a:schemeClr val="accent2">
                    <a:lumMod val="75000"/>
                  </a:schemeClr>
                </a:solidFill>
              </a:rPr>
              <a:t>En EPS la performance doit être surtout </a:t>
            </a:r>
            <a:r>
              <a:rPr lang="fr-FR" sz="2500" b="1" dirty="0" err="1">
                <a:solidFill>
                  <a:schemeClr val="accent2">
                    <a:lumMod val="75000"/>
                  </a:schemeClr>
                </a:solidFill>
              </a:rPr>
              <a:t>auto-référencée</a:t>
            </a:r>
            <a:r>
              <a:rPr lang="fr-FR" sz="2500" b="1" dirty="0">
                <a:solidFill>
                  <a:schemeClr val="accent2">
                    <a:lumMod val="75000"/>
                  </a:schemeClr>
                </a:solidFill>
              </a:rPr>
              <a:t> </a:t>
            </a:r>
            <a:r>
              <a:rPr lang="fr-FR" sz="2500" dirty="0"/>
              <a:t>: il faut pour cela créer un climat motivationnel de maîtrise (</a:t>
            </a:r>
            <a:r>
              <a:rPr lang="fr-FR" sz="2500" dirty="0" err="1"/>
              <a:t>C.Ames</a:t>
            </a:r>
            <a:r>
              <a:rPr lang="fr-FR" sz="2500" dirty="0"/>
              <a:t>, 1992) au sein duquel l’élève se compare d’abord à lui-même (en jouant notamment sur les modalités d’évaluation). L’enjeu est de créer les conditions pour que chaque élève puisse devenir </a:t>
            </a:r>
            <a:r>
              <a:rPr lang="fr-FR" sz="2500" i="1" dirty="0"/>
              <a:t>« le champion de soi-même </a:t>
            </a:r>
            <a:r>
              <a:rPr lang="fr-FR" sz="2500" dirty="0"/>
              <a:t>» (</a:t>
            </a:r>
            <a:r>
              <a:rPr lang="fr-FR" sz="2500" dirty="0" err="1"/>
              <a:t>E.Hanula</a:t>
            </a:r>
            <a:r>
              <a:rPr lang="fr-FR" sz="2500" dirty="0"/>
              <a:t>, 2015). </a:t>
            </a:r>
          </a:p>
          <a:p>
            <a:pPr algn="just"/>
            <a:endParaRPr lang="fr-FR" sz="1600" dirty="0"/>
          </a:p>
          <a:p>
            <a:pPr marL="457200" indent="-457200" algn="just">
              <a:buFont typeface="Arial" panose="020B0604020202020204" pitchFamily="34" charset="0"/>
              <a:buChar char="•"/>
            </a:pPr>
            <a:r>
              <a:rPr lang="fr-FR" sz="2500" dirty="0"/>
              <a:t>C’est aussi pour cela qu’il faut « ouvrir » la configuration de ressources mobilisées par des tâches complexes qui permettent de réussir des performances de différentes façons (en exploitant </a:t>
            </a:r>
            <a:r>
              <a:rPr lang="fr-FR" sz="2500" u="sng" dirty="0"/>
              <a:t>ses</a:t>
            </a:r>
            <a:r>
              <a:rPr lang="fr-FR" sz="2500" dirty="0"/>
              <a:t> ressources personnelles) </a:t>
            </a:r>
            <a:r>
              <a:rPr lang="fr-FR" sz="2500" i="1" dirty="0">
                <a:solidFill>
                  <a:srgbClr val="0070C0"/>
                </a:solidFill>
                <a:sym typeface="Wingdings" panose="05000000000000000000" pitchFamily="2" charset="2"/>
              </a:rPr>
              <a:t> </a:t>
            </a:r>
            <a:r>
              <a:rPr lang="fr-FR" sz="2500" i="1" dirty="0">
                <a:solidFill>
                  <a:srgbClr val="0070C0"/>
                </a:solidFill>
              </a:rPr>
              <a:t>voir exemples diapo suivante</a:t>
            </a:r>
            <a:r>
              <a:rPr lang="fr-FR" sz="2500" i="1" dirty="0"/>
              <a:t>. </a:t>
            </a:r>
          </a:p>
        </p:txBody>
      </p:sp>
    </p:spTree>
    <p:extLst>
      <p:ext uri="{BB962C8B-B14F-4D97-AF65-F5344CB8AC3E}">
        <p14:creationId xmlns:p14="http://schemas.microsoft.com/office/powerpoint/2010/main" val="235575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3957A1-7A69-DE45-6406-6B061CF04E3D}"/>
              </a:ext>
            </a:extLst>
          </p:cNvPr>
          <p:cNvSpPr/>
          <p:nvPr/>
        </p:nvSpPr>
        <p:spPr>
          <a:xfrm>
            <a:off x="0" y="5998029"/>
            <a:ext cx="12192000" cy="859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ressources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15886" y="889768"/>
            <a:ext cx="9988015" cy="5963171"/>
          </a:xfrm>
          <a:prstGeom prst="rect">
            <a:avLst/>
          </a:prstGeom>
          <a:solidFill>
            <a:srgbClr val="FCF2D6"/>
          </a:solidFill>
        </p:spPr>
        <p:txBody>
          <a:bodyPr wrap="square" rtlCol="0">
            <a:spAutoFit/>
          </a:bodyPr>
          <a:lstStyle/>
          <a:p>
            <a:pPr marL="457200" indent="-457200" algn="just">
              <a:buFont typeface="Arial" panose="020B0604020202020204" pitchFamily="34" charset="0"/>
              <a:buChar char="•"/>
            </a:pPr>
            <a:r>
              <a:rPr lang="fr-FR" sz="2000" b="1" dirty="0">
                <a:solidFill>
                  <a:schemeClr val="accent4">
                    <a:lumMod val="75000"/>
                  </a:schemeClr>
                </a:solidFill>
              </a:rPr>
              <a:t>En demi-fond </a:t>
            </a:r>
            <a:r>
              <a:rPr lang="fr-FR" sz="2000" dirty="0"/>
              <a:t>au collège une performance collective par équipes de 4 avec 3 coureurs qui doivent toujours courir ensemble ce qui suppose une gestion des ressources du groupe par le choix des remplacements : ressources physiologiques (VMA ou % de la plus élevé de sa VMA), physiques (technique de la foulée), neuro-informationnelles (choix de l’allure collective et des remplacements), et psychosociales (écoute et coopération au sein du groupe).</a:t>
            </a:r>
          </a:p>
          <a:p>
            <a:pPr marL="457200" indent="-457200" algn="just">
              <a:buFont typeface="Arial" panose="020B0604020202020204" pitchFamily="34" charset="0"/>
              <a:buChar char="•"/>
            </a:pPr>
            <a:endParaRPr lang="fr-FR" altLang="fr-FR" sz="800" dirty="0"/>
          </a:p>
          <a:p>
            <a:pPr marL="457200" indent="-457200" algn="just">
              <a:buFont typeface="Arial" panose="020B0604020202020204" pitchFamily="34" charset="0"/>
              <a:buChar char="•"/>
            </a:pPr>
            <a:r>
              <a:rPr lang="fr-FR" altLang="fr-FR" sz="2000" b="1" dirty="0">
                <a:solidFill>
                  <a:schemeClr val="accent4">
                    <a:lumMod val="75000"/>
                  </a:schemeClr>
                </a:solidFill>
              </a:rPr>
              <a:t>Un biathlon </a:t>
            </a:r>
            <a:r>
              <a:rPr lang="fr-FR" altLang="fr-FR" sz="2000" dirty="0"/>
              <a:t>aménagé au collège qui mêlent une course avec une activité de précision (tir à l’arc, sarbacane, voire vortex) : la performance dépend ici des ressources physiologiques (VMA ou </a:t>
            </a:r>
            <a:r>
              <a:rPr lang="fr-FR" sz="2000" dirty="0"/>
              <a:t>% de la plus élevé de sa VMA</a:t>
            </a:r>
            <a:r>
              <a:rPr lang="fr-FR" altLang="fr-FR" sz="2000" dirty="0"/>
              <a:t>), de la gestion de l’allure et de la fatigue notamment à l’approche du pas de tir (ressources neuro-informationnelle), de l’adresse pour être précis (ressources motrices), et des ressources psychologiques (ténacité, volonté). Chaque élève peut construire les conditions de </a:t>
            </a:r>
            <a:r>
              <a:rPr lang="fr-FR" altLang="fr-FR" sz="2000" u="sng" dirty="0"/>
              <a:t>sa</a:t>
            </a:r>
            <a:r>
              <a:rPr lang="fr-FR" altLang="fr-FR" sz="2000" dirty="0"/>
              <a:t> propre réussite. </a:t>
            </a:r>
          </a:p>
          <a:p>
            <a:pPr marL="457200" indent="-457200" algn="just">
              <a:buFont typeface="Arial" panose="020B0604020202020204" pitchFamily="34" charset="0"/>
              <a:buChar char="•"/>
            </a:pPr>
            <a:endParaRPr lang="fr-FR" altLang="fr-FR" sz="800" dirty="0"/>
          </a:p>
          <a:p>
            <a:pPr marL="457200" indent="-457200" algn="just">
              <a:buFont typeface="Arial" panose="020B0604020202020204" pitchFamily="34" charset="0"/>
              <a:buChar char="•"/>
            </a:pPr>
            <a:r>
              <a:rPr lang="fr-FR" altLang="fr-FR" sz="2000" dirty="0"/>
              <a:t>En </a:t>
            </a:r>
            <a:r>
              <a:rPr lang="fr-FR" altLang="fr-FR" sz="2000" b="1" dirty="0">
                <a:solidFill>
                  <a:schemeClr val="accent4">
                    <a:lumMod val="75000"/>
                  </a:schemeClr>
                </a:solidFill>
              </a:rPr>
              <a:t>tennis de table </a:t>
            </a:r>
            <a:r>
              <a:rPr lang="fr-FR" altLang="fr-FR" sz="2000" dirty="0"/>
              <a:t>avec la valorisation de la victoire sur l’adversaire, mais surtout si la performance se fait « </a:t>
            </a:r>
            <a:r>
              <a:rPr lang="fr-FR" altLang="fr-FR" sz="2000" i="1" dirty="0"/>
              <a:t>avec la manière </a:t>
            </a:r>
            <a:r>
              <a:rPr lang="fr-FR" altLang="fr-FR" sz="2000" dirty="0"/>
              <a:t>», en utilisant par exemple un « </a:t>
            </a:r>
            <a:r>
              <a:rPr lang="fr-FR" altLang="fr-FR" sz="2000" i="1" dirty="0"/>
              <a:t>score parlant </a:t>
            </a:r>
            <a:r>
              <a:rPr lang="fr-FR" altLang="fr-FR" sz="2000" dirty="0"/>
              <a:t>» adapté à la compétence visée (</a:t>
            </a:r>
            <a:r>
              <a:rPr lang="fr-FR" altLang="fr-FR" sz="2000" dirty="0" err="1"/>
              <a:t>N.Mascret</a:t>
            </a:r>
            <a:r>
              <a:rPr lang="fr-FR" altLang="fr-FR" sz="2000" dirty="0"/>
              <a:t>, 2016). </a:t>
            </a:r>
          </a:p>
          <a:p>
            <a:pPr algn="just"/>
            <a:endParaRPr lang="fr-FR" altLang="fr-FR" sz="800" dirty="0"/>
          </a:p>
          <a:p>
            <a:pPr algn="just"/>
            <a:r>
              <a:rPr lang="fr-FR" altLang="fr-FR" sz="2000" b="1" u="sng" dirty="0"/>
              <a:t>Attention</a:t>
            </a:r>
            <a:r>
              <a:rPr lang="fr-FR" altLang="fr-FR" sz="2000" dirty="0"/>
              <a:t> : ces adaptations visant à ne pas « fermer » les conditions de la réussite doivent respecter la représentativité culturelle de l’APSA </a:t>
            </a:r>
            <a:r>
              <a:rPr lang="fr-FR" altLang="fr-FR" sz="1750" dirty="0"/>
              <a:t>(ex. de l’équilibre des 3 sauts en triple saut qui produit parfois des performances artificielles où le but n’est plus pour l’élève de sauter le plus loin possible).</a:t>
            </a:r>
          </a:p>
        </p:txBody>
      </p:sp>
      <p:sp>
        <p:nvSpPr>
          <p:cNvPr id="2" name="ZoneTexte 1">
            <a:extLst>
              <a:ext uri="{FF2B5EF4-FFF2-40B4-BE49-F238E27FC236}">
                <a16:creationId xmlns:a16="http://schemas.microsoft.com/office/drawing/2014/main" id="{1FD81323-88F7-539C-D2A1-A9B8762818BC}"/>
              </a:ext>
            </a:extLst>
          </p:cNvPr>
          <p:cNvSpPr txBox="1"/>
          <p:nvPr/>
        </p:nvSpPr>
        <p:spPr>
          <a:xfrm>
            <a:off x="161262" y="2340755"/>
            <a:ext cx="1584251" cy="3046988"/>
          </a:xfrm>
          <a:prstGeom prst="rect">
            <a:avLst/>
          </a:prstGeom>
          <a:solidFill>
            <a:srgbClr val="FCF2D6"/>
          </a:solidFill>
        </p:spPr>
        <p:txBody>
          <a:bodyPr wrap="square" rtlCol="0">
            <a:spAutoFit/>
          </a:bodyPr>
          <a:lstStyle/>
          <a:p>
            <a:pPr algn="ctr"/>
            <a:endParaRPr lang="fr-FR" sz="600" b="1" dirty="0">
              <a:solidFill>
                <a:schemeClr val="accent4">
                  <a:lumMod val="75000"/>
                </a:schemeClr>
              </a:solidFill>
            </a:endParaRPr>
          </a:p>
          <a:p>
            <a:pPr algn="ctr"/>
            <a:r>
              <a:rPr lang="fr-FR" sz="2000" b="1" dirty="0">
                <a:solidFill>
                  <a:schemeClr val="accent4">
                    <a:lumMod val="75000"/>
                  </a:schemeClr>
                </a:solidFill>
              </a:rPr>
              <a:t>EXEMPLES DE TACHES COMPLEXES QUI «OUVRENT» LES RESSOURCES UTILES POUR REUSSIR</a:t>
            </a:r>
          </a:p>
          <a:p>
            <a:pPr algn="ctr"/>
            <a:endParaRPr lang="fr-FR" sz="600" b="1" dirty="0">
              <a:solidFill>
                <a:schemeClr val="accent4">
                  <a:lumMod val="75000"/>
                </a:schemeClr>
              </a:solidFill>
            </a:endParaRPr>
          </a:p>
        </p:txBody>
      </p:sp>
    </p:spTree>
    <p:extLst>
      <p:ext uri="{BB962C8B-B14F-4D97-AF65-F5344CB8AC3E}">
        <p14:creationId xmlns:p14="http://schemas.microsoft.com/office/powerpoint/2010/main" val="413231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compétence</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706203"/>
            <a:ext cx="9753599" cy="4031873"/>
          </a:xfrm>
          <a:prstGeom prst="rect">
            <a:avLst/>
          </a:prstGeom>
          <a:noFill/>
        </p:spPr>
        <p:txBody>
          <a:bodyPr wrap="square" rtlCol="0">
            <a:spAutoFit/>
          </a:bodyPr>
          <a:lstStyle/>
          <a:p>
            <a:pPr marL="457200" indent="-457200" algn="just">
              <a:buFont typeface="Arial" panose="020B0604020202020204" pitchFamily="34" charset="0"/>
              <a:buChar char="•"/>
            </a:pPr>
            <a:r>
              <a:rPr lang="fr-FR" sz="2800" dirty="0"/>
              <a:t>Dès l’origine Noam Chomsky (1965) définissait la compétence comme la possibilité de produire des performances. </a:t>
            </a:r>
          </a:p>
          <a:p>
            <a:pPr marL="457200" indent="-457200" algn="just">
              <a:buFont typeface="Arial" panose="020B0604020202020204" pitchFamily="34" charset="0"/>
              <a:buChar char="•"/>
            </a:pPr>
            <a:endParaRPr lang="fr-FR" sz="1600" dirty="0"/>
          </a:p>
          <a:p>
            <a:pPr marL="457200" indent="-457200" algn="just">
              <a:buFont typeface="Arial" panose="020B0604020202020204" pitchFamily="34" charset="0"/>
              <a:buChar char="•"/>
            </a:pPr>
            <a:r>
              <a:rPr lang="fr-FR" sz="2800" dirty="0"/>
              <a:t>Pour Philippe Perrenoud (2011) </a:t>
            </a:r>
            <a:r>
              <a:rPr lang="fr-FR" sz="2800" i="1" dirty="0"/>
              <a:t>« la compétence n’est pas directement observable. C’est la condition d’une performance. Elle la rend possible, non aléatoire, prévisible. La compétence est en quelque sorte une promesse de performance ».</a:t>
            </a:r>
          </a:p>
          <a:p>
            <a:pPr marL="457200" indent="-457200" algn="just">
              <a:buFont typeface="Arial" panose="020B0604020202020204" pitchFamily="34" charset="0"/>
              <a:buChar char="•"/>
            </a:pPr>
            <a:endParaRPr lang="fr-FR" sz="1600" i="1" dirty="0"/>
          </a:p>
          <a:p>
            <a:pPr marL="457200" indent="-457200" algn="just">
              <a:buFont typeface="Arial" panose="020B0604020202020204" pitchFamily="34" charset="0"/>
              <a:buChar char="•"/>
            </a:pPr>
            <a:r>
              <a:rPr lang="fr-FR" sz="2800" i="1" dirty="0"/>
              <a:t>Pour Jacques </a:t>
            </a:r>
            <a:r>
              <a:rPr lang="fr-FR" sz="2800" i="1" dirty="0" err="1"/>
              <a:t>Saury</a:t>
            </a:r>
            <a:r>
              <a:rPr lang="fr-FR" sz="2800" i="1" dirty="0"/>
              <a:t> (2014) </a:t>
            </a:r>
            <a:r>
              <a:rPr lang="fr-FR" sz="2800" dirty="0"/>
              <a:t>« </a:t>
            </a:r>
            <a:r>
              <a:rPr lang="fr-FR" sz="2800" i="1" dirty="0"/>
              <a:t>la performance est avant tout un indice de compétence, d’adaptation, et d’apprentissage </a:t>
            </a:r>
            <a:r>
              <a:rPr lang="fr-FR" sz="2800" dirty="0"/>
              <a:t>». </a:t>
            </a:r>
          </a:p>
        </p:txBody>
      </p:sp>
    </p:spTree>
    <p:extLst>
      <p:ext uri="{BB962C8B-B14F-4D97-AF65-F5344CB8AC3E}">
        <p14:creationId xmlns:p14="http://schemas.microsoft.com/office/powerpoint/2010/main" val="84962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Performance et compétence</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434058"/>
            <a:ext cx="9753599" cy="4524315"/>
          </a:xfrm>
          <a:prstGeom prst="rect">
            <a:avLst/>
          </a:prstGeom>
          <a:noFill/>
        </p:spPr>
        <p:txBody>
          <a:bodyPr wrap="square" rtlCol="0">
            <a:spAutoFit/>
          </a:bodyPr>
          <a:lstStyle/>
          <a:p>
            <a:pPr marL="457200" indent="-457200" algn="just">
              <a:buFont typeface="Arial" panose="020B0604020202020204" pitchFamily="34" charset="0"/>
              <a:buChar char="•"/>
            </a:pPr>
            <a:r>
              <a:rPr lang="fr-FR" sz="2800" dirty="0"/>
              <a:t>La compétence n’est pas à opposer à la performance, la compétence est au contraire la possibilité de produire (et reproduire) des performances à son meilleur niveau. </a:t>
            </a:r>
          </a:p>
          <a:p>
            <a:pPr marL="457200" indent="-457200" algn="just">
              <a:buFont typeface="Arial" panose="020B0604020202020204" pitchFamily="34" charset="0"/>
              <a:buChar char="•"/>
            </a:pPr>
            <a:endParaRPr lang="fr-FR" sz="1200" dirty="0"/>
          </a:p>
          <a:p>
            <a:pPr marL="457200" indent="-457200" algn="just">
              <a:buFont typeface="Arial" panose="020B0604020202020204" pitchFamily="34" charset="0"/>
              <a:buChar char="•"/>
            </a:pPr>
            <a:r>
              <a:rPr lang="fr-FR" sz="2800" dirty="0"/>
              <a:t>Être compétent, c’est gérer ses ressources individuelles pour produire « sa » meilleure performance. </a:t>
            </a:r>
          </a:p>
          <a:p>
            <a:pPr marL="457200" indent="-457200" algn="just">
              <a:buFont typeface="Arial" panose="020B0604020202020204" pitchFamily="34" charset="0"/>
              <a:buChar char="•"/>
            </a:pPr>
            <a:endParaRPr lang="fr-FR" sz="1200" dirty="0"/>
          </a:p>
          <a:p>
            <a:pPr marL="457200" indent="-457200" algn="just">
              <a:buFont typeface="Arial" panose="020B0604020202020204" pitchFamily="34" charset="0"/>
              <a:buChar char="•"/>
            </a:pPr>
            <a:r>
              <a:rPr lang="fr-FR" sz="2800" dirty="0"/>
              <a:t>Toute compétence (inobservable) se manifeste par des performances (observables). </a:t>
            </a:r>
          </a:p>
          <a:p>
            <a:pPr marL="457200" indent="-457200" algn="just">
              <a:buFont typeface="Arial" panose="020B0604020202020204" pitchFamily="34" charset="0"/>
              <a:buChar char="•"/>
            </a:pPr>
            <a:endParaRPr lang="fr-FR" sz="1200" dirty="0"/>
          </a:p>
          <a:p>
            <a:pPr marL="457200" indent="-457200" algn="just">
              <a:buFont typeface="Arial" panose="020B0604020202020204" pitchFamily="34" charset="0"/>
              <a:buChar char="•"/>
            </a:pPr>
            <a:r>
              <a:rPr lang="fr-FR" sz="2800" dirty="0"/>
              <a:t>La performance est la concrétisation de la compétence dans une situation particulière. </a:t>
            </a:r>
          </a:p>
        </p:txBody>
      </p:sp>
    </p:spTree>
    <p:extLst>
      <p:ext uri="{BB962C8B-B14F-4D97-AF65-F5344CB8AC3E}">
        <p14:creationId xmlns:p14="http://schemas.microsoft.com/office/powerpoint/2010/main" val="246054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537660"/>
            <a:ext cx="10292080" cy="5455340"/>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La performance</a:t>
            </a:r>
          </a:p>
          <a:p>
            <a:pPr algn="just">
              <a:defRPr/>
            </a:pPr>
            <a:endParaRPr lang="fr-FR" altLang="fr-FR" sz="1000" dirty="0"/>
          </a:p>
          <a:p>
            <a:pPr marL="342900" indent="-3429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defRPr/>
            </a:pPr>
            <a:r>
              <a:rPr lang="fr-FR" sz="2400" dirty="0"/>
              <a:t>La performance est un comportement observable et évaluable tourné vers la recherche d’efficacité.</a:t>
            </a:r>
          </a:p>
          <a:p>
            <a:pPr marL="457200" indent="-457200" algn="just">
              <a:buFont typeface="Arial" panose="020B0604020202020204" pitchFamily="34" charset="0"/>
              <a:buChar char="•"/>
              <a:defRPr/>
            </a:pPr>
            <a:endParaRPr lang="fr-FR" altLang="fr-FR" sz="800" dirty="0"/>
          </a:p>
          <a:p>
            <a:pPr marL="457200" indent="-457200" algn="just">
              <a:buFont typeface="Arial" panose="020B0604020202020204" pitchFamily="34" charset="0"/>
              <a:buChar char="•"/>
              <a:defRPr/>
            </a:pPr>
            <a:r>
              <a:rPr lang="fr-FR" altLang="fr-FR" sz="2450" dirty="0"/>
              <a:t>La performance existe en EPS, elle n’est pas le domaine réservé de la compétition sportive institutionnalisée. </a:t>
            </a:r>
          </a:p>
          <a:p>
            <a:pPr marL="457200" indent="-457200" algn="just">
              <a:buFont typeface="Arial" panose="020B0604020202020204" pitchFamily="34" charset="0"/>
              <a:buChar char="•"/>
              <a:defRPr/>
            </a:pPr>
            <a:endParaRPr lang="fr-FR" altLang="fr-FR" sz="800" dirty="0"/>
          </a:p>
          <a:p>
            <a:pPr marL="457200" indent="-457200" algn="just">
              <a:buFont typeface="Arial" panose="020B0604020202020204" pitchFamily="34" charset="0"/>
              <a:buChar char="•"/>
              <a:defRPr/>
            </a:pPr>
            <a:r>
              <a:rPr lang="fr-FR" altLang="fr-FR" sz="2450" dirty="0"/>
              <a:t>L’élève doit avoir la possibilité de réaliser des performances en EPS, des performances à son niveau (selon ses propres ressources). Apprendre c’est améliorer ses performances (la performance est un indice d’apprentissage).</a:t>
            </a:r>
          </a:p>
          <a:p>
            <a:pPr algn="just">
              <a:defRPr/>
            </a:pPr>
            <a:r>
              <a:rPr lang="fr-FR" altLang="fr-FR" sz="800" dirty="0"/>
              <a:t> </a:t>
            </a:r>
          </a:p>
          <a:p>
            <a:pPr marL="457200" indent="-457200" algn="just">
              <a:buFont typeface="Arial" panose="020B0604020202020204" pitchFamily="34" charset="0"/>
              <a:buChar char="•"/>
            </a:pPr>
            <a:r>
              <a:rPr lang="fr-FR" sz="2400" dirty="0"/>
              <a:t>La compétence n’est pas à opposer à la performance, la compétence est au contraire la possibilité de produire (et reproduire) des performances à son meilleur niveau. Toute compétence (inobservable) se manifeste par des performances (observables). </a:t>
            </a:r>
          </a:p>
          <a:p>
            <a:pPr marL="457200" indent="-457200" algn="just">
              <a:buFont typeface="Arial" panose="020B0604020202020204" pitchFamily="34" charset="0"/>
              <a:buChar char="•"/>
            </a:pPr>
            <a:endParaRPr lang="fr-FR" sz="800" dirty="0"/>
          </a:p>
        </p:txBody>
      </p:sp>
    </p:spTree>
    <p:extLst>
      <p:ext uri="{BB962C8B-B14F-4D97-AF65-F5344CB8AC3E}">
        <p14:creationId xmlns:p14="http://schemas.microsoft.com/office/powerpoint/2010/main" val="12411397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537660"/>
            <a:ext cx="10292080" cy="5416868"/>
          </a:xfrm>
          <a:prstGeom prst="rect">
            <a:avLst/>
          </a:prstGeom>
          <a:solidFill>
            <a:schemeClr val="accent2">
              <a:lumMod val="20000"/>
              <a:lumOff val="80000"/>
            </a:schemeClr>
          </a:solidFill>
        </p:spPr>
        <p:txBody>
          <a:bodyPr wrap="square" rtlCol="0">
            <a:spAutoFit/>
          </a:bodyPr>
          <a:lstStyle/>
          <a:p>
            <a:pPr algn="ctr">
              <a:defRPr/>
            </a:pPr>
            <a:r>
              <a:rPr lang="fr-FR" altLang="fr-FR" sz="3600" b="1" dirty="0">
                <a:solidFill>
                  <a:schemeClr val="accent2">
                    <a:lumMod val="75000"/>
                  </a:schemeClr>
                </a:solidFill>
              </a:rPr>
              <a:t>La performance</a:t>
            </a:r>
          </a:p>
          <a:p>
            <a:pPr algn="just">
              <a:defRPr/>
            </a:pPr>
            <a:endParaRPr lang="fr-FR" altLang="fr-FR" sz="1000" dirty="0"/>
          </a:p>
          <a:p>
            <a:pPr marL="342900" indent="-3429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pPr>
            <a:r>
              <a:rPr lang="fr-FR" sz="2400" dirty="0"/>
              <a:t>Certaines performances reposent sur un nombre limité de ressources. C’est à l’enseignant d’EPS d’« ouvrir » </a:t>
            </a:r>
            <a:r>
              <a:rPr lang="fr-FR" altLang="fr-FR" sz="2400" dirty="0"/>
              <a:t>la richesse des ressources utiles en permettant aux élèves de réussir par des configurations de ressources différentes, avec des compensations possibles (</a:t>
            </a:r>
            <a:r>
              <a:rPr lang="fr-FR" altLang="fr-FR" sz="2400" dirty="0">
                <a:sym typeface="Wingdings" panose="05000000000000000000" pitchFamily="2" charset="2"/>
              </a:rPr>
              <a:t> </a:t>
            </a:r>
            <a:r>
              <a:rPr lang="fr-FR" altLang="fr-FR" sz="2400" dirty="0"/>
              <a:t>choix de la forme de pratique scolaire). Comme l’EPS s’adresse « à tous les élèves, filles et garçons ensemble et à égalité, a fortiori les plus éloignés de la pratique physique et sportive » (Programme EPS du cycle 4, 2015), les façons de « performer » doivent être variées. </a:t>
            </a:r>
          </a:p>
          <a:p>
            <a:pPr marL="457200" indent="-457200" algn="just">
              <a:buFont typeface="Arial" panose="020B0604020202020204" pitchFamily="34" charset="0"/>
              <a:buChar char="•"/>
            </a:pPr>
            <a:endParaRPr lang="fr-FR" altLang="fr-FR" sz="800" dirty="0"/>
          </a:p>
          <a:p>
            <a:pPr marL="457200" indent="-457200" algn="just">
              <a:buFont typeface="Arial" panose="020B0604020202020204" pitchFamily="34" charset="0"/>
              <a:buChar char="•"/>
            </a:pPr>
            <a:r>
              <a:rPr lang="fr-FR" altLang="fr-FR" sz="2400" dirty="0"/>
              <a:t>La performance en EPS doit être essentiellement </a:t>
            </a:r>
            <a:r>
              <a:rPr lang="fr-FR" altLang="fr-FR" sz="2400" dirty="0" err="1"/>
              <a:t>auto-référencée</a:t>
            </a:r>
            <a:r>
              <a:rPr lang="fr-FR" altLang="fr-FR" sz="2400" dirty="0"/>
              <a:t>, ce qui implique un climat au sein duquel l’élève compare et évalue d’abord ses propres performances, avant de les comparer aux autres (climat motivationnel de maîtrise).</a:t>
            </a:r>
            <a:endParaRPr lang="fr-FR" sz="800" dirty="0"/>
          </a:p>
        </p:txBody>
      </p:sp>
    </p:spTree>
    <p:extLst>
      <p:ext uri="{BB962C8B-B14F-4D97-AF65-F5344CB8AC3E}">
        <p14:creationId xmlns:p14="http://schemas.microsoft.com/office/powerpoint/2010/main" val="34341121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analyse des conduites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434058"/>
            <a:ext cx="9753599" cy="5386090"/>
          </a:xfrm>
          <a:prstGeom prst="rect">
            <a:avLst/>
          </a:prstGeom>
          <a:solidFill>
            <a:schemeClr val="bg1"/>
          </a:solidFill>
        </p:spPr>
        <p:txBody>
          <a:bodyPr wrap="square" rtlCol="0">
            <a:spAutoFit/>
          </a:bodyPr>
          <a:lstStyle/>
          <a:p>
            <a:pPr marL="457200" indent="-457200" algn="just">
              <a:buFont typeface="Arial" panose="020B0604020202020204" pitchFamily="34" charset="0"/>
              <a:buChar char="•"/>
              <a:defRPr/>
            </a:pPr>
            <a:r>
              <a:rPr lang="fr-FR" sz="2600" dirty="0"/>
              <a:t>L’expertise professionnelle suppose de savoir identifier les ressources qui expliquent les conduites inadaptées = quelles ressources sont impliquées dans les conduites typiques.</a:t>
            </a:r>
          </a:p>
          <a:p>
            <a:pPr marL="457200" indent="-457200" algn="just">
              <a:buFont typeface="Arial" panose="020B0604020202020204" pitchFamily="34" charset="0"/>
              <a:buChar char="•"/>
              <a:defRPr/>
            </a:pPr>
            <a:endParaRPr lang="fr-FR" sz="2600" dirty="0">
              <a:solidFill>
                <a:srgbClr val="00B0F0"/>
              </a:solidFill>
            </a:endParaRPr>
          </a:p>
          <a:p>
            <a:pPr marL="457200" indent="-457200" algn="just">
              <a:buFont typeface="Arial" panose="020B0604020202020204" pitchFamily="34" charset="0"/>
              <a:buChar char="•"/>
              <a:defRPr/>
            </a:pPr>
            <a:r>
              <a:rPr lang="fr-FR" sz="2400" dirty="0" err="1">
                <a:solidFill>
                  <a:srgbClr val="0070C0"/>
                </a:solidFill>
              </a:rPr>
              <a:t>T.Choffin</a:t>
            </a:r>
            <a:r>
              <a:rPr lang="fr-FR" sz="2400" dirty="0">
                <a:solidFill>
                  <a:srgbClr val="0070C0"/>
                </a:solidFill>
              </a:rPr>
              <a:t> (2011) : Il faut « diagnostiquer » l'élève en le considérant comme un système de ressources, avec les difficultés que ça pose. Illustration avec des élèves de 6ème en relais-vitesse. Ils courent « à fond la caisse », puis la transmission se fait à l'arrêt, comme si le témoin était le centre du monde. Ces élèves présentent des difficultés de plusieurs ordres, en termes de ressources. L’obstacle prioritaire se situe-t-il sur le plan affectif (la peur de faire tomber le témoin dirige tout), sur le plan cognitif (« Je n'ai peut-être pas compris que partir lancé permettait de gagner du temps ? »), et sur le plan biomécanique (« Je n'ai pas la possibilité de dissocier le haut du bas du corps ? »).</a:t>
            </a:r>
          </a:p>
        </p:txBody>
      </p:sp>
      <p:sp>
        <p:nvSpPr>
          <p:cNvPr id="2" name="ZoneTexte 1">
            <a:extLst>
              <a:ext uri="{FF2B5EF4-FFF2-40B4-BE49-F238E27FC236}">
                <a16:creationId xmlns:a16="http://schemas.microsoft.com/office/drawing/2014/main" id="{F021687B-1ED6-17D7-C085-3F6D09BEDB3A}"/>
              </a:ext>
            </a:extLst>
          </p:cNvPr>
          <p:cNvSpPr txBox="1"/>
          <p:nvPr/>
        </p:nvSpPr>
        <p:spPr>
          <a:xfrm>
            <a:off x="106833" y="2504041"/>
            <a:ext cx="1584251" cy="1631216"/>
          </a:xfrm>
          <a:prstGeom prst="rect">
            <a:avLst/>
          </a:prstGeom>
          <a:solidFill>
            <a:schemeClr val="bg1"/>
          </a:solidFill>
          <a:ln>
            <a:solidFill>
              <a:schemeClr val="tx1"/>
            </a:solidFill>
          </a:ln>
        </p:spPr>
        <p:txBody>
          <a:bodyPr wrap="square" rtlCol="0">
            <a:spAutoFit/>
          </a:bodyPr>
          <a:lstStyle/>
          <a:p>
            <a:pPr algn="ctr"/>
            <a:r>
              <a:rPr lang="fr-FR" sz="2000" b="1" dirty="0"/>
              <a:t>ANALYSE AU CENTRE DE L’EPREUVE CAPEPS ECRIT 2</a:t>
            </a:r>
          </a:p>
        </p:txBody>
      </p:sp>
    </p:spTree>
    <p:extLst>
      <p:ext uri="{BB962C8B-B14F-4D97-AF65-F5344CB8AC3E}">
        <p14:creationId xmlns:p14="http://schemas.microsoft.com/office/powerpoint/2010/main" val="160913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analyse des conduites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E24B2AA9-C634-9304-9D1F-53E7892DC986}"/>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5" name="Tableau 4">
            <a:extLst>
              <a:ext uri="{FF2B5EF4-FFF2-40B4-BE49-F238E27FC236}">
                <a16:creationId xmlns:a16="http://schemas.microsoft.com/office/drawing/2014/main" id="{9AE26C1C-AD27-C6FF-3B35-BEEF50755A68}"/>
              </a:ext>
            </a:extLst>
          </p:cNvPr>
          <p:cNvGraphicFramePr>
            <a:graphicFrameLocks noGrp="1"/>
          </p:cNvGraphicFramePr>
          <p:nvPr>
            <p:extLst>
              <p:ext uri="{D42A27DB-BD31-4B8C-83A1-F6EECF244321}">
                <p14:modId xmlns:p14="http://schemas.microsoft.com/office/powerpoint/2010/main" val="1151541461"/>
              </p:ext>
            </p:extLst>
          </p:nvPr>
        </p:nvGraphicFramePr>
        <p:xfrm>
          <a:off x="1926772" y="1324757"/>
          <a:ext cx="10276114" cy="5532120"/>
        </p:xfrm>
        <a:graphic>
          <a:graphicData uri="http://schemas.openxmlformats.org/drawingml/2006/table">
            <a:tbl>
              <a:tblPr firstRow="1" bandRow="1">
                <a:tableStyleId>{00A15C55-8517-42AA-B614-E9B94910E393}</a:tableStyleId>
              </a:tblPr>
              <a:tblGrid>
                <a:gridCol w="4302268">
                  <a:extLst>
                    <a:ext uri="{9D8B030D-6E8A-4147-A177-3AD203B41FA5}">
                      <a16:colId xmlns:a16="http://schemas.microsoft.com/office/drawing/2014/main" val="3184288479"/>
                    </a:ext>
                  </a:extLst>
                </a:gridCol>
                <a:gridCol w="5973846">
                  <a:extLst>
                    <a:ext uri="{9D8B030D-6E8A-4147-A177-3AD203B41FA5}">
                      <a16:colId xmlns:a16="http://schemas.microsoft.com/office/drawing/2014/main" val="1732361856"/>
                    </a:ext>
                  </a:extLst>
                </a:gridCol>
              </a:tblGrid>
              <a:tr h="370840">
                <a:tc>
                  <a:txBody>
                    <a:bodyPr/>
                    <a:lstStyle/>
                    <a:p>
                      <a:r>
                        <a:rPr lang="fr-FR" sz="2100" dirty="0">
                          <a:solidFill>
                            <a:schemeClr val="tx1"/>
                          </a:solidFill>
                        </a:rPr>
                        <a:t>Conduite significative dans l’APSA</a:t>
                      </a:r>
                    </a:p>
                  </a:txBody>
                  <a:tcPr/>
                </a:tc>
                <a:tc>
                  <a:txBody>
                    <a:bodyPr/>
                    <a:lstStyle/>
                    <a:p>
                      <a:r>
                        <a:rPr lang="fr-FR" sz="2100" dirty="0">
                          <a:solidFill>
                            <a:schemeClr val="tx1"/>
                          </a:solidFill>
                        </a:rPr>
                        <a:t>Ressources impliquées</a:t>
                      </a:r>
                    </a:p>
                  </a:txBody>
                  <a:tcPr/>
                </a:tc>
                <a:extLst>
                  <a:ext uri="{0D108BD9-81ED-4DB2-BD59-A6C34878D82A}">
                    <a16:rowId xmlns:a16="http://schemas.microsoft.com/office/drawing/2014/main" val="160701494"/>
                  </a:ext>
                </a:extLst>
              </a:tr>
              <a:tr h="370840">
                <a:tc rowSpan="4">
                  <a:txBody>
                    <a:bodyPr/>
                    <a:lstStyle/>
                    <a:p>
                      <a:pPr>
                        <a:spcBef>
                          <a:spcPct val="0"/>
                        </a:spcBef>
                        <a:buClrTx/>
                        <a:buSzTx/>
                        <a:buFontTx/>
                        <a:buNone/>
                      </a:pPr>
                      <a:r>
                        <a:rPr lang="fr-FR" altLang="fr-FR" sz="2000" b="1" dirty="0">
                          <a:solidFill>
                            <a:schemeClr val="accent4">
                              <a:lumMod val="50000"/>
                            </a:schemeClr>
                          </a:solidFill>
                          <a:latin typeface="Arial" panose="020B0604020202020204" pitchFamily="34" charset="0"/>
                        </a:rPr>
                        <a:t>GYMNASTIQUE</a:t>
                      </a:r>
                      <a:r>
                        <a:rPr lang="fr-FR" altLang="fr-FR" sz="2000" dirty="0">
                          <a:solidFill>
                            <a:schemeClr val="accent4">
                              <a:lumMod val="50000"/>
                            </a:schemeClr>
                          </a:solidFill>
                          <a:latin typeface="Arial" panose="020B0604020202020204" pitchFamily="34" charset="0"/>
                        </a:rPr>
                        <a:t> : pas de passage à l’ATR</a:t>
                      </a:r>
                    </a:p>
                    <a:p>
                      <a:pPr>
                        <a:spcBef>
                          <a:spcPct val="0"/>
                        </a:spcBef>
                        <a:buClrTx/>
                        <a:buSzTx/>
                        <a:buFontTx/>
                        <a:buNone/>
                      </a:pPr>
                      <a:r>
                        <a:rPr lang="fr-FR" altLang="fr-FR" sz="600" dirty="0">
                          <a:latin typeface="Arial" panose="020B0604020202020204" pitchFamily="34" charset="0"/>
                        </a:rPr>
                        <a:t> </a:t>
                      </a:r>
                    </a:p>
                    <a:p>
                      <a:pPr algn="just">
                        <a:spcBef>
                          <a:spcPct val="0"/>
                        </a:spcBef>
                        <a:buClrTx/>
                        <a:buSzTx/>
                        <a:buFontTx/>
                        <a:buNone/>
                      </a:pPr>
                      <a:r>
                        <a:rPr lang="fr-FR" altLang="fr-FR" sz="2000" dirty="0">
                          <a:latin typeface="Arial" panose="020B0604020202020204" pitchFamily="34" charset="0"/>
                          <a:sym typeface="Wingdings" panose="05000000000000000000" pitchFamily="2" charset="2"/>
                        </a:rPr>
                        <a:t> avec une pose </a:t>
                      </a:r>
                      <a:r>
                        <a:rPr lang="fr-FR" altLang="fr-FR" sz="2000" dirty="0">
                          <a:latin typeface="Arial" panose="020B0604020202020204" pitchFamily="34" charset="0"/>
                        </a:rPr>
                        <a:t>des mains trop près des pieds, une fermeture bras/tronc, et un affaissement des épaules, dos rond. L’arrivée se fait accroupie.  </a:t>
                      </a:r>
                    </a:p>
                    <a:p>
                      <a:endParaRPr lang="fr-FR" dirty="0"/>
                    </a:p>
                  </a:txBody>
                  <a:tcPr/>
                </a:tc>
                <a:tc>
                  <a:txBody>
                    <a:bodyPr/>
                    <a:lstStyle/>
                    <a:p>
                      <a:pPr algn="just" eaLnBrk="1">
                        <a:buClr>
                          <a:srgbClr val="FF0000"/>
                        </a:buClr>
                        <a:buFont typeface="Courier New" panose="02070309020205020404" pitchFamily="49" charset="0"/>
                        <a:buNone/>
                        <a:defRPr/>
                      </a:pPr>
                      <a:r>
                        <a:rPr lang="fr-FR" altLang="fr-FR" sz="1950" b="1" dirty="0">
                          <a:solidFill>
                            <a:schemeClr val="accent4">
                              <a:lumMod val="50000"/>
                            </a:schemeClr>
                          </a:solidFill>
                          <a:sym typeface="Wingdings" panose="05000000000000000000" pitchFamily="2" charset="2"/>
                        </a:rPr>
                        <a:t>Ressources neuro-informationnelles </a:t>
                      </a:r>
                      <a:r>
                        <a:rPr lang="fr-FR" altLang="fr-FR" sz="1950" dirty="0">
                          <a:sym typeface="Wingdings" panose="05000000000000000000" pitchFamily="2" charset="2"/>
                        </a:rPr>
                        <a:t>: l’élève dans se représentation « pense » que c’est comme une roulade avant (mais sans poser la tête), et il applique un schéma d’action qu’il connait. Sa prise d’information est centrée vers le bas et non vers l’avant. </a:t>
                      </a:r>
                    </a:p>
                  </a:txBody>
                  <a:tcPr/>
                </a:tc>
                <a:extLst>
                  <a:ext uri="{0D108BD9-81ED-4DB2-BD59-A6C34878D82A}">
                    <a16:rowId xmlns:a16="http://schemas.microsoft.com/office/drawing/2014/main" val="1468913728"/>
                  </a:ext>
                </a:extLst>
              </a:tr>
              <a:tr h="37084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950" b="1" dirty="0">
                          <a:solidFill>
                            <a:schemeClr val="accent4">
                              <a:lumMod val="50000"/>
                            </a:schemeClr>
                          </a:solidFill>
                          <a:sym typeface="Wingdings" panose="05000000000000000000" pitchFamily="2" charset="2"/>
                        </a:rPr>
                        <a:t>Ressources motrices </a:t>
                      </a:r>
                      <a:r>
                        <a:rPr lang="fr-FR" altLang="fr-FR" sz="1950" dirty="0">
                          <a:sym typeface="Wingdings" panose="05000000000000000000" pitchFamily="2" charset="2"/>
                        </a:rPr>
                        <a:t>: l’élève n’a pas assez de vitesse pour créer une rotation avant corps tendu, ou il n’est pas assez gainé pour transmettre l’énergie cinétique. </a:t>
                      </a:r>
                    </a:p>
                  </a:txBody>
                  <a:tcPr/>
                </a:tc>
                <a:extLst>
                  <a:ext uri="{0D108BD9-81ED-4DB2-BD59-A6C34878D82A}">
                    <a16:rowId xmlns:a16="http://schemas.microsoft.com/office/drawing/2014/main" val="2138641022"/>
                  </a:ext>
                </a:extLst>
              </a:tr>
              <a:tr h="370840">
                <a:tc vMerge="1">
                  <a:txBody>
                    <a:bodyPr/>
                    <a:lstStyle/>
                    <a:p>
                      <a:endParaRPr lang="fr-FR"/>
                    </a:p>
                  </a:txBody>
                  <a:tcPr/>
                </a:tc>
                <a:tc>
                  <a:txBody>
                    <a:bodyPr/>
                    <a:lstStyle/>
                    <a:p>
                      <a:pPr algn="just" eaLnBrk="1">
                        <a:buClr>
                          <a:srgbClr val="FF0000"/>
                        </a:buClr>
                        <a:buFont typeface="Courier New" panose="02070309020205020404" pitchFamily="49" charset="0"/>
                        <a:buNone/>
                        <a:defRPr/>
                      </a:pPr>
                      <a:r>
                        <a:rPr lang="fr-FR" sz="1950" b="1" dirty="0">
                          <a:solidFill>
                            <a:schemeClr val="accent4">
                              <a:lumMod val="50000"/>
                            </a:schemeClr>
                          </a:solidFill>
                          <a:sym typeface="Wingdings" panose="05000000000000000000" pitchFamily="2" charset="2"/>
                        </a:rPr>
                        <a:t>Ressources psychologiques </a:t>
                      </a:r>
                      <a:r>
                        <a:rPr lang="fr-FR" sz="1950" dirty="0">
                          <a:sym typeface="Wingdings" panose="05000000000000000000" pitchFamily="2" charset="2"/>
                        </a:rPr>
                        <a:t>: l’élève a peur de l’espace devant lui et/ou a peur de tomber sur le dos, ce qui explique qu’il va chercher les mains au sol au plus court.  </a:t>
                      </a:r>
                    </a:p>
                  </a:txBody>
                  <a:tcPr/>
                </a:tc>
                <a:extLst>
                  <a:ext uri="{0D108BD9-81ED-4DB2-BD59-A6C34878D82A}">
                    <a16:rowId xmlns:a16="http://schemas.microsoft.com/office/drawing/2014/main" val="271669081"/>
                  </a:ext>
                </a:extLst>
              </a:tr>
              <a:tr h="370840">
                <a:tc vMerge="1">
                  <a:txBody>
                    <a:bodyPr/>
                    <a:lstStyle/>
                    <a:p>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50" u="sng" dirty="0">
                          <a:sym typeface="Wingdings" panose="05000000000000000000" pitchFamily="2" charset="2"/>
                        </a:rPr>
                        <a:t>NB</a:t>
                      </a:r>
                      <a:r>
                        <a:rPr lang="fr-FR" sz="1950" dirty="0">
                          <a:sym typeface="Wingdings" panose="05000000000000000000" pitchFamily="2" charset="2"/>
                        </a:rPr>
                        <a:t> : mais les ressources sont souvent liées entre elles : c’est parce que l’élève appréhende de tomber sur le dos qu’il préfère appliquer un schéma d’action connu (la roulade) en regardant vers le bas et non vers l’avant. </a:t>
                      </a:r>
                    </a:p>
                    <a:p>
                      <a:endParaRPr lang="fr-FR" sz="1950" dirty="0"/>
                    </a:p>
                  </a:txBody>
                  <a:tcPr/>
                </a:tc>
                <a:extLst>
                  <a:ext uri="{0D108BD9-81ED-4DB2-BD59-A6C34878D82A}">
                    <a16:rowId xmlns:a16="http://schemas.microsoft.com/office/drawing/2014/main" val="3605990159"/>
                  </a:ext>
                </a:extLst>
              </a:tr>
            </a:tbl>
          </a:graphicData>
        </a:graphic>
      </p:graphicFrame>
    </p:spTree>
    <p:extLst>
      <p:ext uri="{BB962C8B-B14F-4D97-AF65-F5344CB8AC3E}">
        <p14:creationId xmlns:p14="http://schemas.microsoft.com/office/powerpoint/2010/main" val="29255842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analyse des conduites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E24B2AA9-C634-9304-9D1F-53E7892DC986}"/>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5" name="Tableau 4">
            <a:extLst>
              <a:ext uri="{FF2B5EF4-FFF2-40B4-BE49-F238E27FC236}">
                <a16:creationId xmlns:a16="http://schemas.microsoft.com/office/drawing/2014/main" id="{9AE26C1C-AD27-C6FF-3B35-BEEF50755A68}"/>
              </a:ext>
            </a:extLst>
          </p:cNvPr>
          <p:cNvGraphicFramePr>
            <a:graphicFrameLocks noGrp="1"/>
          </p:cNvGraphicFramePr>
          <p:nvPr>
            <p:extLst>
              <p:ext uri="{D42A27DB-BD31-4B8C-83A1-F6EECF244321}">
                <p14:modId xmlns:p14="http://schemas.microsoft.com/office/powerpoint/2010/main" val="966332555"/>
              </p:ext>
            </p:extLst>
          </p:nvPr>
        </p:nvGraphicFramePr>
        <p:xfrm>
          <a:off x="1926772" y="1324757"/>
          <a:ext cx="10276114" cy="5554980"/>
        </p:xfrm>
        <a:graphic>
          <a:graphicData uri="http://schemas.openxmlformats.org/drawingml/2006/table">
            <a:tbl>
              <a:tblPr firstRow="1" bandRow="1">
                <a:tableStyleId>{00A15C55-8517-42AA-B614-E9B94910E393}</a:tableStyleId>
              </a:tblPr>
              <a:tblGrid>
                <a:gridCol w="4302268">
                  <a:extLst>
                    <a:ext uri="{9D8B030D-6E8A-4147-A177-3AD203B41FA5}">
                      <a16:colId xmlns:a16="http://schemas.microsoft.com/office/drawing/2014/main" val="3184288479"/>
                    </a:ext>
                  </a:extLst>
                </a:gridCol>
                <a:gridCol w="5973846">
                  <a:extLst>
                    <a:ext uri="{9D8B030D-6E8A-4147-A177-3AD203B41FA5}">
                      <a16:colId xmlns:a16="http://schemas.microsoft.com/office/drawing/2014/main" val="1732361856"/>
                    </a:ext>
                  </a:extLst>
                </a:gridCol>
              </a:tblGrid>
              <a:tr h="370840">
                <a:tc>
                  <a:txBody>
                    <a:bodyPr/>
                    <a:lstStyle/>
                    <a:p>
                      <a:r>
                        <a:rPr lang="fr-FR" sz="2100" dirty="0">
                          <a:solidFill>
                            <a:schemeClr val="tx1"/>
                          </a:solidFill>
                        </a:rPr>
                        <a:t>Conduite significative dans l’APSA</a:t>
                      </a:r>
                    </a:p>
                  </a:txBody>
                  <a:tcPr/>
                </a:tc>
                <a:tc>
                  <a:txBody>
                    <a:bodyPr/>
                    <a:lstStyle/>
                    <a:p>
                      <a:r>
                        <a:rPr lang="fr-FR" sz="2100" dirty="0">
                          <a:solidFill>
                            <a:schemeClr val="tx1"/>
                          </a:solidFill>
                        </a:rPr>
                        <a:t>Ressources impliquées</a:t>
                      </a:r>
                    </a:p>
                  </a:txBody>
                  <a:tcPr/>
                </a:tc>
                <a:extLst>
                  <a:ext uri="{0D108BD9-81ED-4DB2-BD59-A6C34878D82A}">
                    <a16:rowId xmlns:a16="http://schemas.microsoft.com/office/drawing/2014/main" val="160701494"/>
                  </a:ext>
                </a:extLst>
              </a:tr>
              <a:tr h="370840">
                <a:tc rowSpan="4">
                  <a:txBody>
                    <a:bodyPr/>
                    <a:lstStyle/>
                    <a:p>
                      <a:pPr>
                        <a:spcBef>
                          <a:spcPct val="0"/>
                        </a:spcBef>
                        <a:buClrTx/>
                        <a:buSzTx/>
                        <a:buFontTx/>
                        <a:buNone/>
                      </a:pPr>
                      <a:r>
                        <a:rPr lang="fr-FR" altLang="fr-FR" sz="2000" b="1" dirty="0">
                          <a:solidFill>
                            <a:schemeClr val="accent4">
                              <a:lumMod val="50000"/>
                            </a:schemeClr>
                          </a:solidFill>
                          <a:latin typeface="Arial" panose="020B0604020202020204" pitchFamily="34" charset="0"/>
                        </a:rPr>
                        <a:t>BASKET-BALL</a:t>
                      </a:r>
                      <a:r>
                        <a:rPr lang="fr-FR" altLang="fr-FR" sz="2000" b="1" dirty="0">
                          <a:latin typeface="Arial" panose="020B0604020202020204" pitchFamily="34" charset="0"/>
                        </a:rPr>
                        <a:t> : </a:t>
                      </a:r>
                      <a:r>
                        <a:rPr lang="fr-FR" altLang="fr-FR" sz="2000" b="0" dirty="0">
                          <a:solidFill>
                            <a:schemeClr val="accent4">
                              <a:lumMod val="50000"/>
                            </a:schemeClr>
                          </a:solidFill>
                          <a:latin typeface="Arial" panose="020B0604020202020204" pitchFamily="34" charset="0"/>
                        </a:rPr>
                        <a:t>c</a:t>
                      </a:r>
                      <a:r>
                        <a:rPr lang="fr-FR" altLang="fr-FR" sz="2000" dirty="0">
                          <a:solidFill>
                            <a:schemeClr val="accent4">
                              <a:lumMod val="50000"/>
                            </a:schemeClr>
                          </a:solidFill>
                          <a:latin typeface="Arial" panose="020B0604020202020204" pitchFamily="34" charset="0"/>
                        </a:rPr>
                        <a:t>hoix inadaptés à la configuration du jeu avec abus du dribble</a:t>
                      </a:r>
                    </a:p>
                    <a:p>
                      <a:pPr>
                        <a:spcBef>
                          <a:spcPct val="0"/>
                        </a:spcBef>
                        <a:buClrTx/>
                        <a:buSzTx/>
                        <a:buFontTx/>
                        <a:buNone/>
                      </a:pPr>
                      <a:r>
                        <a:rPr lang="fr-FR" altLang="fr-FR" sz="600" dirty="0">
                          <a:latin typeface="Arial" panose="020B0604020202020204" pitchFamily="34" charset="0"/>
                        </a:rPr>
                        <a:t> </a:t>
                      </a:r>
                    </a:p>
                    <a:p>
                      <a:pPr algn="just">
                        <a:spcBef>
                          <a:spcPct val="0"/>
                        </a:spcBef>
                        <a:buClrTx/>
                        <a:buSzTx/>
                        <a:buFontTx/>
                        <a:buNone/>
                      </a:pPr>
                      <a:r>
                        <a:rPr lang="fr-FR" altLang="fr-FR" sz="2000" dirty="0">
                          <a:latin typeface="Arial" panose="020B0604020202020204" pitchFamily="34" charset="0"/>
                          <a:sym typeface="Wingdings" panose="05000000000000000000" pitchFamily="2" charset="2"/>
                        </a:rPr>
                        <a:t> l’élève en situation porteur de balle dribble systématiquement et ne passe pas son ballon au partenaire démarqué (mieux placé que lui pour marquer un panier facile). </a:t>
                      </a:r>
                      <a:endParaRPr lang="fr-FR" altLang="fr-FR" sz="2000" dirty="0">
                        <a:latin typeface="Arial" panose="020B0604020202020204" pitchFamily="34" charset="0"/>
                      </a:endParaRPr>
                    </a:p>
                    <a:p>
                      <a:endParaRPr lang="fr-FR" dirty="0"/>
                    </a:p>
                  </a:txBody>
                  <a:tcPr/>
                </a:tc>
                <a:tc>
                  <a:txBody>
                    <a:bodyPr/>
                    <a:lstStyle/>
                    <a:p>
                      <a:pPr algn="just" eaLnBrk="1">
                        <a:buClr>
                          <a:srgbClr val="FF0000"/>
                        </a:buClr>
                        <a:buFont typeface="Courier New" panose="02070309020205020404" pitchFamily="49" charset="0"/>
                        <a:buNone/>
                        <a:defRPr/>
                      </a:pPr>
                      <a:r>
                        <a:rPr lang="fr-FR" altLang="fr-FR" sz="1950" b="1" dirty="0">
                          <a:solidFill>
                            <a:schemeClr val="accent4">
                              <a:lumMod val="50000"/>
                            </a:schemeClr>
                          </a:solidFill>
                          <a:sym typeface="Wingdings" panose="05000000000000000000" pitchFamily="2" charset="2"/>
                        </a:rPr>
                        <a:t>Ressources neuro-informationnelles </a:t>
                      </a:r>
                      <a:r>
                        <a:rPr lang="fr-FR" altLang="fr-FR" sz="1950" dirty="0">
                          <a:sym typeface="Wingdings" panose="05000000000000000000" pitchFamily="2" charset="2"/>
                        </a:rPr>
                        <a:t>: </a:t>
                      </a:r>
                    </a:p>
                    <a:p>
                      <a:pPr marL="373063" lvl="1" indent="-285750" algn="just" eaLnBrk="1">
                        <a:buClr>
                          <a:schemeClr val="accent4">
                            <a:lumMod val="50000"/>
                          </a:schemeClr>
                        </a:buClr>
                        <a:buFont typeface="Arial" panose="020B0604020202020204" pitchFamily="34" charset="0"/>
                        <a:buChar char="•"/>
                      </a:pPr>
                      <a:r>
                        <a:rPr lang="fr-FR" altLang="fr-FR" sz="1700" dirty="0">
                          <a:sym typeface="Wingdings" panose="05000000000000000000" pitchFamily="2" charset="2"/>
                        </a:rPr>
                        <a:t>l’élève dans sa représentation « pense » qu’au basket, il faut dribbler avant de faire un autre choix.</a:t>
                      </a:r>
                    </a:p>
                    <a:p>
                      <a:pPr marL="373063" lvl="1" indent="-285750" algn="just" eaLnBrk="1">
                        <a:buClr>
                          <a:schemeClr val="accent4">
                            <a:lumMod val="50000"/>
                          </a:schemeClr>
                        </a:buClr>
                        <a:buFont typeface="Arial" panose="020B0604020202020204" pitchFamily="34" charset="0"/>
                        <a:buChar char="•"/>
                      </a:pPr>
                      <a:r>
                        <a:rPr lang="fr-FR" altLang="fr-FR" sz="1700" dirty="0">
                          <a:sym typeface="Wingdings" panose="05000000000000000000" pitchFamily="2" charset="2"/>
                        </a:rPr>
                        <a:t>Il ne perçoit pas les partenaires qui sont démarqués en raison de la complexité du jeu (nombre d’informations à traiter). </a:t>
                      </a:r>
                    </a:p>
                    <a:p>
                      <a:pPr marL="373063" lvl="1" indent="-285750" algn="just" eaLnBrk="1">
                        <a:buClr>
                          <a:schemeClr val="accent4">
                            <a:lumMod val="50000"/>
                          </a:schemeClr>
                        </a:buClr>
                        <a:buFont typeface="Arial" panose="020B0604020202020204" pitchFamily="34" charset="0"/>
                        <a:buChar char="•"/>
                      </a:pPr>
                      <a:r>
                        <a:rPr lang="fr-FR" altLang="fr-FR" sz="1700" dirty="0">
                          <a:sym typeface="Wingdings" panose="05000000000000000000" pitchFamily="2" charset="2"/>
                        </a:rPr>
                        <a:t>Il n’a pas construit assez de sensations kinesthésiques sur le ballon pour lire le jeu sans regarder sa balle.</a:t>
                      </a:r>
                    </a:p>
                    <a:p>
                      <a:pPr marL="373063" lvl="1" indent="-285750" algn="just" eaLnBrk="1">
                        <a:buClr>
                          <a:schemeClr val="accent4">
                            <a:lumMod val="50000"/>
                          </a:schemeClr>
                        </a:buClr>
                        <a:buFont typeface="Arial" panose="020B0604020202020204" pitchFamily="34" charset="0"/>
                        <a:buChar char="•"/>
                      </a:pPr>
                      <a:endParaRPr lang="fr-FR" altLang="fr-FR" sz="200" dirty="0">
                        <a:sym typeface="Wingdings" panose="05000000000000000000" pitchFamily="2" charset="2"/>
                      </a:endParaRPr>
                    </a:p>
                  </a:txBody>
                  <a:tcPr/>
                </a:tc>
                <a:extLst>
                  <a:ext uri="{0D108BD9-81ED-4DB2-BD59-A6C34878D82A}">
                    <a16:rowId xmlns:a16="http://schemas.microsoft.com/office/drawing/2014/main" val="1468913728"/>
                  </a:ext>
                </a:extLst>
              </a:tr>
              <a:tr h="37084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950" b="1" dirty="0">
                          <a:solidFill>
                            <a:schemeClr val="accent4">
                              <a:lumMod val="50000"/>
                            </a:schemeClr>
                          </a:solidFill>
                          <a:sym typeface="Wingdings" panose="05000000000000000000" pitchFamily="2" charset="2"/>
                        </a:rPr>
                        <a:t>Ressources motrices </a:t>
                      </a:r>
                      <a:r>
                        <a:rPr lang="fr-FR" altLang="fr-FR" sz="1950" dirty="0">
                          <a:sym typeface="Wingdings" panose="05000000000000000000" pitchFamily="2" charset="2"/>
                        </a:rPr>
                        <a:t>: </a:t>
                      </a:r>
                      <a:r>
                        <a:rPr lang="fr-FR" altLang="fr-FR" sz="2000" dirty="0">
                          <a:sym typeface="Wingdings" panose="05000000000000000000" pitchFamily="2" charset="2"/>
                        </a:rPr>
                        <a:t>l’élève éprouve des difficultés pour enchainer en mouvement le dribble et la passe sans perdre le ballon.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fr-FR" sz="200" dirty="0">
                        <a:sym typeface="Wingdings" panose="05000000000000000000" pitchFamily="2" charset="2"/>
                      </a:endParaRPr>
                    </a:p>
                  </a:txBody>
                  <a:tcPr/>
                </a:tc>
                <a:extLst>
                  <a:ext uri="{0D108BD9-81ED-4DB2-BD59-A6C34878D82A}">
                    <a16:rowId xmlns:a16="http://schemas.microsoft.com/office/drawing/2014/main" val="2138641022"/>
                  </a:ext>
                </a:extLst>
              </a:tr>
              <a:tr h="370840">
                <a:tc vMerge="1">
                  <a:txBody>
                    <a:bodyPr/>
                    <a:lstStyle/>
                    <a:p>
                      <a:endParaRPr lang="fr-FR"/>
                    </a:p>
                  </a:txBody>
                  <a:tcPr/>
                </a:tc>
                <a:tc>
                  <a:txBody>
                    <a:bodyPr/>
                    <a:lstStyle/>
                    <a:p>
                      <a:pPr marL="0" marR="0" lvl="0" indent="0" algn="just" defTabSz="914400" rtl="0" eaLnBrk="1" fontAlgn="auto" latinLnBrk="0" hangingPunct="1">
                        <a:lnSpc>
                          <a:spcPct val="100000"/>
                        </a:lnSpc>
                        <a:spcBef>
                          <a:spcPts val="0"/>
                        </a:spcBef>
                        <a:spcAft>
                          <a:spcPts val="0"/>
                        </a:spcAft>
                        <a:buClr>
                          <a:srgbClr val="FF0000"/>
                        </a:buClr>
                        <a:buSzTx/>
                        <a:buFont typeface="Courier New" panose="02070309020205020404" pitchFamily="49" charset="0"/>
                        <a:buNone/>
                        <a:tabLst/>
                        <a:defRPr/>
                      </a:pPr>
                      <a:r>
                        <a:rPr lang="fr-FR" sz="1950" b="1" dirty="0">
                          <a:solidFill>
                            <a:schemeClr val="accent4">
                              <a:lumMod val="50000"/>
                            </a:schemeClr>
                          </a:solidFill>
                          <a:sym typeface="Wingdings" panose="05000000000000000000" pitchFamily="2" charset="2"/>
                        </a:rPr>
                        <a:t>Ressources psychologiques </a:t>
                      </a:r>
                      <a:r>
                        <a:rPr lang="fr-FR" sz="1950" dirty="0">
                          <a:sym typeface="Wingdings" panose="05000000000000000000" pitchFamily="2" charset="2"/>
                        </a:rPr>
                        <a:t>: </a:t>
                      </a:r>
                      <a:r>
                        <a:rPr lang="fr-FR" altLang="fr-FR" sz="2000" dirty="0">
                          <a:sym typeface="Wingdings" panose="05000000000000000000" pitchFamily="2" charset="2"/>
                        </a:rPr>
                        <a:t>l’élève préfère se faire plaisir en dribblant plutôt que donner le ballon à son partenaire (tendance égocentrique). </a:t>
                      </a:r>
                    </a:p>
                    <a:p>
                      <a:pPr marL="0" marR="0" lvl="0" indent="0" algn="just" defTabSz="914400" rtl="0" eaLnBrk="1" fontAlgn="auto" latinLnBrk="0" hangingPunct="1">
                        <a:lnSpc>
                          <a:spcPct val="100000"/>
                        </a:lnSpc>
                        <a:spcBef>
                          <a:spcPts val="0"/>
                        </a:spcBef>
                        <a:spcAft>
                          <a:spcPts val="0"/>
                        </a:spcAft>
                        <a:buClr>
                          <a:srgbClr val="FF0000"/>
                        </a:buClr>
                        <a:buSzTx/>
                        <a:buFont typeface="Courier New" panose="02070309020205020404" pitchFamily="49" charset="0"/>
                        <a:buNone/>
                        <a:tabLst/>
                        <a:defRPr/>
                      </a:pPr>
                      <a:endParaRPr lang="fr-FR" altLang="fr-FR" sz="400" dirty="0">
                        <a:sym typeface="Wingdings" panose="05000000000000000000" pitchFamily="2" charset="2"/>
                      </a:endParaRPr>
                    </a:p>
                  </a:txBody>
                  <a:tcPr/>
                </a:tc>
                <a:extLst>
                  <a:ext uri="{0D108BD9-81ED-4DB2-BD59-A6C34878D82A}">
                    <a16:rowId xmlns:a16="http://schemas.microsoft.com/office/drawing/2014/main" val="271669081"/>
                  </a:ext>
                </a:extLst>
              </a:tr>
              <a:tr h="370840">
                <a:tc vMerge="1">
                  <a:txBody>
                    <a:bodyPr/>
                    <a:lstStyle/>
                    <a:p>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950" b="1" u="none" dirty="0">
                          <a:solidFill>
                            <a:schemeClr val="accent4">
                              <a:lumMod val="50000"/>
                            </a:schemeClr>
                          </a:solidFill>
                          <a:sym typeface="Wingdings" panose="05000000000000000000" pitchFamily="2" charset="2"/>
                        </a:rPr>
                        <a:t>Ressources psychosociologiques </a:t>
                      </a:r>
                      <a:r>
                        <a:rPr lang="fr-FR" sz="1950" dirty="0">
                          <a:sym typeface="Wingdings" panose="05000000000000000000" pitchFamily="2" charset="2"/>
                        </a:rPr>
                        <a:t>: </a:t>
                      </a:r>
                      <a:r>
                        <a:rPr lang="fr-FR" altLang="fr-FR" sz="2000" dirty="0">
                          <a:sym typeface="Wingdings" panose="05000000000000000000" pitchFamily="2" charset="2"/>
                        </a:rPr>
                        <a:t>l’élève n’apprécie par le partenaire démarqué et préfère ne pas lui faire la passe.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00" dirty="0">
                        <a:sym typeface="Wingdings" panose="05000000000000000000" pitchFamily="2" charset="2"/>
                      </a:endParaRPr>
                    </a:p>
                  </a:txBody>
                  <a:tcPr/>
                </a:tc>
                <a:extLst>
                  <a:ext uri="{0D108BD9-81ED-4DB2-BD59-A6C34878D82A}">
                    <a16:rowId xmlns:a16="http://schemas.microsoft.com/office/drawing/2014/main" val="3605990159"/>
                  </a:ext>
                </a:extLst>
              </a:tr>
            </a:tbl>
          </a:graphicData>
        </a:graphic>
      </p:graphicFrame>
    </p:spTree>
    <p:extLst>
      <p:ext uri="{BB962C8B-B14F-4D97-AF65-F5344CB8AC3E}">
        <p14:creationId xmlns:p14="http://schemas.microsoft.com/office/powerpoint/2010/main" val="12960817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analyse des conduites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E24B2AA9-C634-9304-9D1F-53E7892DC986}"/>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5" name="Tableau 4">
            <a:extLst>
              <a:ext uri="{FF2B5EF4-FFF2-40B4-BE49-F238E27FC236}">
                <a16:creationId xmlns:a16="http://schemas.microsoft.com/office/drawing/2014/main" id="{9AE26C1C-AD27-C6FF-3B35-BEEF50755A68}"/>
              </a:ext>
            </a:extLst>
          </p:cNvPr>
          <p:cNvGraphicFramePr>
            <a:graphicFrameLocks noGrp="1"/>
          </p:cNvGraphicFramePr>
          <p:nvPr>
            <p:extLst>
              <p:ext uri="{D42A27DB-BD31-4B8C-83A1-F6EECF244321}">
                <p14:modId xmlns:p14="http://schemas.microsoft.com/office/powerpoint/2010/main" val="2401423446"/>
              </p:ext>
            </p:extLst>
          </p:nvPr>
        </p:nvGraphicFramePr>
        <p:xfrm>
          <a:off x="1937658" y="1052607"/>
          <a:ext cx="10276114" cy="5806440"/>
        </p:xfrm>
        <a:graphic>
          <a:graphicData uri="http://schemas.openxmlformats.org/drawingml/2006/table">
            <a:tbl>
              <a:tblPr firstRow="1" bandRow="1">
                <a:tableStyleId>{00A15C55-8517-42AA-B614-E9B94910E393}</a:tableStyleId>
              </a:tblPr>
              <a:tblGrid>
                <a:gridCol w="4302268">
                  <a:extLst>
                    <a:ext uri="{9D8B030D-6E8A-4147-A177-3AD203B41FA5}">
                      <a16:colId xmlns:a16="http://schemas.microsoft.com/office/drawing/2014/main" val="3184288479"/>
                    </a:ext>
                  </a:extLst>
                </a:gridCol>
                <a:gridCol w="5973846">
                  <a:extLst>
                    <a:ext uri="{9D8B030D-6E8A-4147-A177-3AD203B41FA5}">
                      <a16:colId xmlns:a16="http://schemas.microsoft.com/office/drawing/2014/main" val="1732361856"/>
                    </a:ext>
                  </a:extLst>
                </a:gridCol>
              </a:tblGrid>
              <a:tr h="370840">
                <a:tc>
                  <a:txBody>
                    <a:bodyPr/>
                    <a:lstStyle/>
                    <a:p>
                      <a:r>
                        <a:rPr lang="fr-FR" sz="2100" dirty="0">
                          <a:solidFill>
                            <a:schemeClr val="tx1"/>
                          </a:solidFill>
                        </a:rPr>
                        <a:t>Conduite significative dans l’APSA</a:t>
                      </a:r>
                    </a:p>
                  </a:txBody>
                  <a:tcPr/>
                </a:tc>
                <a:tc>
                  <a:txBody>
                    <a:bodyPr/>
                    <a:lstStyle/>
                    <a:p>
                      <a:r>
                        <a:rPr lang="fr-FR" sz="2100" dirty="0">
                          <a:solidFill>
                            <a:schemeClr val="tx1"/>
                          </a:solidFill>
                        </a:rPr>
                        <a:t>Ressources impliquées</a:t>
                      </a:r>
                    </a:p>
                  </a:txBody>
                  <a:tcPr/>
                </a:tc>
                <a:extLst>
                  <a:ext uri="{0D108BD9-81ED-4DB2-BD59-A6C34878D82A}">
                    <a16:rowId xmlns:a16="http://schemas.microsoft.com/office/drawing/2014/main" val="160701494"/>
                  </a:ext>
                </a:extLst>
              </a:tr>
              <a:tr h="370840">
                <a:tc rowSpan="5">
                  <a:txBody>
                    <a:bodyPr/>
                    <a:lstStyle/>
                    <a:p>
                      <a:pPr>
                        <a:spcBef>
                          <a:spcPct val="0"/>
                        </a:spcBef>
                        <a:buClrTx/>
                        <a:buSzTx/>
                        <a:buFontTx/>
                        <a:buNone/>
                      </a:pPr>
                      <a:r>
                        <a:rPr lang="fr-FR" altLang="fr-FR" sz="2000" b="1" dirty="0">
                          <a:solidFill>
                            <a:schemeClr val="accent4">
                              <a:lumMod val="50000"/>
                            </a:schemeClr>
                          </a:solidFill>
                          <a:latin typeface="Arial" panose="020B0604020202020204" pitchFamily="34" charset="0"/>
                        </a:rPr>
                        <a:t>MUSCULATION</a:t>
                      </a:r>
                      <a:r>
                        <a:rPr lang="fr-FR" altLang="fr-FR" sz="2000" b="1" dirty="0">
                          <a:latin typeface="Arial" panose="020B0604020202020204" pitchFamily="34" charset="0"/>
                        </a:rPr>
                        <a:t> : </a:t>
                      </a:r>
                      <a:r>
                        <a:rPr lang="fr-FR" altLang="fr-FR" sz="2000" b="0" dirty="0">
                          <a:solidFill>
                            <a:schemeClr val="accent4">
                              <a:lumMod val="50000"/>
                            </a:schemeClr>
                          </a:solidFill>
                          <a:latin typeface="Arial" panose="020B0604020202020204" pitchFamily="34" charset="0"/>
                        </a:rPr>
                        <a:t>l’exercice est réalisé avec des erreurs de placement ou de trajet moteur </a:t>
                      </a:r>
                    </a:p>
                    <a:p>
                      <a:pPr>
                        <a:spcBef>
                          <a:spcPct val="0"/>
                        </a:spcBef>
                        <a:buClrTx/>
                        <a:buSzTx/>
                        <a:buFontTx/>
                        <a:buNone/>
                      </a:pPr>
                      <a:r>
                        <a:rPr lang="fr-FR" altLang="fr-FR" sz="600" dirty="0">
                          <a:latin typeface="Arial" panose="020B0604020202020204" pitchFamily="34" charset="0"/>
                        </a:rPr>
                        <a:t> </a:t>
                      </a:r>
                    </a:p>
                    <a:p>
                      <a:pPr algn="just">
                        <a:spcBef>
                          <a:spcPct val="0"/>
                        </a:spcBef>
                        <a:buClrTx/>
                        <a:buSzTx/>
                        <a:buFontTx/>
                        <a:buNone/>
                      </a:pPr>
                      <a:r>
                        <a:rPr lang="fr-FR" altLang="fr-FR" sz="2000" dirty="0">
                          <a:latin typeface="Arial" panose="020B0604020202020204" pitchFamily="34" charset="0"/>
                          <a:sym typeface="Wingdings" panose="05000000000000000000" pitchFamily="2" charset="2"/>
                        </a:rPr>
                        <a:t> sur le développé-couché l’élève enchaine des mouvements « escamotés » avec une amplitude qui décroit au fur et à mesure de la série.</a:t>
                      </a:r>
                      <a:endParaRPr lang="fr-FR" altLang="fr-FR" sz="2000" dirty="0">
                        <a:latin typeface="Arial" panose="020B0604020202020204" pitchFamily="34" charset="0"/>
                      </a:endParaRPr>
                    </a:p>
                  </a:txBody>
                  <a:tcPr/>
                </a:tc>
                <a:tc>
                  <a:txBody>
                    <a:bodyPr/>
                    <a:lstStyle/>
                    <a:p>
                      <a:pPr algn="just" eaLnBrk="1">
                        <a:buClr>
                          <a:srgbClr val="FF0000"/>
                        </a:buClr>
                        <a:buFont typeface="Courier New" panose="02070309020205020404" pitchFamily="49" charset="0"/>
                        <a:buNone/>
                        <a:defRPr/>
                      </a:pPr>
                      <a:r>
                        <a:rPr lang="fr-FR" altLang="fr-FR" sz="2000" b="1" dirty="0">
                          <a:solidFill>
                            <a:schemeClr val="accent4">
                              <a:lumMod val="50000"/>
                            </a:schemeClr>
                          </a:solidFill>
                          <a:sym typeface="Wingdings" panose="05000000000000000000" pitchFamily="2" charset="2"/>
                        </a:rPr>
                        <a:t>Ressources neuro-informationnelles </a:t>
                      </a:r>
                      <a:r>
                        <a:rPr lang="fr-FR" altLang="fr-FR" sz="2000" dirty="0">
                          <a:sym typeface="Wingdings" panose="05000000000000000000" pitchFamily="2" charset="2"/>
                        </a:rPr>
                        <a:t>: l’élève ne connait pas les critères de réalisation corrects du développement couché. Dans se représentation, il fait « bien ». </a:t>
                      </a:r>
                      <a:endParaRPr lang="fr-FR" altLang="fr-FR" sz="200" dirty="0">
                        <a:sym typeface="Wingdings" panose="05000000000000000000" pitchFamily="2" charset="2"/>
                      </a:endParaRPr>
                    </a:p>
                    <a:p>
                      <a:pPr marL="373063" lvl="1" indent="-285750" algn="just" eaLnBrk="1">
                        <a:buClr>
                          <a:schemeClr val="accent4">
                            <a:lumMod val="50000"/>
                          </a:schemeClr>
                        </a:buClr>
                        <a:buFont typeface="Arial" panose="020B0604020202020204" pitchFamily="34" charset="0"/>
                        <a:buChar char="•"/>
                      </a:pPr>
                      <a:endParaRPr lang="fr-FR" altLang="fr-FR" sz="200" dirty="0">
                        <a:sym typeface="Wingdings" panose="05000000000000000000" pitchFamily="2" charset="2"/>
                      </a:endParaRPr>
                    </a:p>
                  </a:txBody>
                  <a:tcPr/>
                </a:tc>
                <a:extLst>
                  <a:ext uri="{0D108BD9-81ED-4DB2-BD59-A6C34878D82A}">
                    <a16:rowId xmlns:a16="http://schemas.microsoft.com/office/drawing/2014/main" val="1468913728"/>
                  </a:ext>
                </a:extLst>
              </a:tr>
              <a:tr h="370840">
                <a:tc vMerge="1">
                  <a:txBody>
                    <a:bodyPr/>
                    <a:lstStyle/>
                    <a:p>
                      <a:endParaRPr lang="fr-FR"/>
                    </a:p>
                  </a:txBody>
                  <a:tcPr/>
                </a:tc>
                <a:tc>
                  <a:txBody>
                    <a:bodyPr/>
                    <a:lstStyle/>
                    <a:p>
                      <a:pPr algn="just" eaLnBrk="1">
                        <a:buClr>
                          <a:srgbClr val="FF0000"/>
                        </a:buClr>
                        <a:buFont typeface="Courier New" panose="02070309020205020404" pitchFamily="49" charset="0"/>
                        <a:buNone/>
                        <a:defRPr/>
                      </a:pPr>
                      <a:r>
                        <a:rPr lang="fr-FR" altLang="fr-FR" sz="2000" b="1" dirty="0">
                          <a:solidFill>
                            <a:schemeClr val="accent4">
                              <a:lumMod val="50000"/>
                            </a:schemeClr>
                          </a:solidFill>
                          <a:sym typeface="Wingdings" panose="05000000000000000000" pitchFamily="2" charset="2"/>
                        </a:rPr>
                        <a:t>Ressources motrices </a:t>
                      </a:r>
                      <a:r>
                        <a:rPr lang="fr-FR" altLang="fr-FR" sz="2000" dirty="0">
                          <a:sym typeface="Wingdings" panose="05000000000000000000" pitchFamily="2" charset="2"/>
                        </a:rPr>
                        <a:t>: l’élève manque de force pour enchainer des mouvements complets. Il réduit donc l’amplitude du mouvement. </a:t>
                      </a:r>
                    </a:p>
                  </a:txBody>
                  <a:tcPr/>
                </a:tc>
                <a:extLst>
                  <a:ext uri="{0D108BD9-81ED-4DB2-BD59-A6C34878D82A}">
                    <a16:rowId xmlns:a16="http://schemas.microsoft.com/office/drawing/2014/main" val="2138641022"/>
                  </a:ext>
                </a:extLst>
              </a:tr>
              <a:tr h="370840">
                <a:tc vMerge="1">
                  <a:txBody>
                    <a:bodyPr/>
                    <a:lstStyle/>
                    <a:p>
                      <a:endParaRPr lang="fr-FR"/>
                    </a:p>
                  </a:txBody>
                  <a:tcPr/>
                </a:tc>
                <a:tc>
                  <a:txBody>
                    <a:bodyPr/>
                    <a:lstStyle/>
                    <a:p>
                      <a:pPr algn="just" eaLnBrk="1">
                        <a:buClr>
                          <a:srgbClr val="FF0000"/>
                        </a:buClr>
                        <a:buFont typeface="Courier New" panose="02070309020205020404" pitchFamily="49" charset="0"/>
                        <a:buNone/>
                        <a:defRPr/>
                      </a:pPr>
                      <a:r>
                        <a:rPr lang="fr-FR" altLang="fr-FR" sz="2000" b="1" dirty="0">
                          <a:solidFill>
                            <a:schemeClr val="accent4">
                              <a:lumMod val="50000"/>
                            </a:schemeClr>
                          </a:solidFill>
                          <a:sym typeface="Wingdings" panose="05000000000000000000" pitchFamily="2" charset="2"/>
                        </a:rPr>
                        <a:t>Ressources psychologiques </a:t>
                      </a:r>
                      <a:r>
                        <a:rPr lang="fr-FR" altLang="fr-FR" sz="2000" dirty="0">
                          <a:sym typeface="Wingdings" panose="05000000000000000000" pitchFamily="2" charset="2"/>
                        </a:rPr>
                        <a:t>: l’élève ne « ressent » pas son mouvement : problème de sensations liées à l’amplitude de son geste. </a:t>
                      </a:r>
                    </a:p>
                  </a:txBody>
                  <a:tcPr/>
                </a:tc>
                <a:extLst>
                  <a:ext uri="{0D108BD9-81ED-4DB2-BD59-A6C34878D82A}">
                    <a16:rowId xmlns:a16="http://schemas.microsoft.com/office/drawing/2014/main" val="271669081"/>
                  </a:ext>
                </a:extLst>
              </a:tr>
              <a:tr h="370840">
                <a:tc vMerge="1">
                  <a:txBody>
                    <a:bodyPr/>
                    <a:lstStyle/>
                    <a:p>
                      <a:endParaRPr lang="fr-FR" dirty="0"/>
                    </a:p>
                  </a:txBody>
                  <a:tcPr/>
                </a:tc>
                <a:tc>
                  <a:txBody>
                    <a:bodyPr/>
                    <a:lstStyle/>
                    <a:p>
                      <a:pPr algn="just" eaLnBrk="1">
                        <a:buClr>
                          <a:srgbClr val="FF0000"/>
                        </a:buClr>
                        <a:buFont typeface="Courier New" panose="02070309020205020404" pitchFamily="49" charset="0"/>
                        <a:buNone/>
                        <a:defRPr/>
                      </a:pPr>
                      <a:r>
                        <a:rPr lang="fr-FR" altLang="fr-FR" sz="2000" b="1" dirty="0">
                          <a:solidFill>
                            <a:schemeClr val="accent4">
                              <a:lumMod val="50000"/>
                            </a:schemeClr>
                          </a:solidFill>
                          <a:sym typeface="Wingdings" panose="05000000000000000000" pitchFamily="2" charset="2"/>
                        </a:rPr>
                        <a:t>Ressources psychosociologiques </a:t>
                      </a:r>
                      <a:r>
                        <a:rPr lang="fr-FR" altLang="fr-FR" sz="2000" dirty="0">
                          <a:sym typeface="Wingdings" panose="05000000000000000000" pitchFamily="2" charset="2"/>
                        </a:rPr>
                        <a:t>: l’élève veut à tout prix éviter de paraitre moins « fort » que ses camarades : il a tendance à choisir des charges trop élevées qui le poussent à réduire l’amplitude du mouvement pour faire l’exercice. </a:t>
                      </a:r>
                    </a:p>
                  </a:txBody>
                  <a:tcPr/>
                </a:tc>
                <a:extLst>
                  <a:ext uri="{0D108BD9-81ED-4DB2-BD59-A6C34878D82A}">
                    <a16:rowId xmlns:a16="http://schemas.microsoft.com/office/drawing/2014/main" val="3605990159"/>
                  </a:ext>
                </a:extLst>
              </a:tr>
              <a:tr h="370840">
                <a:tc vMerge="1">
                  <a:txBody>
                    <a:bodyPr/>
                    <a:lstStyle/>
                    <a:p>
                      <a:pPr algn="just">
                        <a:spcBef>
                          <a:spcPct val="0"/>
                        </a:spcBef>
                        <a:buClrTx/>
                        <a:buSzTx/>
                        <a:buFontTx/>
                        <a:buNone/>
                      </a:pPr>
                      <a:endParaRPr lang="fr-FR" altLang="fr-FR" sz="2000" dirty="0">
                        <a:latin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
                          <a:srgbClr val="FF0000"/>
                        </a:buClr>
                        <a:buSzTx/>
                        <a:buFont typeface="Courier New" panose="02070309020205020404" pitchFamily="49" charset="0"/>
                        <a:buNone/>
                        <a:tabLst/>
                        <a:defRPr/>
                      </a:pPr>
                      <a:r>
                        <a:rPr lang="fr-FR" altLang="fr-FR" sz="2000" u="sng" dirty="0">
                          <a:sym typeface="Wingdings" panose="05000000000000000000" pitchFamily="2" charset="2"/>
                        </a:rPr>
                        <a:t>NB</a:t>
                      </a:r>
                      <a:r>
                        <a:rPr lang="fr-FR" altLang="fr-FR" sz="2000" dirty="0">
                          <a:sym typeface="Wingdings" panose="05000000000000000000" pitchFamily="2" charset="2"/>
                        </a:rPr>
                        <a:t> : ces différences « causes » se combinent souvent.</a:t>
                      </a:r>
                    </a:p>
                    <a:p>
                      <a:pPr marL="0" marR="0" lvl="0" indent="0" algn="just" defTabSz="914400" rtl="0" eaLnBrk="1" fontAlgn="auto" latinLnBrk="0" hangingPunct="1">
                        <a:lnSpc>
                          <a:spcPct val="100000"/>
                        </a:lnSpc>
                        <a:spcBef>
                          <a:spcPts val="0"/>
                        </a:spcBef>
                        <a:spcAft>
                          <a:spcPts val="0"/>
                        </a:spcAft>
                        <a:buClr>
                          <a:srgbClr val="FF0000"/>
                        </a:buClr>
                        <a:buSzTx/>
                        <a:buFont typeface="Courier New" panose="02070309020205020404" pitchFamily="49" charset="0"/>
                        <a:buNone/>
                        <a:tabLst/>
                        <a:defRPr/>
                      </a:pPr>
                      <a:endParaRPr lang="fr-FR" altLang="fr-FR" sz="200" dirty="0">
                        <a:sym typeface="Wingdings" panose="05000000000000000000" pitchFamily="2" charset="2"/>
                      </a:endParaRPr>
                    </a:p>
                  </a:txBody>
                  <a:tcPr/>
                </a:tc>
                <a:extLst>
                  <a:ext uri="{0D108BD9-81ED-4DB2-BD59-A6C34878D82A}">
                    <a16:rowId xmlns:a16="http://schemas.microsoft.com/office/drawing/2014/main" val="3946264139"/>
                  </a:ext>
                </a:extLst>
              </a:tr>
            </a:tbl>
          </a:graphicData>
        </a:graphic>
      </p:graphicFrame>
    </p:spTree>
    <p:extLst>
      <p:ext uri="{BB962C8B-B14F-4D97-AF65-F5344CB8AC3E}">
        <p14:creationId xmlns:p14="http://schemas.microsoft.com/office/powerpoint/2010/main" val="9311121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Ressources et analyse des conduites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2" name="ZoneTexte 1">
            <a:extLst>
              <a:ext uri="{FF2B5EF4-FFF2-40B4-BE49-F238E27FC236}">
                <a16:creationId xmlns:a16="http://schemas.microsoft.com/office/drawing/2014/main" id="{E24B2AA9-C634-9304-9D1F-53E7892DC986}"/>
              </a:ext>
            </a:extLst>
          </p:cNvPr>
          <p:cNvSpPr txBox="1"/>
          <p:nvPr/>
        </p:nvSpPr>
        <p:spPr>
          <a:xfrm>
            <a:off x="85061" y="3135413"/>
            <a:ext cx="1584251"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EXEMPLES EN </a:t>
            </a:r>
          </a:p>
          <a:p>
            <a:pPr algn="ctr"/>
            <a:r>
              <a:rPr lang="fr-FR" sz="2000" b="1" dirty="0">
                <a:solidFill>
                  <a:schemeClr val="accent4">
                    <a:lumMod val="75000"/>
                  </a:schemeClr>
                </a:solidFill>
              </a:rPr>
              <a:t>EPS</a:t>
            </a:r>
          </a:p>
        </p:txBody>
      </p:sp>
      <p:graphicFrame>
        <p:nvGraphicFramePr>
          <p:cNvPr id="5" name="Tableau 4">
            <a:extLst>
              <a:ext uri="{FF2B5EF4-FFF2-40B4-BE49-F238E27FC236}">
                <a16:creationId xmlns:a16="http://schemas.microsoft.com/office/drawing/2014/main" id="{9AE26C1C-AD27-C6FF-3B35-BEEF50755A68}"/>
              </a:ext>
            </a:extLst>
          </p:cNvPr>
          <p:cNvGraphicFramePr>
            <a:graphicFrameLocks noGrp="1"/>
          </p:cNvGraphicFramePr>
          <p:nvPr>
            <p:extLst>
              <p:ext uri="{D42A27DB-BD31-4B8C-83A1-F6EECF244321}">
                <p14:modId xmlns:p14="http://schemas.microsoft.com/office/powerpoint/2010/main" val="286734990"/>
              </p:ext>
            </p:extLst>
          </p:nvPr>
        </p:nvGraphicFramePr>
        <p:xfrm>
          <a:off x="1926772" y="1281213"/>
          <a:ext cx="10276114" cy="5585460"/>
        </p:xfrm>
        <a:graphic>
          <a:graphicData uri="http://schemas.openxmlformats.org/drawingml/2006/table">
            <a:tbl>
              <a:tblPr firstRow="1" bandRow="1">
                <a:tableStyleId>{00A15C55-8517-42AA-B614-E9B94910E393}</a:tableStyleId>
              </a:tblPr>
              <a:tblGrid>
                <a:gridCol w="4302268">
                  <a:extLst>
                    <a:ext uri="{9D8B030D-6E8A-4147-A177-3AD203B41FA5}">
                      <a16:colId xmlns:a16="http://schemas.microsoft.com/office/drawing/2014/main" val="3184288479"/>
                    </a:ext>
                  </a:extLst>
                </a:gridCol>
                <a:gridCol w="5973846">
                  <a:extLst>
                    <a:ext uri="{9D8B030D-6E8A-4147-A177-3AD203B41FA5}">
                      <a16:colId xmlns:a16="http://schemas.microsoft.com/office/drawing/2014/main" val="1732361856"/>
                    </a:ext>
                  </a:extLst>
                </a:gridCol>
              </a:tblGrid>
              <a:tr h="370840">
                <a:tc>
                  <a:txBody>
                    <a:bodyPr/>
                    <a:lstStyle/>
                    <a:p>
                      <a:r>
                        <a:rPr lang="fr-FR" sz="2100" dirty="0">
                          <a:solidFill>
                            <a:schemeClr val="tx1"/>
                          </a:solidFill>
                        </a:rPr>
                        <a:t>Conduite significative dans l’APSA</a:t>
                      </a:r>
                    </a:p>
                  </a:txBody>
                  <a:tcPr/>
                </a:tc>
                <a:tc>
                  <a:txBody>
                    <a:bodyPr/>
                    <a:lstStyle/>
                    <a:p>
                      <a:r>
                        <a:rPr lang="fr-FR" sz="2100" dirty="0">
                          <a:solidFill>
                            <a:schemeClr val="tx1"/>
                          </a:solidFill>
                        </a:rPr>
                        <a:t>Ressources impliquées</a:t>
                      </a:r>
                    </a:p>
                  </a:txBody>
                  <a:tcPr/>
                </a:tc>
                <a:extLst>
                  <a:ext uri="{0D108BD9-81ED-4DB2-BD59-A6C34878D82A}">
                    <a16:rowId xmlns:a16="http://schemas.microsoft.com/office/drawing/2014/main" val="160701494"/>
                  </a:ext>
                </a:extLst>
              </a:tr>
              <a:tr h="370840">
                <a:tc rowSpan="5">
                  <a:txBody>
                    <a:bodyPr/>
                    <a:lstStyle/>
                    <a:p>
                      <a:pPr>
                        <a:spcBef>
                          <a:spcPct val="0"/>
                        </a:spcBef>
                        <a:buClrTx/>
                        <a:buSzTx/>
                        <a:buFontTx/>
                        <a:buNone/>
                      </a:pPr>
                      <a:r>
                        <a:rPr lang="fr-FR" altLang="fr-FR" sz="2000" b="1" dirty="0">
                          <a:solidFill>
                            <a:schemeClr val="accent4">
                              <a:lumMod val="50000"/>
                            </a:schemeClr>
                          </a:solidFill>
                          <a:latin typeface="Arial" panose="020B0604020202020204" pitchFamily="34" charset="0"/>
                        </a:rPr>
                        <a:t>VTT</a:t>
                      </a:r>
                      <a:r>
                        <a:rPr lang="fr-FR" altLang="fr-FR" sz="2000" b="1" dirty="0">
                          <a:latin typeface="Arial" panose="020B0604020202020204" pitchFamily="34" charset="0"/>
                        </a:rPr>
                        <a:t> : </a:t>
                      </a:r>
                      <a:r>
                        <a:rPr lang="fr-FR" altLang="fr-FR" sz="2000" b="0" dirty="0">
                          <a:solidFill>
                            <a:schemeClr val="accent4">
                              <a:lumMod val="50000"/>
                            </a:schemeClr>
                          </a:solidFill>
                          <a:latin typeface="Arial" panose="020B0604020202020204" pitchFamily="34" charset="0"/>
                        </a:rPr>
                        <a:t>l’élève met pied à terre et ne termine pas la montée</a:t>
                      </a:r>
                    </a:p>
                    <a:p>
                      <a:pPr>
                        <a:spcBef>
                          <a:spcPct val="0"/>
                        </a:spcBef>
                        <a:buClrTx/>
                        <a:buSzTx/>
                        <a:buFontTx/>
                        <a:buNone/>
                      </a:pPr>
                      <a:r>
                        <a:rPr lang="fr-FR" altLang="fr-FR" sz="600" dirty="0">
                          <a:latin typeface="Arial" panose="020B0604020202020204" pitchFamily="34" charset="0"/>
                        </a:rPr>
                        <a:t> </a:t>
                      </a:r>
                    </a:p>
                    <a:p>
                      <a:pPr algn="just">
                        <a:spcBef>
                          <a:spcPct val="0"/>
                        </a:spcBef>
                        <a:buClrTx/>
                        <a:buSzTx/>
                        <a:buFontTx/>
                        <a:buNone/>
                      </a:pPr>
                      <a:r>
                        <a:rPr lang="fr-FR" altLang="fr-FR" sz="2000" dirty="0">
                          <a:latin typeface="Arial" panose="020B0604020202020204" pitchFamily="34" charset="0"/>
                          <a:sym typeface="Wingdings" panose="05000000000000000000" pitchFamily="2" charset="2"/>
                        </a:rPr>
                        <a:t> après quelques dizaines de mètres de pédalage, l’élève descend du vélo et continue à pieds</a:t>
                      </a:r>
                      <a:endParaRPr lang="fr-FR" dirty="0"/>
                    </a:p>
                  </a:txBody>
                  <a:tcPr/>
                </a:tc>
                <a:tc>
                  <a:txBody>
                    <a:bodyPr/>
                    <a:lstStyle/>
                    <a:p>
                      <a:pPr algn="just" eaLnBrk="1">
                        <a:buClr>
                          <a:srgbClr val="FF0000"/>
                        </a:buClr>
                        <a:buFont typeface="Courier New" panose="02070309020205020404" pitchFamily="49" charset="0"/>
                        <a:buNone/>
                        <a:defRPr/>
                      </a:pPr>
                      <a:r>
                        <a:rPr lang="fr-FR" altLang="fr-FR" sz="2000" b="1" dirty="0">
                          <a:solidFill>
                            <a:schemeClr val="accent4">
                              <a:lumMod val="50000"/>
                            </a:schemeClr>
                          </a:solidFill>
                          <a:sym typeface="Wingdings" panose="05000000000000000000" pitchFamily="2" charset="2"/>
                        </a:rPr>
                        <a:t>Ressources neuro-informationnelles </a:t>
                      </a:r>
                      <a:r>
                        <a:rPr lang="fr-FR" altLang="fr-FR" sz="2000" dirty="0">
                          <a:sym typeface="Wingdings" panose="05000000000000000000" pitchFamily="2" charset="2"/>
                        </a:rPr>
                        <a:t>: problème de « lecture » de la montée pour ajuster la vitesse (déclivité abordée trop rapidement sans anticiper la durée de l’effort). Avec souvent un choix inopportun du braquet. </a:t>
                      </a:r>
                    </a:p>
                    <a:p>
                      <a:pPr marL="87313" lvl="1" indent="0" algn="just" eaLnBrk="1">
                        <a:buClr>
                          <a:schemeClr val="accent4">
                            <a:lumMod val="50000"/>
                          </a:schemeClr>
                        </a:buClr>
                        <a:buFont typeface="Arial" panose="020B0604020202020204" pitchFamily="34" charset="0"/>
                        <a:buNone/>
                      </a:pPr>
                      <a:endParaRPr lang="fr-FR" altLang="fr-FR" sz="200" dirty="0">
                        <a:sym typeface="Wingdings" panose="05000000000000000000" pitchFamily="2" charset="2"/>
                      </a:endParaRPr>
                    </a:p>
                  </a:txBody>
                  <a:tcPr/>
                </a:tc>
                <a:extLst>
                  <a:ext uri="{0D108BD9-81ED-4DB2-BD59-A6C34878D82A}">
                    <a16:rowId xmlns:a16="http://schemas.microsoft.com/office/drawing/2014/main" val="1468913728"/>
                  </a:ext>
                </a:extLst>
              </a:tr>
              <a:tr h="37084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950" b="1" dirty="0">
                          <a:solidFill>
                            <a:schemeClr val="accent4">
                              <a:lumMod val="50000"/>
                            </a:schemeClr>
                          </a:solidFill>
                          <a:sym typeface="Wingdings" panose="05000000000000000000" pitchFamily="2" charset="2"/>
                        </a:rPr>
                        <a:t>Ressources physiologiques </a:t>
                      </a:r>
                      <a:r>
                        <a:rPr lang="fr-FR" altLang="fr-FR" sz="1950" dirty="0">
                          <a:sym typeface="Wingdings" panose="05000000000000000000" pitchFamily="2" charset="2"/>
                        </a:rPr>
                        <a:t>: </a:t>
                      </a:r>
                      <a:r>
                        <a:rPr lang="fr-FR" altLang="fr-FR" sz="2000" dirty="0">
                          <a:sym typeface="Wingdings" panose="05000000000000000000" pitchFamily="2" charset="2"/>
                        </a:rPr>
                        <a:t>impossibilité de maintenir l’allure au même % de PMA : fatigue précoce (car effort trop « lactique »). </a:t>
                      </a:r>
                      <a:endParaRPr lang="fr-FR" altLang="fr-FR" sz="200" dirty="0">
                        <a:sym typeface="Wingdings" panose="05000000000000000000" pitchFamily="2" charset="2"/>
                      </a:endParaRPr>
                    </a:p>
                  </a:txBody>
                  <a:tcPr/>
                </a:tc>
                <a:extLst>
                  <a:ext uri="{0D108BD9-81ED-4DB2-BD59-A6C34878D82A}">
                    <a16:rowId xmlns:a16="http://schemas.microsoft.com/office/drawing/2014/main" val="2138641022"/>
                  </a:ext>
                </a:extLst>
              </a:tr>
              <a:tr h="370840">
                <a:tc vMerge="1">
                  <a:txBody>
                    <a:bodyPr/>
                    <a:lstStyle/>
                    <a:p>
                      <a:endParaRPr lang="fr-FR"/>
                    </a:p>
                  </a:txBody>
                  <a:tcPr/>
                </a:tc>
                <a:tc>
                  <a:txBody>
                    <a:bodyPr/>
                    <a:lstStyle/>
                    <a:p>
                      <a:pPr marL="0" marR="0" lvl="0" indent="0" algn="just" defTabSz="914400" rtl="0" eaLnBrk="1" fontAlgn="auto" latinLnBrk="0" hangingPunct="1">
                        <a:lnSpc>
                          <a:spcPct val="100000"/>
                        </a:lnSpc>
                        <a:spcBef>
                          <a:spcPts val="0"/>
                        </a:spcBef>
                        <a:spcAft>
                          <a:spcPts val="0"/>
                        </a:spcAft>
                        <a:buClr>
                          <a:srgbClr val="FF0000"/>
                        </a:buClr>
                        <a:buSzTx/>
                        <a:buFont typeface="Courier New" panose="02070309020205020404" pitchFamily="49" charset="0"/>
                        <a:buNone/>
                        <a:tabLst/>
                        <a:defRPr/>
                      </a:pPr>
                      <a:r>
                        <a:rPr lang="fr-FR" sz="1950" b="1" dirty="0">
                          <a:solidFill>
                            <a:schemeClr val="accent4">
                              <a:lumMod val="50000"/>
                            </a:schemeClr>
                          </a:solidFill>
                          <a:sym typeface="Wingdings" panose="05000000000000000000" pitchFamily="2" charset="2"/>
                        </a:rPr>
                        <a:t>Ressources motrices </a:t>
                      </a:r>
                      <a:r>
                        <a:rPr lang="fr-FR" sz="1950" dirty="0">
                          <a:sym typeface="Wingdings" panose="05000000000000000000" pitchFamily="2" charset="2"/>
                        </a:rPr>
                        <a:t>: </a:t>
                      </a:r>
                      <a:r>
                        <a:rPr lang="fr-FR" altLang="fr-FR" sz="2000" dirty="0">
                          <a:sym typeface="Wingdings" panose="05000000000000000000" pitchFamily="2" charset="2"/>
                        </a:rPr>
                        <a:t>l’élève ne réussit pas à maintenir son équilibre à très faible vitesse de déplacement (problème de placement sur le vélo). </a:t>
                      </a:r>
                      <a:endParaRPr lang="fr-FR" altLang="fr-FR" sz="400" dirty="0">
                        <a:sym typeface="Wingdings" panose="05000000000000000000" pitchFamily="2" charset="2"/>
                      </a:endParaRPr>
                    </a:p>
                  </a:txBody>
                  <a:tcPr/>
                </a:tc>
                <a:extLst>
                  <a:ext uri="{0D108BD9-81ED-4DB2-BD59-A6C34878D82A}">
                    <a16:rowId xmlns:a16="http://schemas.microsoft.com/office/drawing/2014/main" val="271669081"/>
                  </a:ext>
                </a:extLst>
              </a:tr>
              <a:tr h="370840">
                <a:tc vMerge="1">
                  <a:txBody>
                    <a:bodyPr/>
                    <a:lstStyle/>
                    <a:p>
                      <a:endParaRPr lang="fr-FR" dirty="0"/>
                    </a:p>
                  </a:txBody>
                  <a:tcPr/>
                </a:tc>
                <a:tc>
                  <a:txBody>
                    <a:bodyPr/>
                    <a:lstStyle/>
                    <a:p>
                      <a:pPr algn="just" eaLnBrk="1">
                        <a:buClr>
                          <a:srgbClr val="FF0000"/>
                        </a:buClr>
                        <a:buFont typeface="Courier New" panose="02070309020205020404" pitchFamily="49" charset="0"/>
                        <a:buNone/>
                        <a:defRPr/>
                      </a:pPr>
                      <a:r>
                        <a:rPr lang="fr-FR" sz="1950" b="1" u="none" dirty="0">
                          <a:solidFill>
                            <a:schemeClr val="accent4">
                              <a:lumMod val="50000"/>
                            </a:schemeClr>
                          </a:solidFill>
                          <a:sym typeface="Wingdings" panose="05000000000000000000" pitchFamily="2" charset="2"/>
                        </a:rPr>
                        <a:t>Ressources psychologiques </a:t>
                      </a:r>
                      <a:r>
                        <a:rPr lang="fr-FR" sz="1950" dirty="0">
                          <a:sym typeface="Wingdings" panose="05000000000000000000" pitchFamily="2" charset="2"/>
                        </a:rPr>
                        <a:t>: </a:t>
                      </a:r>
                      <a:r>
                        <a:rPr lang="fr-FR" altLang="fr-FR" sz="2000" dirty="0">
                          <a:sym typeface="Wingdings" panose="05000000000000000000" pitchFamily="2" charset="2"/>
                        </a:rPr>
                        <a:t>l’élève abandonne rapidement lorsque l’effort perçu dépasse un niveau « critique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00" dirty="0">
                        <a:sym typeface="Wingdings" panose="05000000000000000000" pitchFamily="2" charset="2"/>
                      </a:endParaRPr>
                    </a:p>
                  </a:txBody>
                  <a:tcPr/>
                </a:tc>
                <a:extLst>
                  <a:ext uri="{0D108BD9-81ED-4DB2-BD59-A6C34878D82A}">
                    <a16:rowId xmlns:a16="http://schemas.microsoft.com/office/drawing/2014/main" val="3605990159"/>
                  </a:ext>
                </a:extLst>
              </a:tr>
              <a:tr h="370840">
                <a:tc vMerge="1">
                  <a:txBody>
                    <a:bodyPr/>
                    <a:lstStyle/>
                    <a:p>
                      <a:pPr algn="just">
                        <a:spcBef>
                          <a:spcPct val="0"/>
                        </a:spcBef>
                        <a:buClrTx/>
                        <a:buSzTx/>
                        <a:buFontTx/>
                        <a:buNone/>
                      </a:pPr>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sz="1950" u="sng" dirty="0">
                          <a:sym typeface="Wingdings" panose="05000000000000000000" pitchFamily="2" charset="2"/>
                        </a:rPr>
                        <a:t>NB</a:t>
                      </a:r>
                      <a:r>
                        <a:rPr lang="fr-FR" altLang="fr-FR" sz="1950" dirty="0">
                          <a:sym typeface="Wingdings" panose="05000000000000000000" pitchFamily="2" charset="2"/>
                        </a:rPr>
                        <a:t> : certaines de ces causes peuvent se combiner.</a:t>
                      </a:r>
                      <a:endParaRPr lang="fr-FR" altLang="fr-FR" sz="195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400" dirty="0">
                        <a:sym typeface="Wingdings" panose="05000000000000000000" pitchFamily="2" charset="2"/>
                      </a:endParaRPr>
                    </a:p>
                  </a:txBody>
                  <a:tcPr/>
                </a:tc>
                <a:extLst>
                  <a:ext uri="{0D108BD9-81ED-4DB2-BD59-A6C34878D82A}">
                    <a16:rowId xmlns:a16="http://schemas.microsoft.com/office/drawing/2014/main" val="4176333983"/>
                  </a:ext>
                </a:extLst>
              </a:tr>
            </a:tbl>
          </a:graphicData>
        </a:graphic>
      </p:graphicFrame>
    </p:spTree>
    <p:extLst>
      <p:ext uri="{BB962C8B-B14F-4D97-AF65-F5344CB8AC3E}">
        <p14:creationId xmlns:p14="http://schemas.microsoft.com/office/powerpoint/2010/main" val="401539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Ressources, analyse des conduites, et principes d’intervention</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99925" y="1825946"/>
            <a:ext cx="9753599" cy="3970318"/>
          </a:xfrm>
          <a:prstGeom prst="rect">
            <a:avLst/>
          </a:prstGeom>
          <a:solidFill>
            <a:schemeClr val="bg1"/>
          </a:solidFill>
        </p:spPr>
        <p:txBody>
          <a:bodyPr wrap="square" rtlCol="0">
            <a:spAutoFit/>
          </a:bodyPr>
          <a:lstStyle/>
          <a:p>
            <a:pPr marL="457200" indent="-457200" algn="just">
              <a:buFont typeface="Arial" panose="020B0604020202020204" pitchFamily="34" charset="0"/>
              <a:buChar char="•"/>
            </a:pPr>
            <a:r>
              <a:rPr lang="fr-FR" altLang="fr-FR" sz="2800" dirty="0">
                <a:sym typeface="Wingdings" panose="05000000000000000000" pitchFamily="2" charset="2"/>
              </a:rPr>
              <a:t>Dans le </a:t>
            </a:r>
            <a:r>
              <a:rPr lang="fr-FR" altLang="fr-FR" sz="2800" dirty="0"/>
              <a:t>modèle didactique de la grande boucle et des petites boucles proposé par J.-</a:t>
            </a:r>
            <a:r>
              <a:rPr lang="fr-FR" altLang="fr-FR" sz="2800" dirty="0" err="1"/>
              <a:t>L.Ubaldi</a:t>
            </a:r>
            <a:r>
              <a:rPr lang="fr-FR" altLang="fr-FR" sz="2800" dirty="0"/>
              <a:t> et </a:t>
            </a:r>
            <a:r>
              <a:rPr lang="fr-FR" altLang="fr-FR" sz="2800" dirty="0" err="1"/>
              <a:t>S.Philippon</a:t>
            </a:r>
            <a:r>
              <a:rPr lang="fr-FR" altLang="fr-FR" sz="2800" dirty="0"/>
              <a:t> (2003), la grande boucle est la situation complexe à partir de laquelle sont diagnostiqués des déficits, et les petites boucles sont des situations « </a:t>
            </a:r>
            <a:r>
              <a:rPr lang="fr-FR" altLang="fr-FR" sz="2800" dirty="0" err="1"/>
              <a:t>remédiatrices</a:t>
            </a:r>
            <a:r>
              <a:rPr lang="fr-FR" altLang="fr-FR" sz="2800" dirty="0"/>
              <a:t> » centrées sur certaines ressources. Ces petites boucles sont des « détours » vers des situations d’apprentissage plus ou moins décontextualisées qui sont censées résoudre une difficulté (ateliers, drill, situations problèmes…).</a:t>
            </a:r>
          </a:p>
        </p:txBody>
      </p:sp>
      <p:sp>
        <p:nvSpPr>
          <p:cNvPr id="2" name="ZoneTexte 1">
            <a:extLst>
              <a:ext uri="{FF2B5EF4-FFF2-40B4-BE49-F238E27FC236}">
                <a16:creationId xmlns:a16="http://schemas.microsoft.com/office/drawing/2014/main" id="{F021687B-1ED6-17D7-C085-3F6D09BEDB3A}"/>
              </a:ext>
            </a:extLst>
          </p:cNvPr>
          <p:cNvSpPr txBox="1"/>
          <p:nvPr/>
        </p:nvSpPr>
        <p:spPr>
          <a:xfrm>
            <a:off x="106833" y="2612901"/>
            <a:ext cx="1584251" cy="1631216"/>
          </a:xfrm>
          <a:prstGeom prst="rect">
            <a:avLst/>
          </a:prstGeom>
          <a:solidFill>
            <a:schemeClr val="bg1"/>
          </a:solidFill>
          <a:ln>
            <a:solidFill>
              <a:schemeClr val="tx1"/>
            </a:solidFill>
          </a:ln>
        </p:spPr>
        <p:txBody>
          <a:bodyPr wrap="square" rtlCol="0">
            <a:spAutoFit/>
          </a:bodyPr>
          <a:lstStyle/>
          <a:p>
            <a:pPr algn="ctr"/>
            <a:r>
              <a:rPr lang="fr-FR" sz="2000" b="1" dirty="0"/>
              <a:t>ANALYSE AU CENTRE DE L’EPREUVE CAPEPS ECRIT 2</a:t>
            </a:r>
          </a:p>
        </p:txBody>
      </p:sp>
    </p:spTree>
    <p:extLst>
      <p:ext uri="{BB962C8B-B14F-4D97-AF65-F5344CB8AC3E}">
        <p14:creationId xmlns:p14="http://schemas.microsoft.com/office/powerpoint/2010/main" val="20669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23858"/>
            <a:ext cx="9324753" cy="1508105"/>
          </a:xfrm>
          <a:prstGeom prst="rect">
            <a:avLst/>
          </a:prstGeom>
          <a:noFill/>
        </p:spPr>
        <p:txBody>
          <a:bodyPr wrap="square" rtlCol="0">
            <a:spAutoFit/>
          </a:bodyPr>
          <a:lstStyle/>
          <a:p>
            <a:pPr algn="ctr"/>
            <a:r>
              <a:rPr lang="fr-FR" sz="4600" dirty="0"/>
              <a:t>Ressources, analyse des conduites, et principes d’intervention</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447800" y="1608226"/>
            <a:ext cx="10559143" cy="5262979"/>
          </a:xfrm>
          <a:prstGeom prst="rect">
            <a:avLst/>
          </a:prstGeom>
          <a:solidFill>
            <a:schemeClr val="accent4">
              <a:lumMod val="20000"/>
              <a:lumOff val="80000"/>
            </a:schemeClr>
          </a:solidFill>
        </p:spPr>
        <p:txBody>
          <a:bodyPr wrap="square" rtlCol="0">
            <a:spAutoFit/>
          </a:bodyPr>
          <a:lstStyle/>
          <a:p>
            <a:pPr marL="68263" indent="0" algn="just">
              <a:buNone/>
            </a:pPr>
            <a:r>
              <a:rPr lang="fr-FR" altLang="fr-FR" sz="1400" b="1" dirty="0"/>
              <a:t>En classe de sixième </a:t>
            </a:r>
            <a:r>
              <a:rPr lang="fr-FR" altLang="fr-FR" sz="1400" dirty="0"/>
              <a:t>nous sommes encore au cycle 3 :  c’est l’enseignant qui « dirige » les élèves vers les situations « </a:t>
            </a:r>
            <a:r>
              <a:rPr lang="fr-FR" altLang="fr-FR" sz="1400" dirty="0" err="1"/>
              <a:t>remédiatrices</a:t>
            </a:r>
            <a:r>
              <a:rPr lang="fr-FR" altLang="fr-FR" sz="1400" dirty="0"/>
              <a:t> » (les petites boucles) les mieux adaptées à chacun. Ainsi, pendant que les équipes fonctionnent sur la grande boucle (le trois contre trois), le professeur « sort » temporairement quelques élèves du jeu afin de leur proposer une situation technique spécifique destinée à les faire progresser. Il est aussi possible de choisir un format pédagogique où au même moment, tous les élèves sont affectés à une petite boucle « optimale » pour apprendre. En proposant des situations décontextualisées spécifiquement adaptées à la diversité, le professeur réunit les conditions pour que les élèves progressent selon leurs propres ressources, et pas seulement pour qu’ils vivent l’expérience du jeu. Penser que la situation complexe (3 contre 3) fait toujours et « automatiquement » progresser chacun des élèves de manière équitable, c’est à notre sens croire en la magie de la tâche (</a:t>
            </a:r>
            <a:r>
              <a:rPr lang="fr-FR" altLang="fr-FR" sz="1400" dirty="0" err="1"/>
              <a:t>J.Marsenach</a:t>
            </a:r>
            <a:r>
              <a:rPr lang="fr-FR" altLang="fr-FR" sz="1400" dirty="0"/>
              <a:t>, 1991). </a:t>
            </a:r>
          </a:p>
          <a:p>
            <a:pPr marL="68263" indent="0" algn="just">
              <a:buNone/>
            </a:pPr>
            <a:r>
              <a:rPr lang="fr-FR" altLang="fr-FR" sz="1400" b="1" dirty="0"/>
              <a:t>Pour la seconde séquence en classe de quatrième</a:t>
            </a:r>
            <a:r>
              <a:rPr lang="fr-FR" altLang="fr-FR" sz="1400" dirty="0"/>
              <a:t>, il est possible de laisser progressivement de plus en plus d’autonomie et de responsabilité aux élèves dans le choix des situations adaptées pour les faire progresser. Dans la situation de trois contre trois (grande boucle), grâce à des indicateurs de compétences suffisamment précis et concrets pour être facilement vérifiables, les élèves sont en capacité de se diriger vers la situation « détour » centrée sur l’amélioration de certaines ressources. L’enseignant propose alors un temps d’autonomie dans la séance au cours duquel les élèves choisissent un atelier « petite boucle » technique : parcours de tir en course, ou parcours de dribble, ou enchaînement de passes en déplacement, ou encore travail du pivot pour protéger son ballon… Dès que le critère de réussite d’un atelier est validé, alors il est possible de s’engager dans une autre « petite boucle ». Ainsi les élèves vivent des expériences corporelles authentiques de basketteur, et font en même temps l’expérience de l’autonomie. En apprenant à « construire et mettre en œuvre des projets d’apprentissage individuels ou collectifs » (Programme d’EPS du cycle 4, 2015), les progrès moteurs s’enrichissent de progrès méthodologiques.</a:t>
            </a:r>
          </a:p>
          <a:p>
            <a:pPr marL="68263" indent="0" algn="just">
              <a:buNone/>
            </a:pPr>
            <a:r>
              <a:rPr lang="fr-FR" altLang="fr-FR" sz="1400" b="1" dirty="0"/>
              <a:t>Enfin en fin de collège, en classe de troisième</a:t>
            </a:r>
            <a:r>
              <a:rPr lang="fr-FR" altLang="fr-FR" sz="1400" dirty="0"/>
              <a:t>, les élèves sont de plus en plus « habitués » à ce mode de fonctionnement commun qu’ils vivent quelle que soit l’APSA et quel que soit l’enseignant, car l’équipe pédagogique a choisi de « rendre les élèves responsables et acteurs de leurs apprentissages en développant une attitude réflexive de leur pratique » (axe du projet EPS). Cette fois ce ne sont plus seulement les situations décontextualisées d’exercices techniques que les élèves choisissent : des situations-problèmes proches du jeu peuvent aussi être l’objet de leur projet de transformation : une situation de un contre un en situation de poursuite avec retard du défenseur (pour travailler le jeu rapide vers l’avant), ou une situation de un contre un avec passeur (pour améliorer le démarcage), ou encore une situation de deux contre un (pour gérer la finition de contre-attaque et le surnombre offensif).  </a:t>
            </a:r>
          </a:p>
        </p:txBody>
      </p:sp>
      <p:sp>
        <p:nvSpPr>
          <p:cNvPr id="4" name="ZoneTexte 3">
            <a:extLst>
              <a:ext uri="{FF2B5EF4-FFF2-40B4-BE49-F238E27FC236}">
                <a16:creationId xmlns:a16="http://schemas.microsoft.com/office/drawing/2014/main" id="{794EEC4A-9D22-650A-2832-31D2A839E405}"/>
              </a:ext>
            </a:extLst>
          </p:cNvPr>
          <p:cNvSpPr txBox="1"/>
          <p:nvPr/>
        </p:nvSpPr>
        <p:spPr>
          <a:xfrm>
            <a:off x="85062" y="3135413"/>
            <a:ext cx="1242995" cy="1015663"/>
          </a:xfrm>
          <a:prstGeom prst="rect">
            <a:avLst/>
          </a:prstGeom>
          <a:solidFill>
            <a:srgbClr val="FCF2D6"/>
          </a:solidFill>
        </p:spPr>
        <p:txBody>
          <a:bodyPr wrap="square" rtlCol="0">
            <a:spAutoFit/>
          </a:bodyPr>
          <a:lstStyle/>
          <a:p>
            <a:pPr algn="ctr"/>
            <a:r>
              <a:rPr lang="fr-FR" sz="2000" b="1" dirty="0">
                <a:solidFill>
                  <a:schemeClr val="accent4">
                    <a:lumMod val="75000"/>
                  </a:schemeClr>
                </a:solidFill>
              </a:rPr>
              <a:t>EXEMPLE EN </a:t>
            </a:r>
          </a:p>
          <a:p>
            <a:pPr algn="ctr"/>
            <a:r>
              <a:rPr lang="fr-FR" sz="2000" b="1" dirty="0">
                <a:solidFill>
                  <a:schemeClr val="accent4">
                    <a:lumMod val="75000"/>
                  </a:schemeClr>
                </a:solidFill>
              </a:rPr>
              <a:t>EPS</a:t>
            </a:r>
          </a:p>
        </p:txBody>
      </p:sp>
    </p:spTree>
    <p:extLst>
      <p:ext uri="{BB962C8B-B14F-4D97-AF65-F5344CB8AC3E}">
        <p14:creationId xmlns:p14="http://schemas.microsoft.com/office/powerpoint/2010/main" val="7910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23858"/>
            <a:ext cx="9324753" cy="1508105"/>
          </a:xfrm>
          <a:prstGeom prst="rect">
            <a:avLst/>
          </a:prstGeom>
          <a:noFill/>
        </p:spPr>
        <p:txBody>
          <a:bodyPr wrap="square" rtlCol="0">
            <a:spAutoFit/>
          </a:bodyPr>
          <a:lstStyle/>
          <a:p>
            <a:pPr algn="ctr"/>
            <a:r>
              <a:rPr lang="fr-FR" sz="4600" dirty="0"/>
              <a:t>Ressources, analyse des conduites, et principes d’intervention</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81201" y="1608226"/>
            <a:ext cx="9710056" cy="4893647"/>
          </a:xfrm>
          <a:prstGeom prst="rect">
            <a:avLst/>
          </a:prstGeom>
          <a:solidFill>
            <a:srgbClr val="FFD3FC"/>
          </a:solidFill>
        </p:spPr>
        <p:txBody>
          <a:bodyPr wrap="square" rtlCol="0">
            <a:spAutoFit/>
          </a:bodyPr>
          <a:lstStyle/>
          <a:p>
            <a:pPr marL="285750" indent="-285750" algn="just">
              <a:buFont typeface="Arial" panose="020B0604020202020204" pitchFamily="34" charset="0"/>
              <a:buChar char="•"/>
            </a:pPr>
            <a:r>
              <a:rPr lang="fr-FR" altLang="fr-FR" sz="2400" b="1" dirty="0">
                <a:sym typeface="Wingdings" panose="05000000000000000000" pitchFamily="2" charset="2"/>
              </a:rPr>
              <a:t>Selon l’approche </a:t>
            </a:r>
            <a:r>
              <a:rPr lang="fr-FR" altLang="fr-FR" sz="2400" b="1" dirty="0" err="1">
                <a:sym typeface="Wingdings" panose="05000000000000000000" pitchFamily="2" charset="2"/>
              </a:rPr>
              <a:t>énactive</a:t>
            </a:r>
            <a:r>
              <a:rPr lang="fr-FR" altLang="fr-FR" sz="2400" dirty="0">
                <a:sym typeface="Wingdings" panose="05000000000000000000" pitchFamily="2" charset="2"/>
              </a:rPr>
              <a:t>, ce sont moins les ressources « déficitaires » qui importent pour comprendre les conduites inadaptées, que les significations de l’élève dans ses interactions avec l’environnement pour y découvrir son « monde propre » </a:t>
            </a:r>
            <a:r>
              <a:rPr lang="fr-FR" altLang="fr-FR" sz="2400" dirty="0"/>
              <a:t>(</a:t>
            </a:r>
            <a:r>
              <a:rPr lang="fr-FR" altLang="fr-FR" sz="2400" dirty="0" err="1"/>
              <a:t>N.Terré</a:t>
            </a:r>
            <a:r>
              <a:rPr lang="fr-FR" altLang="fr-FR" sz="2400" dirty="0"/>
              <a:t>, </a:t>
            </a:r>
            <a:r>
              <a:rPr lang="fr-FR" altLang="fr-FR" sz="2400" dirty="0" err="1"/>
              <a:t>D.Adé</a:t>
            </a:r>
            <a:r>
              <a:rPr lang="fr-FR" altLang="fr-FR" sz="2400" dirty="0"/>
              <a:t>, 2023).</a:t>
            </a:r>
          </a:p>
          <a:p>
            <a:pPr algn="just"/>
            <a:endParaRPr lang="fr-FR" altLang="fr-FR" sz="2000" dirty="0">
              <a:sym typeface="Wingdings" panose="05000000000000000000" pitchFamily="2" charset="2"/>
            </a:endParaRPr>
          </a:p>
          <a:p>
            <a:pPr marL="285750" indent="-285750" algn="just">
              <a:buFont typeface="Arial" panose="020B0604020202020204" pitchFamily="34" charset="0"/>
              <a:buChar char="•"/>
            </a:pPr>
            <a:r>
              <a:rPr lang="fr-FR" altLang="fr-FR" sz="2400" dirty="0"/>
              <a:t>« </a:t>
            </a:r>
            <a:r>
              <a:rPr lang="fr-FR" altLang="fr-FR" sz="2400" i="1" dirty="0"/>
              <a:t>Des élèves devant un bassin de natation : certains voient de l’eau nageables, d’autres de l’eau </a:t>
            </a:r>
            <a:r>
              <a:rPr lang="fr-FR" altLang="fr-FR" sz="2400" i="1" dirty="0" err="1"/>
              <a:t>noyable</a:t>
            </a:r>
            <a:r>
              <a:rPr lang="fr-FR" altLang="fr-FR" sz="2400" i="1" dirty="0"/>
              <a:t>, d’autres de l’eau plongeable. Mais ils ne voient pas de l’eau « tout court ». Ils voient de l’eau compte-tenu des actions qu’ils anticipent pouvoir faire dans ce milieu (…) Derrière une même réalité objective il existe plusieurs </a:t>
            </a:r>
            <a:r>
              <a:rPr lang="fr-FR" altLang="fr-FR" sz="2400" i="1" dirty="0" err="1"/>
              <a:t>micro-mondes</a:t>
            </a:r>
            <a:r>
              <a:rPr lang="fr-FR" altLang="fr-FR" sz="2400" i="1" dirty="0"/>
              <a:t> (…) Les significations c’est le fait de percevoir quelque chose en anticipant ce qu’on va y faire (…) Selon son expérience et selon ce qu’on sait faire on n’est pas fasse au même monde </a:t>
            </a:r>
            <a:r>
              <a:rPr lang="fr-FR" altLang="fr-FR" sz="2400" dirty="0"/>
              <a:t>» (N.Terré,2023).</a:t>
            </a:r>
          </a:p>
        </p:txBody>
      </p:sp>
      <p:sp>
        <p:nvSpPr>
          <p:cNvPr id="2" name="ZoneTexte 1">
            <a:extLst>
              <a:ext uri="{FF2B5EF4-FFF2-40B4-BE49-F238E27FC236}">
                <a16:creationId xmlns:a16="http://schemas.microsoft.com/office/drawing/2014/main" id="{6C55EBD6-B1B9-7741-4391-3E430F841708}"/>
              </a:ext>
            </a:extLst>
          </p:cNvPr>
          <p:cNvSpPr txBox="1"/>
          <p:nvPr/>
        </p:nvSpPr>
        <p:spPr>
          <a:xfrm>
            <a:off x="172149" y="3135413"/>
            <a:ext cx="1584251" cy="1015663"/>
          </a:xfrm>
          <a:prstGeom prst="rect">
            <a:avLst/>
          </a:prstGeom>
          <a:solidFill>
            <a:srgbClr val="FFD3FC"/>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rgbClr val="7030A0"/>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247538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23858"/>
            <a:ext cx="9324753" cy="1508105"/>
          </a:xfrm>
          <a:prstGeom prst="rect">
            <a:avLst/>
          </a:prstGeom>
          <a:noFill/>
        </p:spPr>
        <p:txBody>
          <a:bodyPr wrap="square" rtlCol="0">
            <a:spAutoFit/>
          </a:bodyPr>
          <a:lstStyle/>
          <a:p>
            <a:pPr algn="ctr"/>
            <a:r>
              <a:rPr lang="fr-FR" sz="4600" dirty="0"/>
              <a:t>Ressources, analyse des conduites, et principes d’intervention</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81201" y="1608226"/>
            <a:ext cx="9710056" cy="4493538"/>
          </a:xfrm>
          <a:prstGeom prst="rect">
            <a:avLst/>
          </a:prstGeom>
          <a:solidFill>
            <a:srgbClr val="FFD3FC"/>
          </a:solidFill>
        </p:spPr>
        <p:txBody>
          <a:bodyPr wrap="square" rtlCol="0">
            <a:spAutoFit/>
          </a:bodyPr>
          <a:lstStyle/>
          <a:p>
            <a:pPr marL="342900" indent="-342900" algn="just">
              <a:buFont typeface="Arial" panose="020B0604020202020204" pitchFamily="34" charset="0"/>
              <a:buChar char="•"/>
              <a:defRPr/>
            </a:pPr>
            <a:r>
              <a:rPr lang="fr-FR" altLang="fr-FR" sz="2200" dirty="0">
                <a:sym typeface="Wingdings" panose="05000000000000000000" pitchFamily="2" charset="2"/>
              </a:rPr>
              <a:t>Cette approche </a:t>
            </a:r>
            <a:r>
              <a:rPr lang="fr-FR" altLang="fr-FR" sz="2200" dirty="0" err="1">
                <a:sym typeface="Wingdings" panose="05000000000000000000" pitchFamily="2" charset="2"/>
              </a:rPr>
              <a:t>énactive</a:t>
            </a:r>
            <a:r>
              <a:rPr lang="fr-FR" altLang="fr-FR" sz="2200" dirty="0">
                <a:sym typeface="Wingdings" panose="05000000000000000000" pitchFamily="2" charset="2"/>
              </a:rPr>
              <a:t> considère que le contenu de l’apprentissage sont des « expériences à encourager ». Pour mieux </a:t>
            </a:r>
            <a:r>
              <a:rPr lang="fr-FR" altLang="fr-FR" sz="2200" b="1" dirty="0">
                <a:sym typeface="Wingdings" panose="05000000000000000000" pitchFamily="2" charset="2"/>
              </a:rPr>
              <a:t>lire, analyser et réguler </a:t>
            </a:r>
            <a:r>
              <a:rPr lang="fr-FR" altLang="fr-FR" sz="2200" dirty="0">
                <a:sym typeface="Wingdings" panose="05000000000000000000" pitchFamily="2" charset="2"/>
              </a:rPr>
              <a:t>les réponses des élèves, ces expériences sont synthétisées par l’acronyme HAPI :</a:t>
            </a:r>
          </a:p>
          <a:p>
            <a:pPr marL="1257300" lvl="2" indent="-342900" algn="just">
              <a:buFont typeface="Courier New" panose="02070309020205020404" pitchFamily="49" charset="0"/>
              <a:buChar char="o"/>
              <a:defRPr/>
            </a:pPr>
            <a:r>
              <a:rPr lang="fr-FR" sz="2200" dirty="0">
                <a:sym typeface="Wingdings" panose="05000000000000000000" pitchFamily="2" charset="2"/>
              </a:rPr>
              <a:t>I pour les </a:t>
            </a:r>
            <a:r>
              <a:rPr lang="fr-FR" sz="2200" b="1" dirty="0">
                <a:solidFill>
                  <a:schemeClr val="accent2">
                    <a:lumMod val="75000"/>
                  </a:schemeClr>
                </a:solidFill>
                <a:sym typeface="Wingdings" panose="05000000000000000000" pitchFamily="2" charset="2"/>
              </a:rPr>
              <a:t>intentions</a:t>
            </a:r>
            <a:r>
              <a:rPr lang="fr-FR" sz="2200" dirty="0">
                <a:sym typeface="Wingdings" panose="05000000000000000000" pitchFamily="2" charset="2"/>
              </a:rPr>
              <a:t> des élèves (ses préoccupations et occupations dans la dispositif), </a:t>
            </a:r>
          </a:p>
          <a:p>
            <a:pPr marL="1257300" lvl="2" indent="-342900" algn="just">
              <a:buFont typeface="Courier New" panose="02070309020205020404" pitchFamily="49" charset="0"/>
              <a:buChar char="o"/>
              <a:defRPr/>
            </a:pPr>
            <a:r>
              <a:rPr lang="fr-FR" sz="2200" dirty="0">
                <a:sym typeface="Wingdings" panose="05000000000000000000" pitchFamily="2" charset="2"/>
              </a:rPr>
              <a:t>P pour les </a:t>
            </a:r>
            <a:r>
              <a:rPr lang="fr-FR" sz="2200" b="1" dirty="0">
                <a:solidFill>
                  <a:schemeClr val="accent2">
                    <a:lumMod val="75000"/>
                  </a:schemeClr>
                </a:solidFill>
                <a:sym typeface="Wingdings" panose="05000000000000000000" pitchFamily="2" charset="2"/>
              </a:rPr>
              <a:t>perceptions</a:t>
            </a:r>
            <a:r>
              <a:rPr lang="fr-FR" sz="2200" dirty="0">
                <a:sym typeface="Wingdings" panose="05000000000000000000" pitchFamily="2" charset="2"/>
              </a:rPr>
              <a:t> ou éléments pris en compte par les élèves dans le dispositif,</a:t>
            </a:r>
          </a:p>
          <a:p>
            <a:pPr marL="1257300" lvl="2" indent="-342900" algn="just">
              <a:buFont typeface="Courier New" panose="02070309020205020404" pitchFamily="49" charset="0"/>
              <a:buChar char="o"/>
              <a:defRPr/>
            </a:pPr>
            <a:r>
              <a:rPr lang="fr-FR" sz="2200" dirty="0">
                <a:sym typeface="Wingdings" panose="05000000000000000000" pitchFamily="2" charset="2"/>
              </a:rPr>
              <a:t>A pour les </a:t>
            </a:r>
            <a:r>
              <a:rPr lang="fr-FR" sz="2200" b="1" dirty="0">
                <a:solidFill>
                  <a:schemeClr val="accent2">
                    <a:lumMod val="75000"/>
                  </a:schemeClr>
                </a:solidFill>
                <a:sym typeface="Wingdings" panose="05000000000000000000" pitchFamily="2" charset="2"/>
              </a:rPr>
              <a:t>actions</a:t>
            </a:r>
            <a:r>
              <a:rPr lang="fr-FR" sz="2200" dirty="0">
                <a:sym typeface="Wingdings" panose="05000000000000000000" pitchFamily="2" charset="2"/>
              </a:rPr>
              <a:t> pratiques,</a:t>
            </a:r>
          </a:p>
          <a:p>
            <a:pPr marL="1257300" lvl="2" indent="-342900" algn="just">
              <a:buFont typeface="Courier New" panose="02070309020205020404" pitchFamily="49" charset="0"/>
              <a:buChar char="o"/>
              <a:defRPr/>
            </a:pPr>
            <a:r>
              <a:rPr lang="fr-FR" sz="2200" dirty="0">
                <a:sym typeface="Wingdings" panose="05000000000000000000" pitchFamily="2" charset="2"/>
              </a:rPr>
              <a:t>H pour l’</a:t>
            </a:r>
            <a:r>
              <a:rPr lang="fr-FR" sz="2200" b="1" dirty="0">
                <a:solidFill>
                  <a:schemeClr val="accent2">
                    <a:lumMod val="75000"/>
                  </a:schemeClr>
                </a:solidFill>
                <a:sym typeface="Wingdings" panose="05000000000000000000" pitchFamily="2" charset="2"/>
              </a:rPr>
              <a:t>histoire</a:t>
            </a:r>
            <a:r>
              <a:rPr lang="fr-FR" sz="2200" dirty="0">
                <a:sym typeface="Wingdings" panose="05000000000000000000" pitchFamily="2" charset="2"/>
              </a:rPr>
              <a:t> qui renvoient aux expériences passées des élèves. </a:t>
            </a:r>
          </a:p>
          <a:p>
            <a:pPr lvl="2" algn="just">
              <a:defRPr/>
            </a:pPr>
            <a:endParaRPr lang="fr-FR" sz="1600" dirty="0">
              <a:sym typeface="Wingdings" panose="05000000000000000000" pitchFamily="2" charset="2"/>
            </a:endParaRPr>
          </a:p>
          <a:p>
            <a:pPr marL="342900" lvl="2" indent="-342900" algn="just">
              <a:buFont typeface="Arial" panose="020B0604020202020204" pitchFamily="34" charset="0"/>
              <a:buChar char="•"/>
              <a:defRPr/>
            </a:pPr>
            <a:r>
              <a:rPr lang="fr-FR" sz="2200" dirty="0">
                <a:sym typeface="Wingdings" panose="05000000000000000000" pitchFamily="2" charset="2"/>
              </a:rPr>
              <a:t>HAPI est une totalité dont les composantes sont indissociables. Mais selon les réponses des élèves, il est possible d’agir surtout sur les intentions, ou les perceptions, ou plus directement sur les actions. </a:t>
            </a:r>
          </a:p>
        </p:txBody>
      </p:sp>
      <p:sp>
        <p:nvSpPr>
          <p:cNvPr id="2" name="ZoneTexte 1">
            <a:extLst>
              <a:ext uri="{FF2B5EF4-FFF2-40B4-BE49-F238E27FC236}">
                <a16:creationId xmlns:a16="http://schemas.microsoft.com/office/drawing/2014/main" id="{6C55EBD6-B1B9-7741-4391-3E430F841708}"/>
              </a:ext>
            </a:extLst>
          </p:cNvPr>
          <p:cNvSpPr txBox="1"/>
          <p:nvPr/>
        </p:nvSpPr>
        <p:spPr>
          <a:xfrm>
            <a:off x="172149" y="3135413"/>
            <a:ext cx="1584251" cy="1015663"/>
          </a:xfrm>
          <a:prstGeom prst="rect">
            <a:avLst/>
          </a:prstGeom>
          <a:solidFill>
            <a:srgbClr val="FFD3FC"/>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rgbClr val="7030A0"/>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357829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740307"/>
          </a:xfrm>
          <a:prstGeom prst="rect">
            <a:avLst/>
          </a:prstGeom>
          <a:solidFill>
            <a:schemeClr val="accent2">
              <a:lumMod val="20000"/>
              <a:lumOff val="80000"/>
            </a:schemeClr>
          </a:solidFill>
        </p:spPr>
        <p:txBody>
          <a:bodyPr wrap="square" rtlCol="0">
            <a:spAutoFit/>
          </a:bodyPr>
          <a:lstStyle/>
          <a:p>
            <a:pPr algn="ctr"/>
            <a:r>
              <a:rPr lang="fr-FR" sz="3600" dirty="0">
                <a:solidFill>
                  <a:schemeClr val="accent2">
                    <a:lumMod val="75000"/>
                  </a:schemeClr>
                </a:solidFill>
              </a:rPr>
              <a:t>Ressources, analyse des conduites, et principes d’intervention</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457200" indent="-457200" algn="just" eaLnBrk="1">
              <a:buFont typeface="Arial" panose="020B0604020202020204" pitchFamily="34" charset="0"/>
              <a:buChar char="•"/>
            </a:pPr>
            <a:r>
              <a:rPr lang="fr-FR" altLang="fr-FR" sz="2800" dirty="0">
                <a:sym typeface="Wingdings" panose="05000000000000000000" pitchFamily="2" charset="2"/>
              </a:rPr>
              <a:t>Aider les élèves à apprendre, et notamment aider les élèves en difficulté, c’est être capable de « scanner » (</a:t>
            </a:r>
            <a:r>
              <a:rPr lang="fr-FR" altLang="fr-FR" sz="2800" dirty="0" err="1">
                <a:sym typeface="Wingdings" panose="05000000000000000000" pitchFamily="2" charset="2"/>
              </a:rPr>
              <a:t>A.Canvel</a:t>
            </a:r>
            <a:r>
              <a:rPr lang="fr-FR" altLang="fr-FR" sz="2800" dirty="0">
                <a:sym typeface="Wingdings" panose="05000000000000000000" pitchFamily="2" charset="2"/>
              </a:rPr>
              <a:t>, 2019) l’activité déployée dans les tâches pour comprendre leurs conduites significatives et interpréter leurs erreurs.</a:t>
            </a:r>
          </a:p>
          <a:p>
            <a:pPr marL="457200" indent="-457200" algn="just" eaLnBrk="1">
              <a:buFont typeface="Arial" panose="020B0604020202020204" pitchFamily="34" charset="0"/>
              <a:buChar char="•"/>
            </a:pPr>
            <a:endParaRPr lang="fr-FR" altLang="fr-FR" sz="2800" dirty="0">
              <a:sym typeface="Wingdings" panose="05000000000000000000" pitchFamily="2" charset="2"/>
            </a:endParaRPr>
          </a:p>
          <a:p>
            <a:pPr marL="457200" indent="-457200" algn="just" eaLnBrk="1">
              <a:buFont typeface="Arial" panose="020B0604020202020204" pitchFamily="34" charset="0"/>
              <a:buChar char="•"/>
            </a:pPr>
            <a:r>
              <a:rPr lang="fr-FR" altLang="fr-FR" sz="2800" dirty="0">
                <a:sym typeface="Wingdings" panose="05000000000000000000" pitchFamily="2" charset="2"/>
              </a:rPr>
              <a:t>Les ressources peuvent fournir une « grille de lecture » de l’activité adaptative de l’apprenant : certaines conduites typiques incriminent surtout un type de ressources.</a:t>
            </a:r>
          </a:p>
          <a:p>
            <a:pPr marL="457200" indent="-457200" algn="just" eaLnBrk="1">
              <a:buFont typeface="Arial" panose="020B0604020202020204" pitchFamily="34" charset="0"/>
              <a:buChar char="•"/>
            </a:pPr>
            <a:endParaRPr lang="fr-FR" altLang="fr-FR" sz="2800" dirty="0">
              <a:sym typeface="Wingdings" panose="05000000000000000000" pitchFamily="2" charset="2"/>
            </a:endParaRPr>
          </a:p>
          <a:p>
            <a:pPr marL="457200" indent="-457200" algn="just" eaLnBrk="1">
              <a:buFont typeface="Arial" panose="020B0604020202020204" pitchFamily="34" charset="0"/>
              <a:buChar char="•"/>
            </a:pPr>
            <a:r>
              <a:rPr lang="fr-FR" altLang="fr-FR" sz="2800" dirty="0">
                <a:sym typeface="Wingdings" panose="05000000000000000000" pitchFamily="2" charset="2"/>
              </a:rPr>
              <a:t>Ce diagnostic reste complexe : les explications ne font pas toujours appel à des ressources univoques mais souvent à plusieurs « carences » dont les effets se combinent. </a:t>
            </a: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26625104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5447645"/>
          </a:xfrm>
          <a:prstGeom prst="rect">
            <a:avLst/>
          </a:prstGeom>
          <a:solidFill>
            <a:schemeClr val="accent2">
              <a:lumMod val="20000"/>
              <a:lumOff val="80000"/>
            </a:schemeClr>
          </a:solidFill>
        </p:spPr>
        <p:txBody>
          <a:bodyPr wrap="square" rtlCol="0">
            <a:spAutoFit/>
          </a:bodyPr>
          <a:lstStyle/>
          <a:p>
            <a:pPr algn="ctr"/>
            <a:r>
              <a:rPr lang="fr-FR" sz="3600" dirty="0">
                <a:solidFill>
                  <a:schemeClr val="accent2">
                    <a:lumMod val="75000"/>
                  </a:schemeClr>
                </a:solidFill>
              </a:rPr>
              <a:t>Ressources, analyse des conduites, et principes d’intervention</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457200" indent="-457200" algn="just" eaLnBrk="1">
              <a:buFont typeface="Arial" panose="020B0604020202020204" pitchFamily="34" charset="0"/>
              <a:buChar char="•"/>
            </a:pPr>
            <a:r>
              <a:rPr lang="fr-FR" altLang="fr-FR" sz="2800" dirty="0">
                <a:sym typeface="Wingdings" panose="05000000000000000000" pitchFamily="2" charset="2"/>
              </a:rPr>
              <a:t>Après la diagnostic l’enseignant propose des interventions d’étayage qui peuvent être des situations de « remédiation » centrées sur les ressources les plus « déficitaires » de la compétence à construire.</a:t>
            </a:r>
          </a:p>
          <a:p>
            <a:pPr marL="457200" indent="-457200" algn="just" eaLnBrk="1">
              <a:buFont typeface="Arial" panose="020B0604020202020204" pitchFamily="34" charset="0"/>
              <a:buChar char="•"/>
            </a:pPr>
            <a:endParaRPr lang="fr-FR" altLang="fr-FR" sz="2800" dirty="0">
              <a:sym typeface="Wingdings" panose="05000000000000000000" pitchFamily="2" charset="2"/>
            </a:endParaRPr>
          </a:p>
          <a:p>
            <a:pPr marL="457200" indent="-457200" algn="just" eaLnBrk="1">
              <a:buFont typeface="Arial" panose="020B0604020202020204" pitchFamily="34" charset="0"/>
              <a:buChar char="•"/>
            </a:pPr>
            <a:r>
              <a:rPr lang="fr-FR" altLang="fr-FR" sz="2800" dirty="0">
                <a:sym typeface="Wingdings" panose="05000000000000000000" pitchFamily="2" charset="2"/>
              </a:rPr>
              <a:t>Selon l’approche </a:t>
            </a:r>
            <a:r>
              <a:rPr lang="fr-FR" altLang="fr-FR" sz="2800" dirty="0" err="1">
                <a:sym typeface="Wingdings" panose="05000000000000000000" pitchFamily="2" charset="2"/>
              </a:rPr>
              <a:t>énactive</a:t>
            </a:r>
            <a:r>
              <a:rPr lang="fr-FR" altLang="fr-FR" sz="2800" dirty="0">
                <a:sym typeface="Wingdings" panose="05000000000000000000" pitchFamily="2" charset="2"/>
              </a:rPr>
              <a:t> le l’apprentissage / enseignement, les réponses des élèves ne peuvent se comprendre que « du dedans » par l’imbrication des intentions, des perceptions, des actions, le tout traversé par une histoire personnelle (HAPI). </a:t>
            </a: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1701849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65376"/>
            <a:ext cx="9324753" cy="800219"/>
          </a:xfrm>
          <a:prstGeom prst="rect">
            <a:avLst/>
          </a:prstGeom>
          <a:noFill/>
        </p:spPr>
        <p:txBody>
          <a:bodyPr wrap="square" rtlCol="0">
            <a:spAutoFit/>
          </a:bodyPr>
          <a:lstStyle/>
          <a:p>
            <a:pPr algn="ctr"/>
            <a:r>
              <a:rPr lang="fr-FR" sz="4600" dirty="0"/>
              <a:t>Ressources et effort</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1065" y="1825946"/>
            <a:ext cx="9671589" cy="3970318"/>
          </a:xfrm>
          <a:prstGeom prst="rect">
            <a:avLst/>
          </a:prstGeom>
          <a:solidFill>
            <a:schemeClr val="bg1"/>
          </a:solidFill>
        </p:spPr>
        <p:txBody>
          <a:bodyPr wrap="square" rtlCol="0">
            <a:spAutoFit/>
          </a:bodyPr>
          <a:lstStyle/>
          <a:p>
            <a:pPr marL="457200" indent="-457200" algn="just">
              <a:buFont typeface="Arial" panose="020B0604020202020204" pitchFamily="34" charset="0"/>
              <a:buChar char="•"/>
              <a:tabLst>
                <a:tab pos="536575" algn="l"/>
              </a:tabLst>
            </a:pPr>
            <a:r>
              <a:rPr lang="fr-FR" altLang="fr-FR" sz="2800" b="1" dirty="0"/>
              <a:t>Effort</a:t>
            </a:r>
            <a:r>
              <a:rPr lang="fr-FR" altLang="fr-FR" sz="2800" dirty="0"/>
              <a:t> = « </a:t>
            </a:r>
            <a:r>
              <a:rPr lang="fr-FR" altLang="fr-FR" sz="2800" i="1" dirty="0">
                <a:cs typeface="Arial" panose="020B0604020202020204" pitchFamily="34" charset="0"/>
              </a:rPr>
              <a:t>L’engagement nécessaire du sujet qui mobilise ses forces afin de poursuivre l’exercice entrepris, qui comporte un certain degré de pénibilité pour lui, et qui requiert toute son attention et sa volonté</a:t>
            </a:r>
            <a:r>
              <a:rPr lang="fr-FR" altLang="fr-FR" sz="2800" dirty="0">
                <a:cs typeface="Arial" panose="020B0604020202020204" pitchFamily="34" charset="0"/>
              </a:rPr>
              <a:t> » (</a:t>
            </a:r>
            <a:r>
              <a:rPr lang="fr-FR" altLang="fr-FR" sz="2800" dirty="0" err="1">
                <a:cs typeface="Arial" panose="020B0604020202020204" pitchFamily="34" charset="0"/>
              </a:rPr>
              <a:t>M.Garcin</a:t>
            </a:r>
            <a:r>
              <a:rPr lang="fr-FR" altLang="fr-FR" sz="2800" dirty="0">
                <a:cs typeface="Arial" panose="020B0604020202020204" pitchFamily="34" charset="0"/>
              </a:rPr>
              <a:t>, 2002).</a:t>
            </a:r>
          </a:p>
          <a:p>
            <a:pPr marL="457200" indent="-457200" algn="just">
              <a:buFont typeface="Arial" panose="020B0604020202020204" pitchFamily="34" charset="0"/>
              <a:buChar char="•"/>
              <a:tabLst>
                <a:tab pos="536575" algn="l"/>
              </a:tabLst>
            </a:pPr>
            <a:endParaRPr lang="fr-FR" altLang="fr-FR" sz="2800" dirty="0">
              <a:cs typeface="Arial" panose="020B0604020202020204" pitchFamily="34" charset="0"/>
            </a:endParaRPr>
          </a:p>
          <a:p>
            <a:pPr marL="457200" indent="-457200" algn="just">
              <a:buFont typeface="Arial" panose="020B0604020202020204" pitchFamily="34" charset="0"/>
              <a:buChar char="•"/>
              <a:tabLst>
                <a:tab pos="536575" algn="l"/>
              </a:tabLst>
            </a:pPr>
            <a:r>
              <a:rPr lang="fr-FR" altLang="fr-FR" sz="2800" dirty="0" err="1">
                <a:cs typeface="Arial" panose="020B0604020202020204" pitchFamily="34" charset="0"/>
              </a:rPr>
              <a:t>D.Delignières</a:t>
            </a:r>
            <a:r>
              <a:rPr lang="fr-FR" altLang="fr-FR" sz="2800" dirty="0">
                <a:cs typeface="Arial" panose="020B0604020202020204" pitchFamily="34" charset="0"/>
              </a:rPr>
              <a:t> (2000) explique que l’effort concerne le versant quantitatif de la conduite et désigne non pas la nature des ressources investies, mais la </a:t>
            </a:r>
            <a:r>
              <a:rPr lang="fr-FR" altLang="fr-FR" sz="2800" b="1" dirty="0">
                <a:solidFill>
                  <a:srgbClr val="00B0F0"/>
                </a:solidFill>
                <a:cs typeface="Arial" panose="020B0604020202020204" pitchFamily="34" charset="0"/>
              </a:rPr>
              <a:t>grandeur des ressources </a:t>
            </a:r>
            <a:r>
              <a:rPr lang="fr-FR" altLang="fr-FR" sz="2800" dirty="0">
                <a:cs typeface="Arial" panose="020B0604020202020204" pitchFamily="34" charset="0"/>
              </a:rPr>
              <a:t>que le sujet consent à mobiliser pour atteindre son but.</a:t>
            </a:r>
          </a:p>
        </p:txBody>
      </p:sp>
    </p:spTree>
    <p:extLst>
      <p:ext uri="{BB962C8B-B14F-4D97-AF65-F5344CB8AC3E}">
        <p14:creationId xmlns:p14="http://schemas.microsoft.com/office/powerpoint/2010/main" val="181462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65376"/>
            <a:ext cx="9324753" cy="800219"/>
          </a:xfrm>
          <a:prstGeom prst="rect">
            <a:avLst/>
          </a:prstGeom>
          <a:noFill/>
        </p:spPr>
        <p:txBody>
          <a:bodyPr wrap="square" rtlCol="0">
            <a:spAutoFit/>
          </a:bodyPr>
          <a:lstStyle/>
          <a:p>
            <a:pPr algn="ctr"/>
            <a:r>
              <a:rPr lang="fr-FR" sz="4600" dirty="0"/>
              <a:t>Ressources et types d’effort</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1065" y="1444938"/>
            <a:ext cx="9671589" cy="5416868"/>
          </a:xfrm>
          <a:prstGeom prst="rect">
            <a:avLst/>
          </a:prstGeom>
          <a:solidFill>
            <a:schemeClr val="bg1"/>
          </a:solidFill>
        </p:spPr>
        <p:txBody>
          <a:bodyPr wrap="square" rtlCol="0">
            <a:spAutoFit/>
          </a:bodyPr>
          <a:lstStyle/>
          <a:p>
            <a:pPr algn="just">
              <a:tabLst>
                <a:tab pos="536575" algn="l"/>
              </a:tabLst>
              <a:defRPr/>
            </a:pPr>
            <a:r>
              <a:rPr lang="fr-FR" altLang="fr-FR" sz="2600" dirty="0">
                <a:cs typeface="Arial" panose="020B0604020202020204" pitchFamily="34" charset="0"/>
              </a:rPr>
              <a:t>Comme il existe plusieurs types de ressources, il est possible de distinguer </a:t>
            </a:r>
            <a:r>
              <a:rPr lang="fr-FR" altLang="fr-FR" sz="2600" b="1" dirty="0">
                <a:cs typeface="Arial" panose="020B0604020202020204" pitchFamily="34" charset="0"/>
              </a:rPr>
              <a:t>plusieurs types d’effort </a:t>
            </a:r>
            <a:r>
              <a:rPr lang="fr-FR" altLang="fr-FR" sz="2600" dirty="0">
                <a:cs typeface="Arial" panose="020B0604020202020204" pitchFamily="34" charset="0"/>
              </a:rPr>
              <a:t>: </a:t>
            </a:r>
          </a:p>
          <a:p>
            <a:pPr algn="just">
              <a:tabLst>
                <a:tab pos="536575" algn="l"/>
              </a:tabLst>
              <a:defRPr/>
            </a:pPr>
            <a:endParaRPr lang="fr-FR" altLang="fr-FR" sz="600" b="1" dirty="0">
              <a:solidFill>
                <a:schemeClr val="accent2">
                  <a:lumMod val="60000"/>
                  <a:lumOff val="40000"/>
                </a:schemeClr>
              </a:solidFill>
              <a:cs typeface="Arial" panose="020B0604020202020204" pitchFamily="34" charset="0"/>
            </a:endParaRPr>
          </a:p>
          <a:p>
            <a:pPr marL="342900" indent="-342900" algn="just">
              <a:buFont typeface="Arial" panose="020B0604020202020204" pitchFamily="34" charset="0"/>
              <a:buChar char="•"/>
              <a:tabLst>
                <a:tab pos="536575" algn="l"/>
              </a:tabLst>
              <a:defRPr/>
            </a:pPr>
            <a:r>
              <a:rPr lang="fr-FR" altLang="fr-FR" sz="2400" b="1" dirty="0">
                <a:solidFill>
                  <a:schemeClr val="accent2">
                    <a:lumMod val="75000"/>
                  </a:schemeClr>
                </a:solidFill>
                <a:cs typeface="Arial" panose="020B0604020202020204" pitchFamily="34" charset="0"/>
              </a:rPr>
              <a:t>l’effort physique </a:t>
            </a:r>
            <a:r>
              <a:rPr lang="fr-FR" altLang="fr-FR" sz="2400" dirty="0">
                <a:cs typeface="Arial" panose="020B0604020202020204" pitchFamily="34" charset="0"/>
              </a:rPr>
              <a:t>qui fait référence au niveau et à la durée de mobilisation des ressources physiologiques et motrices.</a:t>
            </a:r>
          </a:p>
          <a:p>
            <a:pPr marL="342900" indent="-342900" algn="just">
              <a:buFont typeface="Arial" panose="020B0604020202020204" pitchFamily="34" charset="0"/>
              <a:buChar char="•"/>
              <a:tabLst>
                <a:tab pos="536575" algn="l"/>
              </a:tabLst>
              <a:defRPr/>
            </a:pPr>
            <a:r>
              <a:rPr lang="fr-FR" altLang="fr-FR" sz="2400" b="1" dirty="0">
                <a:solidFill>
                  <a:schemeClr val="accent2">
                    <a:lumMod val="75000"/>
                  </a:schemeClr>
                </a:solidFill>
                <a:cs typeface="Arial" panose="020B0604020202020204" pitchFamily="34" charset="0"/>
              </a:rPr>
              <a:t>l’effort mental </a:t>
            </a:r>
            <a:r>
              <a:rPr lang="fr-FR" altLang="fr-FR" sz="2400" dirty="0">
                <a:cs typeface="Arial" panose="020B0604020202020204" pitchFamily="34" charset="0"/>
              </a:rPr>
              <a:t>qui renvoie aux ressources neuro-informationnelles allouées à une tâche (focalisation attentionnelle, niveau de concentration).</a:t>
            </a:r>
          </a:p>
          <a:p>
            <a:pPr marL="342900" indent="-342900" algn="just">
              <a:buFont typeface="Arial" panose="020B0604020202020204" pitchFamily="34" charset="0"/>
              <a:buChar char="•"/>
              <a:tabLst>
                <a:tab pos="536575" algn="l"/>
              </a:tabLst>
              <a:defRPr/>
            </a:pPr>
            <a:r>
              <a:rPr lang="fr-FR" altLang="fr-FR" sz="2400" b="1" dirty="0">
                <a:solidFill>
                  <a:schemeClr val="accent2">
                    <a:lumMod val="75000"/>
                  </a:schemeClr>
                </a:solidFill>
                <a:cs typeface="Arial" panose="020B0604020202020204" pitchFamily="34" charset="0"/>
              </a:rPr>
              <a:t>l’effort affectif </a:t>
            </a:r>
            <a:r>
              <a:rPr lang="fr-FR" altLang="fr-FR" sz="2400" dirty="0">
                <a:cs typeface="Arial" panose="020B0604020202020204" pitchFamily="34" charset="0"/>
              </a:rPr>
              <a:t>qui consiste à ne pas se laisser emporter, déborder par ses émotions : capacité à surmonter ses appréhensions face au risque (ressources psychologiques), ou encore à surmonter sa colère (ressources psychologiques).</a:t>
            </a:r>
          </a:p>
          <a:p>
            <a:pPr marL="342900" indent="-342900" algn="just">
              <a:buFont typeface="Arial" panose="020B0604020202020204" pitchFamily="34" charset="0"/>
              <a:buChar char="•"/>
              <a:tabLst>
                <a:tab pos="536575" algn="l"/>
              </a:tabLst>
              <a:defRPr/>
            </a:pPr>
            <a:r>
              <a:rPr lang="fr-FR" altLang="fr-FR" sz="2400" b="1" dirty="0">
                <a:solidFill>
                  <a:schemeClr val="accent2">
                    <a:lumMod val="75000"/>
                  </a:schemeClr>
                </a:solidFill>
                <a:cs typeface="Arial" panose="020B0604020202020204" pitchFamily="34" charset="0"/>
              </a:rPr>
              <a:t>l’effort social </a:t>
            </a:r>
            <a:r>
              <a:rPr lang="fr-FR" altLang="fr-FR" sz="2400" dirty="0">
                <a:cs typeface="Arial" panose="020B0604020202020204" pitchFamily="34" charset="0"/>
              </a:rPr>
              <a:t>qui désigne la capacité à dépasser son égocentrisme pour prendre en compte les intérêts et le point de vue d’autrui (ressources psychosociologiques ou psychosociales).</a:t>
            </a:r>
          </a:p>
        </p:txBody>
      </p:sp>
    </p:spTree>
    <p:extLst>
      <p:ext uri="{BB962C8B-B14F-4D97-AF65-F5344CB8AC3E}">
        <p14:creationId xmlns:p14="http://schemas.microsoft.com/office/powerpoint/2010/main" val="35335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32718"/>
            <a:ext cx="9324753" cy="800219"/>
          </a:xfrm>
          <a:prstGeom prst="rect">
            <a:avLst/>
          </a:prstGeom>
          <a:noFill/>
        </p:spPr>
        <p:txBody>
          <a:bodyPr wrap="square" rtlCol="0">
            <a:spAutoFit/>
          </a:bodyPr>
          <a:lstStyle/>
          <a:p>
            <a:pPr algn="ctr"/>
            <a:r>
              <a:rPr lang="fr-FR" sz="4600" dirty="0"/>
              <a:t>Ressources et types d’effort</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81201" y="1608226"/>
            <a:ext cx="9710056" cy="4262705"/>
          </a:xfrm>
          <a:prstGeom prst="rect">
            <a:avLst/>
          </a:prstGeom>
          <a:solidFill>
            <a:srgbClr val="FFD3FC"/>
          </a:solidFill>
        </p:spPr>
        <p:txBody>
          <a:bodyPr wrap="square" rtlCol="0">
            <a:spAutoFit/>
          </a:bodyPr>
          <a:lstStyle/>
          <a:p>
            <a:pPr marL="457200" indent="-457200" algn="just">
              <a:buFont typeface="Wingdings" panose="05000000000000000000" pitchFamily="2" charset="2"/>
              <a:buChar char="§"/>
            </a:pPr>
            <a:r>
              <a:rPr lang="fr-FR" altLang="fr-FR" sz="2600" dirty="0"/>
              <a:t>En EPS l’effort a la particularité de mettre en jeu </a:t>
            </a:r>
            <a:r>
              <a:rPr lang="fr-FR" altLang="fr-FR" sz="2600" u="sng" dirty="0"/>
              <a:t>le corps</a:t>
            </a:r>
            <a:r>
              <a:rPr lang="fr-FR" altLang="fr-FR" sz="2600" dirty="0"/>
              <a:t>, et de s’exprimer dans une conduite motrice. </a:t>
            </a:r>
          </a:p>
          <a:p>
            <a:pPr marL="457200" indent="-457200" algn="just">
              <a:buFont typeface="Wingdings" panose="05000000000000000000" pitchFamily="2" charset="2"/>
              <a:buChar char="§"/>
            </a:pPr>
            <a:endParaRPr lang="fr-FR" altLang="fr-FR" sz="1100" dirty="0"/>
          </a:p>
          <a:p>
            <a:pPr marL="457200" indent="-457200" algn="just">
              <a:buFont typeface="Wingdings" panose="05000000000000000000" pitchFamily="2" charset="2"/>
              <a:buChar char="§"/>
            </a:pPr>
            <a:r>
              <a:rPr lang="fr-FR" altLang="fr-FR" sz="2600" dirty="0"/>
              <a:t>L’effort en EPS est donc rarement univoque car lorsqu’il s’engage, l’élève mobilise un panel élargi de ses ressources : dans les efforts produits dans la séance, il y a du physique (ressources physiologiques et motrices), mais il y a aussi des perceptions, des décisions, des significations, parfois de la réflexion (ressources neuro-informationnelles), il y a aussi des émotions (ressources psychoaffectives), et il y a aussi des interactions avec autrui (ressources relationnelles). </a:t>
            </a:r>
          </a:p>
        </p:txBody>
      </p:sp>
      <p:sp>
        <p:nvSpPr>
          <p:cNvPr id="2" name="ZoneTexte 1">
            <a:extLst>
              <a:ext uri="{FF2B5EF4-FFF2-40B4-BE49-F238E27FC236}">
                <a16:creationId xmlns:a16="http://schemas.microsoft.com/office/drawing/2014/main" id="{6C55EBD6-B1B9-7741-4391-3E430F841708}"/>
              </a:ext>
            </a:extLst>
          </p:cNvPr>
          <p:cNvSpPr txBox="1"/>
          <p:nvPr/>
        </p:nvSpPr>
        <p:spPr>
          <a:xfrm>
            <a:off x="172149" y="3135413"/>
            <a:ext cx="1584251" cy="1015663"/>
          </a:xfrm>
          <a:prstGeom prst="rect">
            <a:avLst/>
          </a:prstGeom>
          <a:solidFill>
            <a:srgbClr val="FFD3FC"/>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rgbClr val="7030A0"/>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238902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65376"/>
            <a:ext cx="9324753" cy="1508105"/>
          </a:xfrm>
          <a:prstGeom prst="rect">
            <a:avLst/>
          </a:prstGeom>
          <a:noFill/>
        </p:spPr>
        <p:txBody>
          <a:bodyPr wrap="square" rtlCol="0">
            <a:spAutoFit/>
          </a:bodyPr>
          <a:lstStyle/>
          <a:p>
            <a:pPr algn="ctr"/>
            <a:r>
              <a:rPr lang="fr-FR" sz="4600" dirty="0"/>
              <a:t>Ressources et effort, engagement, motivation, motifs d’agir</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28058" y="1923911"/>
            <a:ext cx="10232572" cy="4154984"/>
          </a:xfrm>
          <a:prstGeom prst="rect">
            <a:avLst/>
          </a:prstGeom>
          <a:solidFill>
            <a:schemeClr val="bg1"/>
          </a:solidFill>
        </p:spPr>
        <p:txBody>
          <a:bodyPr wrap="square" rtlCol="0">
            <a:spAutoFit/>
          </a:bodyPr>
          <a:lstStyle/>
          <a:p>
            <a:pPr algn="just">
              <a:tabLst>
                <a:tab pos="536575" algn="l"/>
              </a:tabLst>
              <a:defRPr/>
            </a:pPr>
            <a:r>
              <a:rPr lang="fr-FR" sz="2600" dirty="0">
                <a:cs typeface="Arial" charset="0"/>
              </a:rPr>
              <a:t>Le concept d’effort est très pro</a:t>
            </a:r>
            <a:r>
              <a:rPr lang="fr-FR" sz="2400" dirty="0">
                <a:cs typeface="Arial" charset="0"/>
              </a:rPr>
              <a:t>che d’autres concepts :</a:t>
            </a:r>
          </a:p>
          <a:p>
            <a:pPr algn="just">
              <a:tabLst>
                <a:tab pos="536575" algn="l"/>
              </a:tabLst>
              <a:defRPr/>
            </a:pPr>
            <a:endParaRPr lang="fr-FR" sz="600" dirty="0">
              <a:cs typeface="Arial" charset="0"/>
            </a:endParaRPr>
          </a:p>
          <a:p>
            <a:pPr marL="239713" indent="-171450" algn="just">
              <a:buFont typeface="Arial" panose="020B0604020202020204" pitchFamily="34" charset="0"/>
              <a:buChar char="•"/>
              <a:tabLst>
                <a:tab pos="536575" algn="l"/>
              </a:tabLst>
              <a:defRPr/>
            </a:pPr>
            <a:r>
              <a:rPr lang="fr-FR" sz="2400" dirty="0">
                <a:cs typeface="Arial" charset="0"/>
              </a:rPr>
              <a:t> </a:t>
            </a:r>
            <a:r>
              <a:rPr lang="fr-FR" sz="2400" b="1" dirty="0">
                <a:solidFill>
                  <a:schemeClr val="accent2">
                    <a:lumMod val="75000"/>
                  </a:schemeClr>
                </a:solidFill>
                <a:cs typeface="Arial" charset="0"/>
              </a:rPr>
              <a:t>L’activité</a:t>
            </a:r>
            <a:r>
              <a:rPr lang="fr-FR" sz="2400" dirty="0">
                <a:cs typeface="Arial" charset="0"/>
              </a:rPr>
              <a:t> renvoie à ce que l’élève met en jeu pour exécuter une tache. « </a:t>
            </a:r>
            <a:r>
              <a:rPr lang="fr-FR" sz="2400" i="1" dirty="0">
                <a:cs typeface="Arial" charset="0"/>
              </a:rPr>
              <a:t>La tache indique ce qu’il  y a à faire, l’activité ce qui se fait </a:t>
            </a:r>
            <a:r>
              <a:rPr lang="fr-FR" sz="2400" dirty="0">
                <a:cs typeface="Arial" charset="0"/>
              </a:rPr>
              <a:t>» </a:t>
            </a:r>
            <a:r>
              <a:rPr lang="fr-FR" sz="2400" dirty="0"/>
              <a:t>(Leplat et hoc, 1983).</a:t>
            </a:r>
          </a:p>
          <a:p>
            <a:pPr marL="239713" indent="-171450" algn="just">
              <a:buFont typeface="Arial" panose="020B0604020202020204" pitchFamily="34" charset="0"/>
              <a:buChar char="•"/>
              <a:tabLst>
                <a:tab pos="536575" algn="l"/>
              </a:tabLst>
              <a:defRPr/>
            </a:pPr>
            <a:endParaRPr lang="fr-FR" sz="1600" dirty="0"/>
          </a:p>
          <a:p>
            <a:pPr marL="239713" indent="-171450" algn="just">
              <a:buClr>
                <a:schemeClr val="tx1"/>
              </a:buClr>
              <a:buFont typeface="Arial" panose="020B0604020202020204" pitchFamily="34" charset="0"/>
              <a:buChar char="•"/>
              <a:tabLst>
                <a:tab pos="536575" algn="l"/>
              </a:tabLst>
              <a:defRPr/>
            </a:pPr>
            <a:r>
              <a:rPr lang="fr-FR" sz="2400" b="1" dirty="0">
                <a:solidFill>
                  <a:schemeClr val="accent2">
                    <a:lumMod val="75000"/>
                  </a:schemeClr>
                </a:solidFill>
                <a:cs typeface="Arial" charset="0"/>
              </a:rPr>
              <a:t>L’engagement </a:t>
            </a:r>
            <a:r>
              <a:rPr lang="fr-FR" sz="2400" dirty="0">
                <a:cs typeface="Arial" charset="0"/>
              </a:rPr>
              <a:t>: s</a:t>
            </a:r>
            <a:r>
              <a:rPr lang="fr-FR" altLang="fr-FR" sz="2400" dirty="0"/>
              <a:t>’engager, c’est consentir à mobiliser ses ressources à un certain niveau pour atteindre un but (ou pour éviter un anti but) : l'engagement </a:t>
            </a:r>
            <a:r>
              <a:rPr lang="fr-FR" sz="2400" dirty="0"/>
              <a:t>« </a:t>
            </a:r>
            <a:r>
              <a:rPr lang="fr-FR" altLang="fr-FR" sz="2400" i="1" dirty="0"/>
              <a:t>traduit l’intensité avec laquelle les ressources énergétiques et psychologiques sont mises à contribution </a:t>
            </a:r>
            <a:r>
              <a:rPr lang="fr-FR" altLang="fr-FR" sz="2400" dirty="0"/>
              <a:t>» (</a:t>
            </a:r>
            <a:r>
              <a:rPr lang="fr-FR" altLang="fr-FR" sz="2400" dirty="0" err="1"/>
              <a:t>F.Cury</a:t>
            </a:r>
            <a:r>
              <a:rPr lang="fr-FR" altLang="fr-FR" sz="2400" dirty="0"/>
              <a:t> &amp; </a:t>
            </a:r>
            <a:r>
              <a:rPr lang="fr-FR" altLang="fr-FR" sz="2400" dirty="0" err="1"/>
              <a:t>P.Sarrazin</a:t>
            </a:r>
            <a:r>
              <a:rPr lang="fr-FR" altLang="fr-FR" sz="2400" dirty="0"/>
              <a:t>, 2000).</a:t>
            </a:r>
            <a:r>
              <a:rPr lang="fr-FR" altLang="fr-FR" sz="2400" dirty="0">
                <a:sym typeface="Wingdings" panose="05000000000000000000" pitchFamily="2" charset="2"/>
              </a:rPr>
              <a:t> L’</a:t>
            </a:r>
            <a:r>
              <a:rPr lang="fr-FR" altLang="fr-FR" sz="2400" dirty="0"/>
              <a:t>engagement est donc un concept </a:t>
            </a:r>
            <a:r>
              <a:rPr lang="fr-FR" altLang="fr-FR" sz="2400" u="sng" dirty="0"/>
              <a:t>pratiquement synonyme</a:t>
            </a:r>
            <a:r>
              <a:rPr lang="fr-FR" altLang="fr-FR" sz="2400" dirty="0"/>
              <a:t> à celui d’effort : ce qui les différencie est la connotation liée à la </a:t>
            </a:r>
            <a:r>
              <a:rPr lang="fr-FR" altLang="fr-FR" sz="2400" b="1" dirty="0"/>
              <a:t>pénibilité</a:t>
            </a:r>
            <a:r>
              <a:rPr lang="fr-FR" altLang="fr-FR" sz="2400" dirty="0"/>
              <a:t> présente dans la notion d’effort.</a:t>
            </a:r>
            <a:endParaRPr lang="fr-FR" altLang="fr-FR" dirty="0"/>
          </a:p>
        </p:txBody>
      </p:sp>
    </p:spTree>
    <p:extLst>
      <p:ext uri="{BB962C8B-B14F-4D97-AF65-F5344CB8AC3E}">
        <p14:creationId xmlns:p14="http://schemas.microsoft.com/office/powerpoint/2010/main" val="56822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65376"/>
            <a:ext cx="9324753" cy="1508105"/>
          </a:xfrm>
          <a:prstGeom prst="rect">
            <a:avLst/>
          </a:prstGeom>
          <a:noFill/>
        </p:spPr>
        <p:txBody>
          <a:bodyPr wrap="square" rtlCol="0">
            <a:spAutoFit/>
          </a:bodyPr>
          <a:lstStyle/>
          <a:p>
            <a:pPr algn="ctr"/>
            <a:r>
              <a:rPr lang="fr-FR" sz="4600" dirty="0"/>
              <a:t>Ressources et effort, engagement, motivation, motifs d’agir</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28058" y="1923911"/>
            <a:ext cx="10232572" cy="4955203"/>
          </a:xfrm>
          <a:prstGeom prst="rect">
            <a:avLst/>
          </a:prstGeom>
          <a:solidFill>
            <a:schemeClr val="bg1"/>
          </a:solidFill>
        </p:spPr>
        <p:txBody>
          <a:bodyPr wrap="square" rtlCol="0">
            <a:spAutoFit/>
          </a:bodyPr>
          <a:lstStyle/>
          <a:p>
            <a:pPr algn="just">
              <a:tabLst>
                <a:tab pos="536575" algn="l"/>
              </a:tabLst>
              <a:defRPr/>
            </a:pPr>
            <a:r>
              <a:rPr lang="fr-FR" sz="2600" dirty="0">
                <a:cs typeface="Arial" charset="0"/>
              </a:rPr>
              <a:t>Le concept d’effort est très pro</a:t>
            </a:r>
            <a:r>
              <a:rPr lang="fr-FR" sz="2400" dirty="0">
                <a:cs typeface="Arial" charset="0"/>
              </a:rPr>
              <a:t>che d’autres concepts :</a:t>
            </a:r>
          </a:p>
          <a:p>
            <a:pPr algn="just">
              <a:tabLst>
                <a:tab pos="536575" algn="l"/>
              </a:tabLst>
              <a:defRPr/>
            </a:pPr>
            <a:endParaRPr lang="fr-FR" sz="600" dirty="0">
              <a:cs typeface="Arial" charset="0"/>
            </a:endParaRPr>
          </a:p>
          <a:p>
            <a:pPr marL="239713" indent="-171450" algn="just">
              <a:buFont typeface="Arial" panose="020B0604020202020204" pitchFamily="34" charset="0"/>
              <a:buChar char="•"/>
              <a:tabLst>
                <a:tab pos="536575" algn="l"/>
              </a:tabLst>
              <a:defRPr/>
            </a:pPr>
            <a:r>
              <a:rPr lang="fr-FR" sz="2400" dirty="0">
                <a:cs typeface="Arial" charset="0"/>
              </a:rPr>
              <a:t> </a:t>
            </a:r>
            <a:r>
              <a:rPr lang="fr-FR" sz="2400" b="1" dirty="0">
                <a:solidFill>
                  <a:schemeClr val="accent2">
                    <a:lumMod val="75000"/>
                  </a:schemeClr>
                </a:solidFill>
                <a:cs typeface="Arial" charset="0"/>
              </a:rPr>
              <a:t>La persévérance</a:t>
            </a:r>
            <a:r>
              <a:rPr lang="fr-FR" sz="2400" dirty="0">
                <a:solidFill>
                  <a:schemeClr val="accent2">
                    <a:lumMod val="75000"/>
                  </a:schemeClr>
                </a:solidFill>
                <a:cs typeface="Arial" charset="0"/>
              </a:rPr>
              <a:t> </a:t>
            </a:r>
            <a:r>
              <a:rPr lang="fr-FR" sz="2400" dirty="0">
                <a:cs typeface="Arial" charset="0"/>
              </a:rPr>
              <a:t>désigne « </a:t>
            </a:r>
            <a:r>
              <a:rPr lang="fr-FR" sz="2400" i="1" dirty="0">
                <a:cs typeface="Arial" charset="0"/>
              </a:rPr>
              <a:t>l’effort soutenu, maintenu. Elle permet de préserver les effets de l’investissement : l’effort à court terme produit la performance, la persévérance ouvre la voie de l’apprentissage</a:t>
            </a:r>
            <a:r>
              <a:rPr lang="fr-FR" sz="2400" dirty="0">
                <a:cs typeface="Arial" charset="0"/>
              </a:rPr>
              <a:t> » (</a:t>
            </a:r>
            <a:r>
              <a:rPr lang="fr-FR" sz="2400" dirty="0" err="1">
                <a:cs typeface="Arial" charset="0"/>
              </a:rPr>
              <a:t>D.Delignières</a:t>
            </a:r>
            <a:r>
              <a:rPr lang="fr-FR" sz="2400" dirty="0">
                <a:cs typeface="Arial" charset="0"/>
              </a:rPr>
              <a:t>, 2000).</a:t>
            </a:r>
          </a:p>
          <a:p>
            <a:pPr marL="68263" algn="just">
              <a:tabLst>
                <a:tab pos="536575" algn="l"/>
              </a:tabLst>
              <a:defRPr/>
            </a:pPr>
            <a:endParaRPr lang="fr-FR" sz="1000" dirty="0">
              <a:cs typeface="Arial" charset="0"/>
            </a:endParaRPr>
          </a:p>
          <a:p>
            <a:pPr marL="239713" indent="-171450" algn="just">
              <a:buClr>
                <a:schemeClr val="tx1"/>
              </a:buClr>
              <a:buFont typeface="Arial" panose="020B0604020202020204" pitchFamily="34" charset="0"/>
              <a:buChar char="•"/>
              <a:tabLst>
                <a:tab pos="536575" algn="l"/>
              </a:tabLst>
              <a:defRPr/>
            </a:pPr>
            <a:r>
              <a:rPr lang="fr-FR" sz="2400" b="1" dirty="0">
                <a:solidFill>
                  <a:schemeClr val="accent2">
                    <a:lumMod val="75000"/>
                  </a:schemeClr>
                </a:solidFill>
                <a:cs typeface="Arial" charset="0"/>
              </a:rPr>
              <a:t>La motivation </a:t>
            </a:r>
            <a:r>
              <a:rPr lang="fr-FR" sz="2400" dirty="0">
                <a:cs typeface="Arial" charset="0"/>
              </a:rPr>
              <a:t>: l’effort et la motivation sont souvent confondus. </a:t>
            </a:r>
            <a:r>
              <a:rPr lang="fr-FR" sz="2400" b="1" dirty="0"/>
              <a:t>L’effort est l’indicateur comportemental de la motivation</a:t>
            </a:r>
            <a:r>
              <a:rPr lang="fr-FR" sz="2400" dirty="0"/>
              <a:t>. La motivation est « un construit hypothétique » de nature psychologique qui n’est pas directement observable, mais qui peut être inféré à partir de l’importance de l’effort produit.  La motivation est la condition à l’effort (motivation </a:t>
            </a:r>
            <a:r>
              <a:rPr lang="fr-FR" sz="2400" dirty="0">
                <a:sym typeface="Wingdings" panose="05000000000000000000" pitchFamily="2" charset="2"/>
              </a:rPr>
              <a:t> effort). </a:t>
            </a:r>
            <a:endParaRPr lang="fr-FR" sz="2400" dirty="0"/>
          </a:p>
          <a:p>
            <a:pPr marL="239713" indent="-171450" algn="just">
              <a:buClr>
                <a:schemeClr val="tx1"/>
              </a:buClr>
              <a:buFont typeface="Arial" panose="020B0604020202020204" pitchFamily="34" charset="0"/>
              <a:buChar char="•"/>
              <a:tabLst>
                <a:tab pos="536575" algn="l"/>
              </a:tabLst>
              <a:defRPr/>
            </a:pPr>
            <a:endParaRPr lang="fr-FR" sz="1000" dirty="0"/>
          </a:p>
          <a:p>
            <a:pPr marL="239713" indent="-171450" algn="just">
              <a:buClr>
                <a:schemeClr val="tx1"/>
              </a:buClr>
              <a:buFont typeface="Arial" panose="020B0604020202020204" pitchFamily="34" charset="0"/>
              <a:buChar char="•"/>
              <a:tabLst>
                <a:tab pos="536575" algn="l"/>
              </a:tabLst>
              <a:defRPr/>
            </a:pPr>
            <a:r>
              <a:rPr lang="fr-FR" sz="2400" b="1" dirty="0">
                <a:solidFill>
                  <a:schemeClr val="accent2">
                    <a:lumMod val="75000"/>
                  </a:schemeClr>
                </a:solidFill>
              </a:rPr>
              <a:t>Les motifs d’agir </a:t>
            </a:r>
            <a:r>
              <a:rPr lang="fr-FR" sz="2400" dirty="0"/>
              <a:t>répondent à la question « pourquoi l’élève agit ». Ils concernent les raisons de l’action, les intentions qui poussent les élèves à mobiliser leurs ressources. </a:t>
            </a:r>
            <a:r>
              <a:rPr lang="fr-FR" sz="2400" b="1" dirty="0"/>
              <a:t>Les motifs d’agir c’est la nature de la motivation</a:t>
            </a:r>
            <a:r>
              <a:rPr lang="fr-FR" sz="2400" dirty="0"/>
              <a:t>. </a:t>
            </a:r>
          </a:p>
        </p:txBody>
      </p:sp>
    </p:spTree>
    <p:extLst>
      <p:ext uri="{BB962C8B-B14F-4D97-AF65-F5344CB8AC3E}">
        <p14:creationId xmlns:p14="http://schemas.microsoft.com/office/powerpoint/2010/main" val="145351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Espace réservé du contenu 2">
            <a:extLst>
              <a:ext uri="{FF2B5EF4-FFF2-40B4-BE49-F238E27FC236}">
                <a16:creationId xmlns:a16="http://schemas.microsoft.com/office/drawing/2014/main" id="{0D485D32-2D33-404C-9888-49E91F408223}"/>
              </a:ext>
            </a:extLst>
          </p:cNvPr>
          <p:cNvSpPr>
            <a:spLocks noGrp="1"/>
          </p:cNvSpPr>
          <p:nvPr>
            <p:ph idx="1"/>
          </p:nvPr>
        </p:nvSpPr>
        <p:spPr>
          <a:xfrm>
            <a:off x="2242230" y="1893662"/>
            <a:ext cx="9405483" cy="4131217"/>
          </a:xfrm>
          <a:solidFill>
            <a:schemeClr val="accent5">
              <a:lumMod val="20000"/>
              <a:lumOff val="80000"/>
            </a:schemeClr>
          </a:solidFill>
        </p:spPr>
        <p:txBody>
          <a:bodyPr>
            <a:normAutofit fontScale="85000" lnSpcReduction="10000"/>
          </a:bodyPr>
          <a:lstStyle/>
          <a:p>
            <a:pPr marL="0" indent="0" algn="just">
              <a:buNone/>
              <a:defRPr/>
            </a:pPr>
            <a:r>
              <a:rPr lang="fr-FR" altLang="fr-FR" sz="2600" dirty="0"/>
              <a:t>Pour apporter des réponses éclairées par des connaissance scientifiques au lien entre effort et motivation il faut revoir :</a:t>
            </a:r>
          </a:p>
          <a:p>
            <a:pPr algn="just">
              <a:defRPr/>
            </a:pPr>
            <a:r>
              <a:rPr lang="fr-FR" altLang="fr-FR" sz="2600" dirty="0"/>
              <a:t>Les cours de L1/L2 sur La motivation, les orientations motivationnelles, la notion de climat motivationnel…</a:t>
            </a:r>
          </a:p>
          <a:p>
            <a:pPr algn="just">
              <a:defRPr/>
            </a:pPr>
            <a:r>
              <a:rPr lang="fr-FR" altLang="fr-FR" sz="2600" b="1" dirty="0"/>
              <a:t>Le cours L3 de Guillaume Perreau-Niel sur L’effort.</a:t>
            </a:r>
          </a:p>
          <a:p>
            <a:pPr marL="328612" lvl="1" indent="0" algn="just">
              <a:buNone/>
              <a:defRPr/>
            </a:pPr>
            <a:endParaRPr lang="fr-FR" altLang="fr-FR" sz="2000" dirty="0"/>
          </a:p>
          <a:p>
            <a:pPr marL="0" lvl="1" indent="0" algn="just">
              <a:buNone/>
              <a:defRPr/>
            </a:pPr>
            <a:r>
              <a:rPr lang="fr-FR" altLang="fr-FR" sz="2600" u="sng" dirty="0"/>
              <a:t>Pour aller plus loin</a:t>
            </a:r>
            <a:r>
              <a:rPr lang="fr-FR" altLang="fr-FR" sz="2600" dirty="0"/>
              <a:t> :</a:t>
            </a:r>
          </a:p>
          <a:p>
            <a:pPr marL="0" lvl="1" indent="0" algn="just">
              <a:buNone/>
              <a:defRPr/>
            </a:pPr>
            <a:endParaRPr lang="fr-FR" altLang="fr-FR" sz="500" dirty="0"/>
          </a:p>
          <a:p>
            <a:pPr marL="0" lvl="1" indent="263525" algn="just">
              <a:defRPr/>
            </a:pPr>
            <a:r>
              <a:rPr lang="fr-FR" altLang="fr-FR" sz="2600" dirty="0"/>
              <a:t>Cours d’agrégation « </a:t>
            </a:r>
            <a:r>
              <a:rPr lang="fr-FR" altLang="fr-FR" sz="2600" i="1" dirty="0"/>
              <a:t>L’activité de l’enseignant d’EPS au service de l’engagement des élèves en EPS</a:t>
            </a:r>
            <a:r>
              <a:rPr lang="fr-FR" altLang="fr-FR" sz="2600" dirty="0"/>
              <a:t> » : </a:t>
            </a:r>
            <a:r>
              <a:rPr lang="fr-FR" altLang="fr-FR" sz="2500" dirty="0">
                <a:solidFill>
                  <a:srgbClr val="0070C0"/>
                </a:solidFill>
                <a:hlinkClick r:id="rId3">
                  <a:extLst>
                    <a:ext uri="{A12FA001-AC4F-418D-AE19-62706E023703}">
                      <ahyp:hlinkClr xmlns:ahyp="http://schemas.microsoft.com/office/drawing/2018/hyperlinkcolor" val="tx"/>
                    </a:ext>
                  </a:extLst>
                </a:hlinkClick>
              </a:rPr>
              <a:t>http://www.culturestaps.com/agr%C3%A9gation-eps/</a:t>
            </a:r>
            <a:endParaRPr lang="fr-FR" altLang="fr-FR" sz="2500" dirty="0">
              <a:solidFill>
                <a:srgbClr val="0070C0"/>
              </a:solidFill>
            </a:endParaRPr>
          </a:p>
          <a:p>
            <a:pPr marL="804863" lvl="1" indent="0" algn="just">
              <a:buNone/>
              <a:defRPr/>
            </a:pPr>
            <a:endParaRPr lang="fr-FR" altLang="fr-FR" dirty="0"/>
          </a:p>
          <a:p>
            <a:pPr marL="0" lvl="1" indent="0" algn="just">
              <a:buNone/>
              <a:defRPr/>
            </a:pPr>
            <a:r>
              <a:rPr lang="fr-FR" altLang="fr-FR" sz="2600" u="sng" dirty="0"/>
              <a:t>Sur le lien entre l’effort et le bien-être</a:t>
            </a:r>
            <a:r>
              <a:rPr lang="fr-FR" altLang="fr-FR" sz="2600" dirty="0"/>
              <a:t> :</a:t>
            </a:r>
          </a:p>
          <a:p>
            <a:pPr marL="0" lvl="1" indent="0" algn="just">
              <a:buNone/>
              <a:defRPr/>
            </a:pPr>
            <a:endParaRPr lang="fr-FR" altLang="fr-FR" sz="500" dirty="0"/>
          </a:p>
          <a:p>
            <a:pPr marL="342900" lvl="1" indent="-342900" algn="just">
              <a:defRPr/>
            </a:pPr>
            <a:r>
              <a:rPr lang="fr-FR" altLang="fr-FR" sz="2600" dirty="0"/>
              <a:t>Cours « </a:t>
            </a:r>
            <a:r>
              <a:rPr lang="fr-FR" altLang="fr-FR" sz="2600" b="1" i="1" dirty="0"/>
              <a:t>L’EPS face à la sédentarité</a:t>
            </a:r>
            <a:r>
              <a:rPr lang="fr-FR" altLang="fr-FR" sz="2600" dirty="0"/>
              <a:t> » : </a:t>
            </a:r>
            <a:r>
              <a:rPr lang="fr-FR" altLang="fr-FR" sz="2500" dirty="0">
                <a:hlinkClick r:id="rId4"/>
              </a:rPr>
              <a:t>http://www.culturestaps.com/cm-ecrit-2/</a:t>
            </a:r>
            <a:endParaRPr lang="fr-FR" altLang="fr-FR" sz="2500" dirty="0"/>
          </a:p>
          <a:p>
            <a:pPr marL="0" lvl="1" indent="0" algn="just">
              <a:buNone/>
              <a:defRPr/>
            </a:pPr>
            <a:endParaRPr lang="fr-FR" altLang="fr-FR" sz="1400" dirty="0"/>
          </a:p>
        </p:txBody>
      </p:sp>
      <p:sp>
        <p:nvSpPr>
          <p:cNvPr id="3" name="ZoneTexte 2">
            <a:extLst>
              <a:ext uri="{FF2B5EF4-FFF2-40B4-BE49-F238E27FC236}">
                <a16:creationId xmlns:a16="http://schemas.microsoft.com/office/drawing/2014/main" id="{28C8F14C-649D-421C-BDF7-65F333E62FBC}"/>
              </a:ext>
            </a:extLst>
          </p:cNvPr>
          <p:cNvSpPr txBox="1"/>
          <p:nvPr/>
        </p:nvSpPr>
        <p:spPr>
          <a:xfrm>
            <a:off x="248350" y="2342693"/>
            <a:ext cx="1708358" cy="3231654"/>
          </a:xfrm>
          <a:prstGeom prst="rect">
            <a:avLst/>
          </a:prstGeom>
          <a:solidFill>
            <a:srgbClr val="DEEBF7"/>
          </a:solidFill>
        </p:spPr>
        <p:txBody>
          <a:bodyPr wrap="square" rtlCol="0">
            <a:spAutoFit/>
          </a:bodyPr>
          <a:lstStyle/>
          <a:p>
            <a:pPr algn="ctr"/>
            <a:r>
              <a:rPr lang="fr-FR" sz="2000" b="1" dirty="0">
                <a:solidFill>
                  <a:srgbClr val="002060"/>
                </a:solidFill>
              </a:rPr>
              <a:t>POUR EN</a:t>
            </a:r>
          </a:p>
          <a:p>
            <a:pPr algn="ctr"/>
            <a:r>
              <a:rPr lang="fr-FR" sz="1200" b="1" dirty="0">
                <a:solidFill>
                  <a:srgbClr val="002060"/>
                </a:solidFill>
              </a:rPr>
              <a:t> </a:t>
            </a:r>
          </a:p>
          <a:p>
            <a:pPr algn="ctr"/>
            <a:r>
              <a:rPr lang="fr-FR" sz="2000" b="1" dirty="0">
                <a:solidFill>
                  <a:srgbClr val="002060"/>
                </a:solidFill>
              </a:rPr>
              <a:t>SAVOIR </a:t>
            </a:r>
          </a:p>
          <a:p>
            <a:pPr algn="ctr"/>
            <a:endParaRPr lang="fr-FR" sz="1200" b="1" dirty="0">
              <a:solidFill>
                <a:srgbClr val="002060"/>
              </a:solidFill>
            </a:endParaRPr>
          </a:p>
          <a:p>
            <a:pPr algn="ctr"/>
            <a:r>
              <a:rPr lang="fr-FR" sz="2000" b="1" dirty="0">
                <a:solidFill>
                  <a:srgbClr val="002060"/>
                </a:solidFill>
              </a:rPr>
              <a:t>PLUS SUR</a:t>
            </a:r>
          </a:p>
          <a:p>
            <a:pPr algn="ctr"/>
            <a:endParaRPr lang="fr-FR" sz="2000" b="1" dirty="0">
              <a:solidFill>
                <a:srgbClr val="002060"/>
              </a:solidFill>
            </a:endParaRPr>
          </a:p>
          <a:p>
            <a:pPr algn="ctr"/>
            <a:r>
              <a:rPr lang="fr-FR" sz="2000" b="1" dirty="0">
                <a:solidFill>
                  <a:srgbClr val="002060"/>
                </a:solidFill>
              </a:rPr>
              <a:t> L’EFFORT</a:t>
            </a:r>
          </a:p>
          <a:p>
            <a:pPr algn="ctr"/>
            <a:r>
              <a:rPr lang="fr-FR" sz="2000" b="1" dirty="0">
                <a:solidFill>
                  <a:srgbClr val="002060"/>
                </a:solidFill>
              </a:rPr>
              <a:t> </a:t>
            </a:r>
          </a:p>
          <a:p>
            <a:pPr algn="ctr"/>
            <a:r>
              <a:rPr lang="fr-FR" sz="2000" b="1" dirty="0">
                <a:solidFill>
                  <a:srgbClr val="002060"/>
                </a:solidFill>
              </a:rPr>
              <a:t>ET LA</a:t>
            </a:r>
          </a:p>
          <a:p>
            <a:pPr algn="ctr"/>
            <a:endParaRPr lang="fr-FR" sz="2000" b="1" dirty="0">
              <a:solidFill>
                <a:srgbClr val="002060"/>
              </a:solidFill>
            </a:endParaRPr>
          </a:p>
          <a:p>
            <a:pPr algn="ctr"/>
            <a:r>
              <a:rPr lang="fr-FR" sz="2000" b="1" dirty="0">
                <a:solidFill>
                  <a:srgbClr val="002060"/>
                </a:solidFill>
              </a:rPr>
              <a:t> MOTIVATION</a:t>
            </a:r>
          </a:p>
        </p:txBody>
      </p:sp>
      <p:sp>
        <p:nvSpPr>
          <p:cNvPr id="6" name="ZoneTexte 5">
            <a:extLst>
              <a:ext uri="{FF2B5EF4-FFF2-40B4-BE49-F238E27FC236}">
                <a16:creationId xmlns:a16="http://schemas.microsoft.com/office/drawing/2014/main" id="{CD0CEE09-62D4-B763-8E58-4B333F694D79}"/>
              </a:ext>
            </a:extLst>
          </p:cNvPr>
          <p:cNvSpPr txBox="1"/>
          <p:nvPr/>
        </p:nvSpPr>
        <p:spPr>
          <a:xfrm>
            <a:off x="2562447" y="165376"/>
            <a:ext cx="9324753" cy="1508105"/>
          </a:xfrm>
          <a:prstGeom prst="rect">
            <a:avLst/>
          </a:prstGeom>
          <a:noFill/>
        </p:spPr>
        <p:txBody>
          <a:bodyPr wrap="square" rtlCol="0">
            <a:spAutoFit/>
          </a:bodyPr>
          <a:lstStyle/>
          <a:p>
            <a:pPr algn="ctr"/>
            <a:r>
              <a:rPr lang="fr-FR" sz="4600" dirty="0"/>
              <a:t>Ressources et effort, engagement, motivation, motifs d’agir</a:t>
            </a:r>
            <a:endParaRPr lang="fr-FR" sz="4600" dirty="0">
              <a:solidFill>
                <a:schemeClr val="accent2">
                  <a:lumMod val="75000"/>
                </a:schemeClr>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165376"/>
            <a:ext cx="9324753" cy="800219"/>
          </a:xfrm>
          <a:prstGeom prst="rect">
            <a:avLst/>
          </a:prstGeom>
          <a:noFill/>
        </p:spPr>
        <p:txBody>
          <a:bodyPr wrap="square" rtlCol="0">
            <a:spAutoFit/>
          </a:bodyPr>
          <a:lstStyle/>
          <a:p>
            <a:pPr algn="ctr"/>
            <a:r>
              <a:rPr lang="fr-FR" sz="4600" dirty="0"/>
              <a:t>Ressources, effort, et apprentissages</a:t>
            </a:r>
            <a:endParaRPr lang="fr-FR" sz="4600" dirty="0">
              <a:solidFill>
                <a:schemeClr val="accent2">
                  <a:lumMod val="75000"/>
                </a:schemeClr>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93818" y="1344791"/>
            <a:ext cx="10232572" cy="5386090"/>
          </a:xfrm>
          <a:prstGeom prst="rect">
            <a:avLst/>
          </a:prstGeom>
          <a:solidFill>
            <a:schemeClr val="bg1"/>
          </a:solidFill>
        </p:spPr>
        <p:txBody>
          <a:bodyPr wrap="square" rtlCol="0">
            <a:spAutoFit/>
          </a:bodyPr>
          <a:lstStyle/>
          <a:p>
            <a:pPr algn="just">
              <a:tabLst>
                <a:tab pos="536575" algn="l"/>
              </a:tabLst>
              <a:defRPr/>
            </a:pPr>
            <a:r>
              <a:rPr lang="fr-FR" sz="2600" b="1" dirty="0">
                <a:cs typeface="Arial" charset="0"/>
              </a:rPr>
              <a:t>L’effort est-il nécessaire pour apprendre ?</a:t>
            </a:r>
            <a:endParaRPr lang="fr-FR" sz="2400" b="1" dirty="0">
              <a:cs typeface="Arial" charset="0"/>
            </a:endParaRPr>
          </a:p>
          <a:p>
            <a:pPr algn="just">
              <a:tabLst>
                <a:tab pos="536575" algn="l"/>
              </a:tabLst>
              <a:defRPr/>
            </a:pPr>
            <a:endParaRPr lang="fr-FR" sz="1000" dirty="0">
              <a:cs typeface="Arial" charset="0"/>
            </a:endParaRPr>
          </a:p>
          <a:p>
            <a:pPr marL="171450" indent="-171450" algn="just">
              <a:buFont typeface="Arial" panose="020B0604020202020204" pitchFamily="34" charset="0"/>
              <a:buChar char="•"/>
            </a:pPr>
            <a:r>
              <a:rPr lang="fr-FR" altLang="fr-FR" sz="2400" dirty="0"/>
              <a:t>L’effort est nécessaire pour apprendre car il faut suffisamment mobiliser ses ressources individuelles pour transformer ses façons habituelles de faire : « </a:t>
            </a:r>
            <a:r>
              <a:rPr lang="fr-FR" altLang="fr-FR" sz="2400" i="1" dirty="0"/>
              <a:t>l</a:t>
            </a:r>
            <a:r>
              <a:rPr lang="fr-FR" altLang="fr-FR" sz="2400" i="1" dirty="0">
                <a:sym typeface="Wingdings" panose="05000000000000000000" pitchFamily="2" charset="2"/>
              </a:rPr>
              <a:t>’apprentissage suppose un niveau d’investissement permettant la mise à contribution suffisante des processus et des ressources engagés par le sujet</a:t>
            </a:r>
            <a:r>
              <a:rPr lang="fr-FR" altLang="fr-FR" sz="2400" dirty="0">
                <a:sym typeface="Wingdings" panose="05000000000000000000" pitchFamily="2" charset="2"/>
              </a:rPr>
              <a:t> » (Famose, 1995). Si l’élève ne se « mobilise » pas suffisamment, il apprend beaucoup moins efficacement.</a:t>
            </a:r>
          </a:p>
          <a:p>
            <a:pPr marL="171450" indent="-171450" algn="just">
              <a:buFont typeface="Arial" panose="020B0604020202020204" pitchFamily="34" charset="0"/>
              <a:buChar char="•"/>
            </a:pPr>
            <a:endParaRPr lang="fr-FR" altLang="fr-FR" sz="1600" dirty="0">
              <a:sym typeface="Wingdings" panose="05000000000000000000" pitchFamily="2" charset="2"/>
            </a:endParaRPr>
          </a:p>
          <a:p>
            <a:pPr marL="171450" indent="-171450" algn="just">
              <a:buFont typeface="Arial" panose="020B0604020202020204" pitchFamily="34" charset="0"/>
              <a:buChar char="•"/>
            </a:pPr>
            <a:r>
              <a:rPr lang="fr-FR" altLang="fr-FR" sz="2400" dirty="0"/>
              <a:t>C’est surtout la </a:t>
            </a:r>
            <a:r>
              <a:rPr lang="fr-FR" altLang="fr-FR" sz="2400" b="1" dirty="0">
                <a:solidFill>
                  <a:schemeClr val="accent2">
                    <a:lumMod val="75000"/>
                  </a:schemeClr>
                </a:solidFill>
              </a:rPr>
              <a:t>persévérance</a:t>
            </a:r>
            <a:r>
              <a:rPr lang="fr-FR" altLang="fr-FR" sz="2400" dirty="0"/>
              <a:t> (l’effort inscrit dans la durée) qui permet de construire des </a:t>
            </a:r>
            <a:r>
              <a:rPr lang="fr-FR" altLang="fr-FR" sz="2400" u="sng" dirty="0"/>
              <a:t>compétences</a:t>
            </a:r>
            <a:r>
              <a:rPr lang="fr-FR" altLang="fr-FR" sz="2400" dirty="0"/>
              <a:t>. Aucun apprentissage ne s’opère pas « d’un coup » : il faut une grande quantité de répétitions pour que s’opère un changement qui enrichit le répertoire moteur du sujet. Pour </a:t>
            </a:r>
            <a:r>
              <a:rPr lang="fr-FR" altLang="fr-FR" sz="2400" dirty="0" err="1"/>
              <a:t>D.Delignières</a:t>
            </a:r>
            <a:r>
              <a:rPr lang="fr-FR" altLang="fr-FR" sz="2400" dirty="0"/>
              <a:t> et al. (1998), le passage d’une coordination spontanée à une coordination « habile » nécessite plus d’une centaine de répétitions. </a:t>
            </a:r>
          </a:p>
        </p:txBody>
      </p:sp>
    </p:spTree>
    <p:extLst>
      <p:ext uri="{BB962C8B-B14F-4D97-AF65-F5344CB8AC3E}">
        <p14:creationId xmlns:p14="http://schemas.microsoft.com/office/powerpoint/2010/main" val="347541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17251"/>
          </a:xfrm>
          <a:prstGeom prst="rect">
            <a:avLst/>
          </a:prstGeom>
          <a:solidFill>
            <a:schemeClr val="accent2">
              <a:lumMod val="20000"/>
              <a:lumOff val="80000"/>
            </a:schemeClr>
          </a:solidFill>
        </p:spPr>
        <p:txBody>
          <a:bodyPr wrap="square" rtlCol="0">
            <a:spAutoFit/>
          </a:bodyPr>
          <a:lstStyle/>
          <a:p>
            <a:pPr algn="ctr"/>
            <a:r>
              <a:rPr lang="fr-FR" sz="3600" dirty="0">
                <a:solidFill>
                  <a:schemeClr val="accent2">
                    <a:lumMod val="75000"/>
                  </a:schemeClr>
                </a:solidFill>
              </a:rPr>
              <a:t>Ressources et effort</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algn="just" eaLnBrk="1">
              <a:buClr>
                <a:srgbClr val="FF0000"/>
              </a:buClr>
              <a:buFont typeface="Wingdings" panose="05000000000000000000" pitchFamily="2" charset="2"/>
              <a:buChar char="à"/>
            </a:pPr>
            <a:endParaRPr lang="fr-FR" altLang="fr-FR" sz="500" dirty="0">
              <a:sym typeface="Wingdings" panose="05000000000000000000" pitchFamily="2" charset="2"/>
            </a:endParaRPr>
          </a:p>
          <a:p>
            <a:pPr marL="457200" indent="-457200" algn="just" eaLnBrk="1">
              <a:buFont typeface="Arial" panose="020B0604020202020204" pitchFamily="34" charset="0"/>
              <a:buChar char="•"/>
            </a:pPr>
            <a:r>
              <a:rPr lang="fr-FR" altLang="fr-FR" sz="2800" dirty="0">
                <a:sym typeface="Wingdings" panose="05000000000000000000" pitchFamily="2" charset="2"/>
              </a:rPr>
              <a:t>L’effort est </a:t>
            </a:r>
            <a:r>
              <a:rPr lang="fr-FR" altLang="fr-FR" sz="2800" dirty="0"/>
              <a:t>« </a:t>
            </a:r>
            <a:r>
              <a:rPr lang="fr-FR" altLang="fr-FR" sz="2800" i="1" dirty="0">
                <a:cs typeface="Arial" panose="020B0604020202020204" pitchFamily="34" charset="0"/>
              </a:rPr>
              <a:t>l’engagement nécessaire du sujet qui mobilise ses forces afin de poursuivre l’exercice entrepris, qui comporte un certain degré de pénibilité pour lui, et qui requiert toute son attention et sa volonté</a:t>
            </a:r>
            <a:r>
              <a:rPr lang="fr-FR" altLang="fr-FR" sz="2800" dirty="0">
                <a:cs typeface="Arial" panose="020B0604020202020204" pitchFamily="34" charset="0"/>
              </a:rPr>
              <a:t> » (</a:t>
            </a:r>
            <a:r>
              <a:rPr lang="fr-FR" altLang="fr-FR" sz="2800" dirty="0" err="1">
                <a:cs typeface="Arial" panose="020B0604020202020204" pitchFamily="34" charset="0"/>
              </a:rPr>
              <a:t>M.Garcin</a:t>
            </a:r>
            <a:r>
              <a:rPr lang="fr-FR" altLang="fr-FR" sz="2800" dirty="0">
                <a:cs typeface="Arial" panose="020B0604020202020204" pitchFamily="34" charset="0"/>
              </a:rPr>
              <a:t>, 2002).</a:t>
            </a:r>
          </a:p>
          <a:p>
            <a:pPr marL="457200" indent="-457200" algn="just" eaLnBrk="1">
              <a:buFont typeface="Arial" panose="020B0604020202020204" pitchFamily="34" charset="0"/>
              <a:buChar char="•"/>
            </a:pPr>
            <a:endParaRPr lang="fr-FR" altLang="fr-FR" sz="1200" dirty="0">
              <a:cs typeface="Arial" panose="020B0604020202020204" pitchFamily="34" charset="0"/>
            </a:endParaRPr>
          </a:p>
          <a:p>
            <a:pPr marL="457200" indent="-457200" algn="just" eaLnBrk="1">
              <a:buFont typeface="Arial" panose="020B0604020202020204" pitchFamily="34" charset="0"/>
              <a:buChar char="•"/>
            </a:pPr>
            <a:r>
              <a:rPr lang="fr-FR" altLang="fr-FR" sz="2800" dirty="0">
                <a:cs typeface="Arial" panose="020B0604020202020204" pitchFamily="34" charset="0"/>
              </a:rPr>
              <a:t>L’effort correspond à l’importance des ressources que le sujet consent à mobiliser pour atteindre son but.</a:t>
            </a:r>
          </a:p>
          <a:p>
            <a:pPr marL="457200" indent="-457200" algn="just" eaLnBrk="1">
              <a:buFont typeface="Arial" panose="020B0604020202020204" pitchFamily="34" charset="0"/>
              <a:buChar char="•"/>
            </a:pPr>
            <a:endParaRPr lang="fr-FR" altLang="fr-FR" sz="1200" dirty="0">
              <a:cs typeface="Arial" panose="020B0604020202020204" pitchFamily="34" charset="0"/>
            </a:endParaRPr>
          </a:p>
          <a:p>
            <a:pPr marL="457200" indent="-457200" algn="just" eaLnBrk="1">
              <a:buFont typeface="Arial" panose="020B0604020202020204" pitchFamily="34" charset="0"/>
              <a:buChar char="•"/>
            </a:pPr>
            <a:r>
              <a:rPr lang="fr-FR" altLang="fr-FR" sz="2800" dirty="0">
                <a:cs typeface="Arial" panose="020B0604020202020204" pitchFamily="34" charset="0"/>
              </a:rPr>
              <a:t>Comme il y a plusieurs types de ressources, il y a plusieurs types d’effort : physique, mental, affectif, social.</a:t>
            </a:r>
          </a:p>
          <a:p>
            <a:pPr marL="457200" indent="-457200" algn="just" eaLnBrk="1">
              <a:buFont typeface="Arial" panose="020B0604020202020204" pitchFamily="34" charset="0"/>
              <a:buChar char="•"/>
            </a:pPr>
            <a:endParaRPr lang="fr-FR" altLang="fr-FR" sz="1200" dirty="0">
              <a:cs typeface="Arial" panose="020B0604020202020204" pitchFamily="34" charset="0"/>
            </a:endParaRPr>
          </a:p>
          <a:p>
            <a:pPr marL="457200" indent="-457200" algn="just" eaLnBrk="1">
              <a:buFont typeface="Arial" panose="020B0604020202020204" pitchFamily="34" charset="0"/>
              <a:buChar char="•"/>
            </a:pPr>
            <a:r>
              <a:rPr lang="fr-FR" altLang="fr-FR" sz="2800" dirty="0">
                <a:cs typeface="Arial" panose="020B0604020202020204" pitchFamily="34" charset="0"/>
              </a:rPr>
              <a:t>L’effort ne doit pas être confondu avec des concepts qui lui sont proches : la persévérance est l’effort maintenu dans la durée ; la motivation est un « construit hypothétique » (</a:t>
            </a:r>
            <a:r>
              <a:rPr lang="fr-FR" altLang="fr-FR" sz="2800" dirty="0"/>
              <a:t>Vallerand et Thill, 1993), </a:t>
            </a:r>
            <a:r>
              <a:rPr lang="fr-FR" altLang="fr-FR" sz="2800" dirty="0">
                <a:cs typeface="Arial" panose="020B0604020202020204" pitchFamily="34" charset="0"/>
              </a:rPr>
              <a:t>qui joue le rôle de condition (ou de « starter ») à l’effort. </a:t>
            </a: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28034461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857839"/>
            <a:ext cx="942753" cy="3785652"/>
          </a:xfrm>
          <a:prstGeom prst="rect">
            <a:avLst/>
          </a:prstGeom>
          <a:noFill/>
        </p:spPr>
        <p:txBody>
          <a:bodyPr wrap="square" rtlCol="0">
            <a:spAutoFit/>
          </a:bodyPr>
          <a:lstStyle/>
          <a:p>
            <a:pPr algn="ctr"/>
            <a:r>
              <a:rPr lang="fr-FR" sz="3000" b="1" dirty="0">
                <a:solidFill>
                  <a:schemeClr val="accent2">
                    <a:lumMod val="75000"/>
                  </a:schemeClr>
                </a:solidFill>
              </a:rPr>
              <a:t>S</a:t>
            </a:r>
          </a:p>
          <a:p>
            <a:pPr algn="ctr"/>
            <a:r>
              <a:rPr lang="fr-FR" sz="3000" b="1" dirty="0">
                <a:solidFill>
                  <a:schemeClr val="accent2">
                    <a:lumMod val="75000"/>
                  </a:schemeClr>
                </a:solidFill>
              </a:rPr>
              <a:t>Y</a:t>
            </a:r>
          </a:p>
          <a:p>
            <a:pPr algn="ctr"/>
            <a:r>
              <a:rPr lang="fr-FR" sz="3000" b="1" dirty="0">
                <a:solidFill>
                  <a:schemeClr val="accent2">
                    <a:lumMod val="75000"/>
                  </a:schemeClr>
                </a:solidFill>
              </a:rPr>
              <a:t>N</a:t>
            </a:r>
          </a:p>
          <a:p>
            <a:pPr algn="ctr"/>
            <a:r>
              <a:rPr lang="fr-FR" sz="3000" b="1" dirty="0">
                <a:solidFill>
                  <a:schemeClr val="accent2">
                    <a:lumMod val="75000"/>
                  </a:schemeClr>
                </a:solidFill>
              </a:rPr>
              <a:t>T</a:t>
            </a:r>
          </a:p>
          <a:p>
            <a:pPr algn="ctr"/>
            <a:r>
              <a:rPr lang="fr-FR" sz="3000" b="1" dirty="0">
                <a:solidFill>
                  <a:schemeClr val="accent2">
                    <a:lumMod val="75000"/>
                  </a:schemeClr>
                </a:solidFill>
              </a:rPr>
              <a:t>H</a:t>
            </a:r>
          </a:p>
          <a:p>
            <a:pPr algn="ctr"/>
            <a:r>
              <a:rPr lang="fr-FR" sz="3000" b="1" dirty="0">
                <a:solidFill>
                  <a:schemeClr val="accent2">
                    <a:lumMod val="75000"/>
                  </a:schemeClr>
                </a:solidFill>
              </a:rPr>
              <a:t>E</a:t>
            </a:r>
          </a:p>
          <a:p>
            <a:pPr algn="ctr"/>
            <a:r>
              <a:rPr lang="fr-FR" sz="3000" b="1" dirty="0">
                <a:solidFill>
                  <a:schemeClr val="accent2">
                    <a:lumMod val="75000"/>
                  </a:schemeClr>
                </a:solidFill>
              </a:rPr>
              <a:t>S</a:t>
            </a:r>
          </a:p>
          <a:p>
            <a:pPr algn="ctr"/>
            <a:r>
              <a:rPr lang="fr-FR" sz="3000" b="1" dirty="0">
                <a:solidFill>
                  <a:schemeClr val="accent2">
                    <a:lumMod val="75000"/>
                  </a:schemeClr>
                </a:solidFill>
              </a:rPr>
              <a:t>E</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15154"/>
            <a:ext cx="10292080" cy="6894195"/>
          </a:xfrm>
          <a:prstGeom prst="rect">
            <a:avLst/>
          </a:prstGeom>
          <a:solidFill>
            <a:schemeClr val="accent2">
              <a:lumMod val="20000"/>
              <a:lumOff val="80000"/>
            </a:schemeClr>
          </a:solidFill>
        </p:spPr>
        <p:txBody>
          <a:bodyPr wrap="square" rtlCol="0">
            <a:spAutoFit/>
          </a:bodyPr>
          <a:lstStyle/>
          <a:p>
            <a:pPr algn="ctr"/>
            <a:r>
              <a:rPr lang="fr-FR" sz="3600" dirty="0">
                <a:solidFill>
                  <a:schemeClr val="accent2">
                    <a:lumMod val="75000"/>
                  </a:schemeClr>
                </a:solidFill>
              </a:rPr>
              <a:t>Ressources et effort</a:t>
            </a:r>
          </a:p>
          <a:p>
            <a:pPr algn="just" eaLnBrk="1">
              <a:buClr>
                <a:srgbClr val="FF0000"/>
              </a:buClr>
            </a:pPr>
            <a:endParaRPr lang="fr-FR" altLang="fr-FR" sz="2800" dirty="0">
              <a:sym typeface="Wingdings" panose="05000000000000000000" pitchFamily="2" charset="2"/>
            </a:endParaRPr>
          </a:p>
          <a:p>
            <a:pPr marL="457200" indent="-457200" algn="just" eaLnBrk="1">
              <a:buFont typeface="Arial" panose="020B0604020202020204" pitchFamily="34" charset="0"/>
              <a:buChar char="•"/>
            </a:pPr>
            <a:r>
              <a:rPr lang="fr-FR" altLang="fr-FR" sz="2600" dirty="0"/>
              <a:t>L’effort est une condition pour apprendre car enrichir sa motricité habituelle suppose de mobiliser suffisamment ses ressources.</a:t>
            </a:r>
          </a:p>
          <a:p>
            <a:pPr marL="457200" indent="-457200" algn="just" eaLnBrk="1">
              <a:buFont typeface="Arial" panose="020B0604020202020204" pitchFamily="34" charset="0"/>
              <a:buChar char="•"/>
            </a:pPr>
            <a:endParaRPr lang="fr-FR" altLang="fr-FR" sz="1200" dirty="0"/>
          </a:p>
          <a:p>
            <a:pPr marL="457200" indent="-457200" algn="just" eaLnBrk="1">
              <a:buFont typeface="Arial" panose="020B0604020202020204" pitchFamily="34" charset="0"/>
              <a:buChar char="•"/>
            </a:pPr>
            <a:r>
              <a:rPr lang="fr-FR" altLang="fr-FR" sz="2600" dirty="0"/>
              <a:t>C’est surtout la persévérance (l’effort inscrit dans la durée) qui permet de construire de véritables compétences.</a:t>
            </a:r>
          </a:p>
          <a:p>
            <a:pPr marL="457200" indent="-457200" algn="just" eaLnBrk="1">
              <a:buFont typeface="Arial" panose="020B0604020202020204" pitchFamily="34" charset="0"/>
              <a:buChar char="•"/>
            </a:pPr>
            <a:endParaRPr lang="fr-FR" altLang="fr-FR" sz="1200" dirty="0"/>
          </a:p>
          <a:p>
            <a:pPr marL="457200" indent="-457200" algn="just" eaLnBrk="1">
              <a:buFont typeface="Arial" panose="020B0604020202020204" pitchFamily="34" charset="0"/>
              <a:buChar char="•"/>
            </a:pPr>
            <a:r>
              <a:rPr lang="fr-FR" altLang="fr-FR" sz="2600" dirty="0"/>
              <a:t>La clé est de réussir à créer un cercle vertueux autour de la réussite : motivation </a:t>
            </a:r>
            <a:r>
              <a:rPr lang="fr-FR" altLang="fr-FR" sz="2600" dirty="0">
                <a:sym typeface="Wingdings" panose="05000000000000000000" pitchFamily="2" charset="2"/>
              </a:rPr>
              <a:t> effort  réussite  apprentissage  sentiment de compétence  motivation, etc.</a:t>
            </a:r>
          </a:p>
          <a:p>
            <a:pPr marL="457200" indent="-457200" algn="just" eaLnBrk="1">
              <a:buFont typeface="Arial" panose="020B0604020202020204" pitchFamily="34" charset="0"/>
              <a:buChar char="•"/>
            </a:pPr>
            <a:endParaRPr lang="fr-FR" altLang="fr-FR" sz="1200" dirty="0">
              <a:sym typeface="Wingdings" panose="05000000000000000000" pitchFamily="2" charset="2"/>
            </a:endParaRPr>
          </a:p>
          <a:p>
            <a:pPr marL="457200" indent="-457200" algn="just" eaLnBrk="1">
              <a:buFont typeface="Arial" panose="020B0604020202020204" pitchFamily="34" charset="0"/>
              <a:buChar char="•"/>
            </a:pPr>
            <a:r>
              <a:rPr lang="fr-FR" altLang="fr-FR" sz="2600" dirty="0"/>
              <a:t>L’effort n’est pas qu’un moyen pour apprendre, c’est un objet d’apprentissage qui doit permettre aux élèves de s’engager de façon raisonnée dans la pratique des APSA : a</a:t>
            </a:r>
            <a:r>
              <a:rPr lang="fr-FR" altLang="fr-FR" sz="2600" dirty="0">
                <a:cs typeface="Arial" panose="020B0604020202020204" pitchFamily="34" charset="0"/>
              </a:rPr>
              <a:t>pprendre à quantifier, à nommer l’effort physique, a</a:t>
            </a:r>
            <a:r>
              <a:rPr lang="fr-FR" altLang="fr-FR" sz="2600" dirty="0"/>
              <a:t>pprendre à doser, à répartir, à gérer son effort, a</a:t>
            </a:r>
            <a:r>
              <a:rPr lang="fr-FR" altLang="fr-FR" sz="2600" dirty="0">
                <a:cs typeface="Arial" panose="020B0604020202020204" pitchFamily="34" charset="0"/>
              </a:rPr>
              <a:t>pprendre à planifier ses efforts, apprendre à se préparer à l’effort, à récupérer de l’effort, apprendre le gout de l’effort…</a:t>
            </a:r>
          </a:p>
          <a:p>
            <a:pPr marL="457200" indent="-457200" algn="just" eaLnBrk="1">
              <a:buFont typeface="Arial" panose="020B0604020202020204" pitchFamily="34" charset="0"/>
              <a:buChar char="•"/>
            </a:pPr>
            <a:endParaRPr lang="fr-FR" altLang="fr-FR" sz="200" dirty="0">
              <a:cs typeface="Arial" panose="020B0604020202020204" pitchFamily="34" charset="0"/>
            </a:endParaRPr>
          </a:p>
        </p:txBody>
      </p:sp>
    </p:spTree>
    <p:extLst>
      <p:ext uri="{BB962C8B-B14F-4D97-AF65-F5344CB8AC3E}">
        <p14:creationId xmlns:p14="http://schemas.microsoft.com/office/powerpoint/2010/main" val="6672086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01304276-E62E-46AD-B111-37764E80FD69}"/>
              </a:ext>
            </a:extLst>
          </p:cNvPr>
          <p:cNvSpPr txBox="1"/>
          <p:nvPr/>
        </p:nvSpPr>
        <p:spPr>
          <a:xfrm>
            <a:off x="1352239" y="1809730"/>
            <a:ext cx="3340513" cy="1446550"/>
          </a:xfrm>
          <a:prstGeom prst="rect">
            <a:avLst/>
          </a:prstGeom>
          <a:noFill/>
        </p:spPr>
        <p:txBody>
          <a:bodyPr wrap="square" rtlCol="0">
            <a:spAutoFit/>
          </a:bodyPr>
          <a:lstStyle/>
          <a:p>
            <a:pPr algn="ctr"/>
            <a:r>
              <a:rPr lang="fr-FR" sz="4400" dirty="0"/>
              <a:t>Arrête de bosser !</a:t>
            </a:r>
            <a:endParaRPr lang="fr-FR" sz="3600" dirty="0">
              <a:solidFill>
                <a:schemeClr val="accent2">
                  <a:lumMod val="75000"/>
                </a:schemeClr>
              </a:solidFill>
            </a:endParaRPr>
          </a:p>
        </p:txBody>
      </p:sp>
      <p:pic>
        <p:nvPicPr>
          <p:cNvPr id="1026" name="Picture 2" descr="Le plaisir de courir : c'est reparti ! - U Run">
            <a:extLst>
              <a:ext uri="{FF2B5EF4-FFF2-40B4-BE49-F238E27FC236}">
                <a16:creationId xmlns:a16="http://schemas.microsoft.com/office/drawing/2014/main" id="{9CB6CA9E-A4C7-ABFE-788D-1C9797164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5280" y="924560"/>
            <a:ext cx="6217920" cy="46634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45133</TotalTime>
  <Words>19878</Words>
  <Application>Microsoft Office PowerPoint</Application>
  <PresentationFormat>Grand écran</PresentationFormat>
  <Paragraphs>1512</Paragraphs>
  <Slides>102</Slides>
  <Notes>100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102</vt:i4>
      </vt:variant>
    </vt:vector>
  </HeadingPairs>
  <TitlesOfParts>
    <vt:vector size="114" baseType="lpstr">
      <vt:lpstr>Arial</vt:lpstr>
      <vt:lpstr>Calibri</vt:lpstr>
      <vt:lpstr>Calibri Light</vt:lpstr>
      <vt:lpstr>Century Gothic</vt:lpstr>
      <vt:lpstr>Courier New</vt:lpstr>
      <vt:lpstr>Google Sans</vt:lpstr>
      <vt:lpstr>Symbol</vt:lpstr>
      <vt:lpstr>Times New Roman</vt:lpstr>
      <vt:lpstr>TimesNewRomanPSMT</vt:lpstr>
      <vt:lpstr>Wingdings</vt:lpstr>
      <vt:lpstr>Wingdings 3</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Raphael Leca</cp:lastModifiedBy>
  <cp:revision>273</cp:revision>
  <dcterms:created xsi:type="dcterms:W3CDTF">2019-02-19T13:42:18Z</dcterms:created>
  <dcterms:modified xsi:type="dcterms:W3CDTF">2026-09-26T06:48:20Z</dcterms:modified>
</cp:coreProperties>
</file>