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7"/>
  </p:notesMasterIdLst>
  <p:sldIdLst>
    <p:sldId id="258" r:id="rId2"/>
    <p:sldId id="260" r:id="rId3"/>
    <p:sldId id="266" r:id="rId4"/>
    <p:sldId id="267" r:id="rId5"/>
    <p:sldId id="261" r:id="rId6"/>
    <p:sldId id="268" r:id="rId7"/>
    <p:sldId id="259" r:id="rId8"/>
    <p:sldId id="270" r:id="rId9"/>
    <p:sldId id="271" r:id="rId10"/>
    <p:sldId id="272" r:id="rId11"/>
    <p:sldId id="273" r:id="rId12"/>
    <p:sldId id="275" r:id="rId13"/>
    <p:sldId id="276" r:id="rId14"/>
    <p:sldId id="284" r:id="rId15"/>
    <p:sldId id="282" r:id="rId16"/>
    <p:sldId id="283" r:id="rId17"/>
    <p:sldId id="274" r:id="rId18"/>
    <p:sldId id="280" r:id="rId19"/>
    <p:sldId id="281" r:id="rId20"/>
    <p:sldId id="285" r:id="rId21"/>
    <p:sldId id="286" r:id="rId22"/>
    <p:sldId id="287" r:id="rId23"/>
    <p:sldId id="288" r:id="rId24"/>
    <p:sldId id="296" r:id="rId25"/>
    <p:sldId id="297" r:id="rId26"/>
    <p:sldId id="293" r:id="rId27"/>
    <p:sldId id="295" r:id="rId28"/>
    <p:sldId id="292" r:id="rId29"/>
    <p:sldId id="290" r:id="rId30"/>
    <p:sldId id="299" r:id="rId31"/>
    <p:sldId id="300" r:id="rId32"/>
    <p:sldId id="269" r:id="rId33"/>
    <p:sldId id="294" r:id="rId34"/>
    <p:sldId id="265" r:id="rId35"/>
    <p:sldId id="263" r:id="rId36"/>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B788"/>
    <a:srgbClr val="E2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8" autoAdjust="0"/>
    <p:restoredTop sz="66706" autoAdjust="0"/>
  </p:normalViewPr>
  <p:slideViewPr>
    <p:cSldViewPr>
      <p:cViewPr varScale="1">
        <p:scale>
          <a:sx n="74" d="100"/>
          <a:sy n="74" d="100"/>
        </p:scale>
        <p:origin x="25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D9F7D-1FCD-46AD-A9A4-8ED4A6442F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D4C58E5-99C8-481B-A299-0DE5365E2FD5}">
      <dgm:prSet custT="1"/>
      <dgm:spPr>
        <a:solidFill>
          <a:schemeClr val="accent6">
            <a:lumMod val="75000"/>
          </a:schemeClr>
        </a:solidFill>
      </dgm:spPr>
      <dgm:t>
        <a:bodyPr/>
        <a:lstStyle/>
        <a:p>
          <a:pPr rtl="0"/>
          <a:r>
            <a:rPr lang="fr-FR" sz="2600" b="1" dirty="0" smtClean="0">
              <a:solidFill>
                <a:srgbClr val="FFFFFF"/>
              </a:solidFill>
            </a:rPr>
            <a:t>Intégrité physique</a:t>
          </a:r>
          <a:endParaRPr lang="fr-FR" sz="2600" b="1" dirty="0">
            <a:solidFill>
              <a:srgbClr val="FFFFFF"/>
            </a:solidFill>
          </a:endParaRPr>
        </a:p>
      </dgm:t>
    </dgm:pt>
    <dgm:pt modelId="{9A46531A-11AA-46DD-9E3C-423A29A06012}" type="parTrans" cxnId="{2CEA8577-F6CD-4201-86B5-8AB5E8043554}">
      <dgm:prSet/>
      <dgm:spPr/>
      <dgm:t>
        <a:bodyPr/>
        <a:lstStyle/>
        <a:p>
          <a:endParaRPr lang="fr-FR"/>
        </a:p>
      </dgm:t>
    </dgm:pt>
    <dgm:pt modelId="{24604FE0-1EB9-4C81-A386-22E0A1306753}" type="sibTrans" cxnId="{2CEA8577-F6CD-4201-86B5-8AB5E8043554}">
      <dgm:prSet/>
      <dgm:spPr/>
      <dgm:t>
        <a:bodyPr/>
        <a:lstStyle/>
        <a:p>
          <a:endParaRPr lang="fr-FR"/>
        </a:p>
      </dgm:t>
    </dgm:pt>
    <dgm:pt modelId="{78DF5E8B-8A83-41F8-928E-0BF6220D489E}">
      <dgm:prSet custT="1"/>
      <dgm:spPr/>
      <dgm:t>
        <a:bodyPr/>
        <a:lstStyle/>
        <a:p>
          <a:pPr rtl="0"/>
          <a:r>
            <a:rPr lang="fr-FR" sz="2600" b="1" dirty="0" smtClean="0"/>
            <a:t>risque physique</a:t>
          </a:r>
          <a:endParaRPr lang="fr-FR" sz="2600" dirty="0"/>
        </a:p>
      </dgm:t>
    </dgm:pt>
    <dgm:pt modelId="{7EE587E1-A521-40D1-998B-8C80C55A7B51}" type="parTrans" cxnId="{9BEBA251-FC48-4976-BF26-29CF7C4AEEDD}">
      <dgm:prSet/>
      <dgm:spPr/>
      <dgm:t>
        <a:bodyPr/>
        <a:lstStyle/>
        <a:p>
          <a:endParaRPr lang="fr-FR"/>
        </a:p>
      </dgm:t>
    </dgm:pt>
    <dgm:pt modelId="{805DE49B-EEF6-4B50-A991-DE15191F67DA}" type="sibTrans" cxnId="{9BEBA251-FC48-4976-BF26-29CF7C4AEEDD}">
      <dgm:prSet/>
      <dgm:spPr/>
      <dgm:t>
        <a:bodyPr/>
        <a:lstStyle/>
        <a:p>
          <a:endParaRPr lang="fr-FR"/>
        </a:p>
      </dgm:t>
    </dgm:pt>
    <dgm:pt modelId="{A7441E6A-D044-434E-88CF-FCDAE9B1E4F1}">
      <dgm:prSet custT="1"/>
      <dgm:spPr>
        <a:solidFill>
          <a:schemeClr val="accent6">
            <a:lumMod val="75000"/>
          </a:schemeClr>
        </a:solidFill>
      </dgm:spPr>
      <dgm:t>
        <a:bodyPr/>
        <a:lstStyle/>
        <a:p>
          <a:pPr rtl="0"/>
          <a:r>
            <a:rPr lang="fr-FR" sz="2600" b="1" dirty="0" smtClean="0">
              <a:solidFill>
                <a:srgbClr val="FFFFFF"/>
              </a:solidFill>
            </a:rPr>
            <a:t>Estime de soi</a:t>
          </a:r>
          <a:endParaRPr lang="fr-FR" sz="2600" b="1" dirty="0">
            <a:solidFill>
              <a:srgbClr val="FFFFFF"/>
            </a:solidFill>
          </a:endParaRPr>
        </a:p>
      </dgm:t>
    </dgm:pt>
    <dgm:pt modelId="{51190E2E-36D0-4D2D-9646-A877EC3DC66D}" type="parTrans" cxnId="{4D76FC23-CD5F-452F-B42C-B7945A7CE53C}">
      <dgm:prSet/>
      <dgm:spPr/>
      <dgm:t>
        <a:bodyPr/>
        <a:lstStyle/>
        <a:p>
          <a:endParaRPr lang="fr-FR"/>
        </a:p>
      </dgm:t>
    </dgm:pt>
    <dgm:pt modelId="{97F3C1C8-7BB0-4B6C-A8FB-0912C01F89C1}" type="sibTrans" cxnId="{4D76FC23-CD5F-452F-B42C-B7945A7CE53C}">
      <dgm:prSet/>
      <dgm:spPr/>
      <dgm:t>
        <a:bodyPr/>
        <a:lstStyle/>
        <a:p>
          <a:endParaRPr lang="fr-FR"/>
        </a:p>
      </dgm:t>
    </dgm:pt>
    <dgm:pt modelId="{7A57FE19-64F2-4E85-B864-07C67B3AB016}">
      <dgm:prSet custT="1"/>
      <dgm:spPr/>
      <dgm:t>
        <a:bodyPr/>
        <a:lstStyle/>
        <a:p>
          <a:pPr rtl="0"/>
          <a:r>
            <a:rPr lang="fr-FR" sz="2600" b="1" dirty="0" smtClean="0"/>
            <a:t>risque psychologique</a:t>
          </a:r>
          <a:endParaRPr lang="fr-FR" sz="2600" dirty="0"/>
        </a:p>
      </dgm:t>
    </dgm:pt>
    <dgm:pt modelId="{CEC6768B-6D98-437B-9958-DD019484288F}" type="parTrans" cxnId="{441AA60E-9209-41C2-A5E1-506DB5474ED6}">
      <dgm:prSet/>
      <dgm:spPr/>
      <dgm:t>
        <a:bodyPr/>
        <a:lstStyle/>
        <a:p>
          <a:endParaRPr lang="fr-FR"/>
        </a:p>
      </dgm:t>
    </dgm:pt>
    <dgm:pt modelId="{C832B94F-0436-4691-B5DD-476FCF03385D}" type="sibTrans" cxnId="{441AA60E-9209-41C2-A5E1-506DB5474ED6}">
      <dgm:prSet/>
      <dgm:spPr/>
      <dgm:t>
        <a:bodyPr/>
        <a:lstStyle/>
        <a:p>
          <a:endParaRPr lang="fr-FR"/>
        </a:p>
      </dgm:t>
    </dgm:pt>
    <dgm:pt modelId="{FC9796A8-8406-4168-B792-21939C772E15}">
      <dgm:prSet custT="1"/>
      <dgm:spPr>
        <a:solidFill>
          <a:schemeClr val="accent6">
            <a:lumMod val="75000"/>
          </a:schemeClr>
        </a:solidFill>
      </dgm:spPr>
      <dgm:t>
        <a:bodyPr/>
        <a:lstStyle/>
        <a:p>
          <a:pPr rtl="0"/>
          <a:r>
            <a:rPr lang="fr-FR" sz="2600" b="1" dirty="0" smtClean="0">
              <a:solidFill>
                <a:srgbClr val="FFFFFF"/>
              </a:solidFill>
            </a:rPr>
            <a:t>Gagner et réussir</a:t>
          </a:r>
        </a:p>
        <a:p>
          <a:pPr rtl="0"/>
          <a:r>
            <a:rPr lang="fr-FR" sz="2200" b="1" dirty="0" smtClean="0">
              <a:solidFill>
                <a:srgbClr val="FFFFFF"/>
              </a:solidFill>
            </a:rPr>
            <a:t>(perte du ballon, du point, …)</a:t>
          </a:r>
          <a:endParaRPr lang="fr-FR" sz="2200" b="1" dirty="0">
            <a:solidFill>
              <a:srgbClr val="FFFFFF"/>
            </a:solidFill>
          </a:endParaRPr>
        </a:p>
      </dgm:t>
    </dgm:pt>
    <dgm:pt modelId="{9DF1DC7D-6D0B-45C8-A552-AB01B129D2B3}" type="parTrans" cxnId="{767D77DA-21B5-4458-9057-C1E04BCCFE61}">
      <dgm:prSet/>
      <dgm:spPr/>
      <dgm:t>
        <a:bodyPr/>
        <a:lstStyle/>
        <a:p>
          <a:endParaRPr lang="fr-FR"/>
        </a:p>
      </dgm:t>
    </dgm:pt>
    <dgm:pt modelId="{317ADC86-3DB8-4919-89F8-2DE65AD25757}" type="sibTrans" cxnId="{767D77DA-21B5-4458-9057-C1E04BCCFE61}">
      <dgm:prSet/>
      <dgm:spPr/>
      <dgm:t>
        <a:bodyPr/>
        <a:lstStyle/>
        <a:p>
          <a:endParaRPr lang="fr-FR"/>
        </a:p>
      </dgm:t>
    </dgm:pt>
    <dgm:pt modelId="{3F661AEB-46F9-4275-B1AE-EDADF7A76820}">
      <dgm:prSet custT="1"/>
      <dgm:spPr/>
      <dgm:t>
        <a:bodyPr/>
        <a:lstStyle/>
        <a:p>
          <a:pPr rtl="0"/>
          <a:r>
            <a:rPr lang="fr-FR" sz="2600" b="1" dirty="0" smtClean="0"/>
            <a:t>risque stratégique</a:t>
          </a:r>
          <a:endParaRPr lang="fr-FR" sz="2600" dirty="0"/>
        </a:p>
      </dgm:t>
    </dgm:pt>
    <dgm:pt modelId="{1C7CE649-A3FE-42FD-A1F1-A92EB9107A73}" type="parTrans" cxnId="{2E3D6A5F-CD85-4228-BC8A-9840DB459068}">
      <dgm:prSet/>
      <dgm:spPr/>
      <dgm:t>
        <a:bodyPr/>
        <a:lstStyle/>
        <a:p>
          <a:endParaRPr lang="fr-FR"/>
        </a:p>
      </dgm:t>
    </dgm:pt>
    <dgm:pt modelId="{029DB80D-716F-44D8-98C4-95948F4B4E4F}" type="sibTrans" cxnId="{2E3D6A5F-CD85-4228-BC8A-9840DB459068}">
      <dgm:prSet/>
      <dgm:spPr/>
      <dgm:t>
        <a:bodyPr/>
        <a:lstStyle/>
        <a:p>
          <a:endParaRPr lang="fr-FR"/>
        </a:p>
      </dgm:t>
    </dgm:pt>
    <dgm:pt modelId="{19E1A091-FA8F-4D84-B0DA-175430661772}">
      <dgm:prSet custT="1"/>
      <dgm:spPr>
        <a:solidFill>
          <a:schemeClr val="accent6">
            <a:lumMod val="75000"/>
          </a:schemeClr>
        </a:solidFill>
      </dgm:spPr>
      <dgm:t>
        <a:bodyPr/>
        <a:lstStyle/>
        <a:p>
          <a:pPr rtl="0"/>
          <a:r>
            <a:rPr lang="fr-FR" sz="2600" b="1" dirty="0" smtClean="0">
              <a:solidFill>
                <a:srgbClr val="FFFFFF"/>
              </a:solidFill>
            </a:rPr>
            <a:t>Argent, biens</a:t>
          </a:r>
          <a:endParaRPr lang="fr-FR" sz="2600" b="1" dirty="0">
            <a:solidFill>
              <a:srgbClr val="FFFFFF"/>
            </a:solidFill>
          </a:endParaRPr>
        </a:p>
      </dgm:t>
    </dgm:pt>
    <dgm:pt modelId="{EECB19E2-5B02-49C3-8624-2ACBA2246078}" type="parTrans" cxnId="{F3DD9FF4-1535-4D31-A47A-5D2730F1032D}">
      <dgm:prSet/>
      <dgm:spPr/>
      <dgm:t>
        <a:bodyPr/>
        <a:lstStyle/>
        <a:p>
          <a:endParaRPr lang="fr-FR"/>
        </a:p>
      </dgm:t>
    </dgm:pt>
    <dgm:pt modelId="{10C30665-A47A-4034-8691-563EDBB87646}" type="sibTrans" cxnId="{F3DD9FF4-1535-4D31-A47A-5D2730F1032D}">
      <dgm:prSet/>
      <dgm:spPr/>
      <dgm:t>
        <a:bodyPr/>
        <a:lstStyle/>
        <a:p>
          <a:endParaRPr lang="fr-FR"/>
        </a:p>
      </dgm:t>
    </dgm:pt>
    <dgm:pt modelId="{A49EF1F5-7F90-4E91-A20E-61BC981AEA5A}">
      <dgm:prSet custT="1"/>
      <dgm:spPr/>
      <dgm:t>
        <a:bodyPr/>
        <a:lstStyle/>
        <a:p>
          <a:pPr rtl="0"/>
          <a:r>
            <a:rPr lang="fr-FR" sz="2600" b="1" dirty="0" smtClean="0"/>
            <a:t>risque financier</a:t>
          </a:r>
          <a:r>
            <a:rPr lang="fr-FR" sz="2600" dirty="0" smtClean="0"/>
            <a:t>, </a:t>
          </a:r>
          <a:r>
            <a:rPr lang="fr-FR" sz="2600" b="1" dirty="0" smtClean="0"/>
            <a:t>matériel</a:t>
          </a:r>
          <a:r>
            <a:rPr lang="fr-FR" sz="2600" dirty="0" smtClean="0"/>
            <a:t>     </a:t>
          </a:r>
          <a:r>
            <a:rPr lang="fr-FR" sz="2600" i="1" dirty="0" smtClean="0"/>
            <a:t>(</a:t>
          </a:r>
          <a:r>
            <a:rPr lang="fr-FR" sz="2600" i="1" dirty="0" smtClean="0">
              <a:sym typeface="Wingdings"/>
            </a:rPr>
            <a:t></a:t>
          </a:r>
          <a:r>
            <a:rPr lang="fr-FR" sz="2600" i="1" dirty="0" smtClean="0"/>
            <a:t>  ne concerne pas l’EPS) </a:t>
          </a:r>
          <a:endParaRPr lang="fr-FR" sz="2600" i="1" dirty="0"/>
        </a:p>
      </dgm:t>
    </dgm:pt>
    <dgm:pt modelId="{21B33A18-39FC-401B-97CA-5F919E8B3275}" type="parTrans" cxnId="{79467980-2CE9-4889-BB45-C630A634DA70}">
      <dgm:prSet/>
      <dgm:spPr/>
      <dgm:t>
        <a:bodyPr/>
        <a:lstStyle/>
        <a:p>
          <a:endParaRPr lang="fr-FR"/>
        </a:p>
      </dgm:t>
    </dgm:pt>
    <dgm:pt modelId="{D1EA4B4A-98D0-45AA-B16B-4115ED5AC920}" type="sibTrans" cxnId="{79467980-2CE9-4889-BB45-C630A634DA70}">
      <dgm:prSet/>
      <dgm:spPr/>
      <dgm:t>
        <a:bodyPr/>
        <a:lstStyle/>
        <a:p>
          <a:endParaRPr lang="fr-FR"/>
        </a:p>
      </dgm:t>
    </dgm:pt>
    <dgm:pt modelId="{B4E4EAA8-A19D-4669-8C88-481941E0F694}" type="pres">
      <dgm:prSet presAssocID="{BEED9F7D-1FCD-46AD-A9A4-8ED4A6442F2C}" presName="Name0" presStyleCnt="0">
        <dgm:presLayoutVars>
          <dgm:dir/>
          <dgm:animLvl val="lvl"/>
          <dgm:resizeHandles val="exact"/>
        </dgm:presLayoutVars>
      </dgm:prSet>
      <dgm:spPr/>
      <dgm:t>
        <a:bodyPr/>
        <a:lstStyle/>
        <a:p>
          <a:endParaRPr lang="fr-FR"/>
        </a:p>
      </dgm:t>
    </dgm:pt>
    <dgm:pt modelId="{EA9FB017-5DDE-4098-8972-DC5481BC41D8}" type="pres">
      <dgm:prSet presAssocID="{4D4C58E5-99C8-481B-A299-0DE5365E2FD5}" presName="linNode" presStyleCnt="0"/>
      <dgm:spPr/>
    </dgm:pt>
    <dgm:pt modelId="{80E2D77D-7320-4C6B-A16F-23984C9A1876}" type="pres">
      <dgm:prSet presAssocID="{4D4C58E5-99C8-481B-A299-0DE5365E2FD5}" presName="parentText" presStyleLbl="node1" presStyleIdx="0" presStyleCnt="4" custScaleX="107513">
        <dgm:presLayoutVars>
          <dgm:chMax val="1"/>
          <dgm:bulletEnabled val="1"/>
        </dgm:presLayoutVars>
      </dgm:prSet>
      <dgm:spPr/>
      <dgm:t>
        <a:bodyPr/>
        <a:lstStyle/>
        <a:p>
          <a:endParaRPr lang="fr-FR"/>
        </a:p>
      </dgm:t>
    </dgm:pt>
    <dgm:pt modelId="{3C6B0191-C8FB-45C3-893E-30456A0A7E30}" type="pres">
      <dgm:prSet presAssocID="{4D4C58E5-99C8-481B-A299-0DE5365E2FD5}" presName="descendantText" presStyleLbl="alignAccFollowNode1" presStyleIdx="0" presStyleCnt="4">
        <dgm:presLayoutVars>
          <dgm:bulletEnabled val="1"/>
        </dgm:presLayoutVars>
      </dgm:prSet>
      <dgm:spPr/>
      <dgm:t>
        <a:bodyPr/>
        <a:lstStyle/>
        <a:p>
          <a:endParaRPr lang="fr-FR"/>
        </a:p>
      </dgm:t>
    </dgm:pt>
    <dgm:pt modelId="{C94A5DAA-F387-4543-A13E-43D21E305981}" type="pres">
      <dgm:prSet presAssocID="{24604FE0-1EB9-4C81-A386-22E0A1306753}" presName="sp" presStyleCnt="0"/>
      <dgm:spPr/>
    </dgm:pt>
    <dgm:pt modelId="{EBEBF17B-CD28-4482-A2C9-B7154631500B}" type="pres">
      <dgm:prSet presAssocID="{A7441E6A-D044-434E-88CF-FCDAE9B1E4F1}" presName="linNode" presStyleCnt="0"/>
      <dgm:spPr/>
    </dgm:pt>
    <dgm:pt modelId="{ABEFC5D0-7741-4F04-BEF6-5B74A136607B}" type="pres">
      <dgm:prSet presAssocID="{A7441E6A-D044-434E-88CF-FCDAE9B1E4F1}" presName="parentText" presStyleLbl="node1" presStyleIdx="1" presStyleCnt="4" custScaleX="107513">
        <dgm:presLayoutVars>
          <dgm:chMax val="1"/>
          <dgm:bulletEnabled val="1"/>
        </dgm:presLayoutVars>
      </dgm:prSet>
      <dgm:spPr/>
      <dgm:t>
        <a:bodyPr/>
        <a:lstStyle/>
        <a:p>
          <a:endParaRPr lang="fr-FR"/>
        </a:p>
      </dgm:t>
    </dgm:pt>
    <dgm:pt modelId="{40F56BFE-8C5C-4650-8643-727A9AFB42B0}" type="pres">
      <dgm:prSet presAssocID="{A7441E6A-D044-434E-88CF-FCDAE9B1E4F1}" presName="descendantText" presStyleLbl="alignAccFollowNode1" presStyleIdx="1" presStyleCnt="4">
        <dgm:presLayoutVars>
          <dgm:bulletEnabled val="1"/>
        </dgm:presLayoutVars>
      </dgm:prSet>
      <dgm:spPr/>
      <dgm:t>
        <a:bodyPr/>
        <a:lstStyle/>
        <a:p>
          <a:endParaRPr lang="fr-FR"/>
        </a:p>
      </dgm:t>
    </dgm:pt>
    <dgm:pt modelId="{15C717B9-634E-4D11-806B-64E76DF1A266}" type="pres">
      <dgm:prSet presAssocID="{97F3C1C8-7BB0-4B6C-A8FB-0912C01F89C1}" presName="sp" presStyleCnt="0"/>
      <dgm:spPr/>
    </dgm:pt>
    <dgm:pt modelId="{E0CB60B0-CFD0-47CF-A43E-8D6075E02B51}" type="pres">
      <dgm:prSet presAssocID="{FC9796A8-8406-4168-B792-21939C772E15}" presName="linNode" presStyleCnt="0"/>
      <dgm:spPr/>
    </dgm:pt>
    <dgm:pt modelId="{948C35A1-7217-4AA5-95CE-01E335A946F6}" type="pres">
      <dgm:prSet presAssocID="{FC9796A8-8406-4168-B792-21939C772E15}" presName="parentText" presStyleLbl="node1" presStyleIdx="2" presStyleCnt="4" custScaleX="107513">
        <dgm:presLayoutVars>
          <dgm:chMax val="1"/>
          <dgm:bulletEnabled val="1"/>
        </dgm:presLayoutVars>
      </dgm:prSet>
      <dgm:spPr/>
      <dgm:t>
        <a:bodyPr/>
        <a:lstStyle/>
        <a:p>
          <a:endParaRPr lang="fr-FR"/>
        </a:p>
      </dgm:t>
    </dgm:pt>
    <dgm:pt modelId="{A9F7C834-1B50-4D07-AB9B-CCAF5C56EE18}" type="pres">
      <dgm:prSet presAssocID="{FC9796A8-8406-4168-B792-21939C772E15}" presName="descendantText" presStyleLbl="alignAccFollowNode1" presStyleIdx="2" presStyleCnt="4">
        <dgm:presLayoutVars>
          <dgm:bulletEnabled val="1"/>
        </dgm:presLayoutVars>
      </dgm:prSet>
      <dgm:spPr/>
      <dgm:t>
        <a:bodyPr/>
        <a:lstStyle/>
        <a:p>
          <a:endParaRPr lang="fr-FR"/>
        </a:p>
      </dgm:t>
    </dgm:pt>
    <dgm:pt modelId="{58A7C3C6-5219-4897-BCC8-EC47C50EA8C8}" type="pres">
      <dgm:prSet presAssocID="{317ADC86-3DB8-4919-89F8-2DE65AD25757}" presName="sp" presStyleCnt="0"/>
      <dgm:spPr/>
    </dgm:pt>
    <dgm:pt modelId="{4521BA2B-9306-465C-B015-14F8B1949FAE}" type="pres">
      <dgm:prSet presAssocID="{19E1A091-FA8F-4D84-B0DA-175430661772}" presName="linNode" presStyleCnt="0"/>
      <dgm:spPr/>
    </dgm:pt>
    <dgm:pt modelId="{6E035FA0-6455-49A5-8987-CB0D329E60BC}" type="pres">
      <dgm:prSet presAssocID="{19E1A091-FA8F-4D84-B0DA-175430661772}" presName="parentText" presStyleLbl="node1" presStyleIdx="3" presStyleCnt="4" custScaleX="107513">
        <dgm:presLayoutVars>
          <dgm:chMax val="1"/>
          <dgm:bulletEnabled val="1"/>
        </dgm:presLayoutVars>
      </dgm:prSet>
      <dgm:spPr/>
      <dgm:t>
        <a:bodyPr/>
        <a:lstStyle/>
        <a:p>
          <a:endParaRPr lang="fr-FR"/>
        </a:p>
      </dgm:t>
    </dgm:pt>
    <dgm:pt modelId="{C3BC0DA3-DFC0-44B0-A213-FB975604B220}" type="pres">
      <dgm:prSet presAssocID="{19E1A091-FA8F-4D84-B0DA-175430661772}" presName="descendantText" presStyleLbl="alignAccFollowNode1" presStyleIdx="3" presStyleCnt="4">
        <dgm:presLayoutVars>
          <dgm:bulletEnabled val="1"/>
        </dgm:presLayoutVars>
      </dgm:prSet>
      <dgm:spPr/>
      <dgm:t>
        <a:bodyPr/>
        <a:lstStyle/>
        <a:p>
          <a:endParaRPr lang="fr-FR"/>
        </a:p>
      </dgm:t>
    </dgm:pt>
  </dgm:ptLst>
  <dgm:cxnLst>
    <dgm:cxn modelId="{2CEA8577-F6CD-4201-86B5-8AB5E8043554}" srcId="{BEED9F7D-1FCD-46AD-A9A4-8ED4A6442F2C}" destId="{4D4C58E5-99C8-481B-A299-0DE5365E2FD5}" srcOrd="0" destOrd="0" parTransId="{9A46531A-11AA-46DD-9E3C-423A29A06012}" sibTransId="{24604FE0-1EB9-4C81-A386-22E0A1306753}"/>
    <dgm:cxn modelId="{986207F4-A8C8-4E4D-9669-D21915EE9565}" type="presOf" srcId="{3F661AEB-46F9-4275-B1AE-EDADF7A76820}" destId="{A9F7C834-1B50-4D07-AB9B-CCAF5C56EE18}" srcOrd="0" destOrd="0" presId="urn:microsoft.com/office/officeart/2005/8/layout/vList5"/>
    <dgm:cxn modelId="{767D77DA-21B5-4458-9057-C1E04BCCFE61}" srcId="{BEED9F7D-1FCD-46AD-A9A4-8ED4A6442F2C}" destId="{FC9796A8-8406-4168-B792-21939C772E15}" srcOrd="2" destOrd="0" parTransId="{9DF1DC7D-6D0B-45C8-A552-AB01B129D2B3}" sibTransId="{317ADC86-3DB8-4919-89F8-2DE65AD25757}"/>
    <dgm:cxn modelId="{079C30E4-2868-422E-915C-AAD665789EEE}" type="presOf" srcId="{78DF5E8B-8A83-41F8-928E-0BF6220D489E}" destId="{3C6B0191-C8FB-45C3-893E-30456A0A7E30}" srcOrd="0" destOrd="0" presId="urn:microsoft.com/office/officeart/2005/8/layout/vList5"/>
    <dgm:cxn modelId="{C1C059C1-9E2A-4CB4-B901-4D200579301D}" type="presOf" srcId="{A7441E6A-D044-434E-88CF-FCDAE9B1E4F1}" destId="{ABEFC5D0-7741-4F04-BEF6-5B74A136607B}" srcOrd="0" destOrd="0" presId="urn:microsoft.com/office/officeart/2005/8/layout/vList5"/>
    <dgm:cxn modelId="{79467980-2CE9-4889-BB45-C630A634DA70}" srcId="{19E1A091-FA8F-4D84-B0DA-175430661772}" destId="{A49EF1F5-7F90-4E91-A20E-61BC981AEA5A}" srcOrd="0" destOrd="0" parTransId="{21B33A18-39FC-401B-97CA-5F919E8B3275}" sibTransId="{D1EA4B4A-98D0-45AA-B16B-4115ED5AC920}"/>
    <dgm:cxn modelId="{441AA60E-9209-41C2-A5E1-506DB5474ED6}" srcId="{A7441E6A-D044-434E-88CF-FCDAE9B1E4F1}" destId="{7A57FE19-64F2-4E85-B864-07C67B3AB016}" srcOrd="0" destOrd="0" parTransId="{CEC6768B-6D98-437B-9958-DD019484288F}" sibTransId="{C832B94F-0436-4691-B5DD-476FCF03385D}"/>
    <dgm:cxn modelId="{9BEBA251-FC48-4976-BF26-29CF7C4AEEDD}" srcId="{4D4C58E5-99C8-481B-A299-0DE5365E2FD5}" destId="{78DF5E8B-8A83-41F8-928E-0BF6220D489E}" srcOrd="0" destOrd="0" parTransId="{7EE587E1-A521-40D1-998B-8C80C55A7B51}" sibTransId="{805DE49B-EEF6-4B50-A991-DE15191F67DA}"/>
    <dgm:cxn modelId="{2E3D6A5F-CD85-4228-BC8A-9840DB459068}" srcId="{FC9796A8-8406-4168-B792-21939C772E15}" destId="{3F661AEB-46F9-4275-B1AE-EDADF7A76820}" srcOrd="0" destOrd="0" parTransId="{1C7CE649-A3FE-42FD-A1F1-A92EB9107A73}" sibTransId="{029DB80D-716F-44D8-98C4-95948F4B4E4F}"/>
    <dgm:cxn modelId="{89F45FF9-DA97-4F94-8506-2B11B33BDFA5}" type="presOf" srcId="{FC9796A8-8406-4168-B792-21939C772E15}" destId="{948C35A1-7217-4AA5-95CE-01E335A946F6}" srcOrd="0" destOrd="0" presId="urn:microsoft.com/office/officeart/2005/8/layout/vList5"/>
    <dgm:cxn modelId="{F3DD9FF4-1535-4D31-A47A-5D2730F1032D}" srcId="{BEED9F7D-1FCD-46AD-A9A4-8ED4A6442F2C}" destId="{19E1A091-FA8F-4D84-B0DA-175430661772}" srcOrd="3" destOrd="0" parTransId="{EECB19E2-5B02-49C3-8624-2ACBA2246078}" sibTransId="{10C30665-A47A-4034-8691-563EDBB87646}"/>
    <dgm:cxn modelId="{08DEED6C-299B-426E-91D7-902189BD607D}" type="presOf" srcId="{7A57FE19-64F2-4E85-B864-07C67B3AB016}" destId="{40F56BFE-8C5C-4650-8643-727A9AFB42B0}" srcOrd="0" destOrd="0" presId="urn:microsoft.com/office/officeart/2005/8/layout/vList5"/>
    <dgm:cxn modelId="{F12BC344-C37C-4961-A8E2-20DFE66CC43D}" type="presOf" srcId="{BEED9F7D-1FCD-46AD-A9A4-8ED4A6442F2C}" destId="{B4E4EAA8-A19D-4669-8C88-481941E0F694}" srcOrd="0" destOrd="0" presId="urn:microsoft.com/office/officeart/2005/8/layout/vList5"/>
    <dgm:cxn modelId="{4D76FC23-CD5F-452F-B42C-B7945A7CE53C}" srcId="{BEED9F7D-1FCD-46AD-A9A4-8ED4A6442F2C}" destId="{A7441E6A-D044-434E-88CF-FCDAE9B1E4F1}" srcOrd="1" destOrd="0" parTransId="{51190E2E-36D0-4D2D-9646-A877EC3DC66D}" sibTransId="{97F3C1C8-7BB0-4B6C-A8FB-0912C01F89C1}"/>
    <dgm:cxn modelId="{76FF3847-1DB7-4C9E-B2DC-937BBACB55CD}" type="presOf" srcId="{4D4C58E5-99C8-481B-A299-0DE5365E2FD5}" destId="{80E2D77D-7320-4C6B-A16F-23984C9A1876}" srcOrd="0" destOrd="0" presId="urn:microsoft.com/office/officeart/2005/8/layout/vList5"/>
    <dgm:cxn modelId="{F513E105-4155-407F-9071-F4F76361D7CC}" type="presOf" srcId="{19E1A091-FA8F-4D84-B0DA-175430661772}" destId="{6E035FA0-6455-49A5-8987-CB0D329E60BC}" srcOrd="0" destOrd="0" presId="urn:microsoft.com/office/officeart/2005/8/layout/vList5"/>
    <dgm:cxn modelId="{9A0166B3-92D4-4EBE-9CF9-45BDA7974834}" type="presOf" srcId="{A49EF1F5-7F90-4E91-A20E-61BC981AEA5A}" destId="{C3BC0DA3-DFC0-44B0-A213-FB975604B220}" srcOrd="0" destOrd="0" presId="urn:microsoft.com/office/officeart/2005/8/layout/vList5"/>
    <dgm:cxn modelId="{65C1CC89-498F-4A5A-97BB-4C2F14F4E4C0}" type="presParOf" srcId="{B4E4EAA8-A19D-4669-8C88-481941E0F694}" destId="{EA9FB017-5DDE-4098-8972-DC5481BC41D8}" srcOrd="0" destOrd="0" presId="urn:microsoft.com/office/officeart/2005/8/layout/vList5"/>
    <dgm:cxn modelId="{C9EA9559-E22C-4FCA-997C-D29A9D6D2D6F}" type="presParOf" srcId="{EA9FB017-5DDE-4098-8972-DC5481BC41D8}" destId="{80E2D77D-7320-4C6B-A16F-23984C9A1876}" srcOrd="0" destOrd="0" presId="urn:microsoft.com/office/officeart/2005/8/layout/vList5"/>
    <dgm:cxn modelId="{E223608F-C4C3-44B1-95F9-D920D7F1B280}" type="presParOf" srcId="{EA9FB017-5DDE-4098-8972-DC5481BC41D8}" destId="{3C6B0191-C8FB-45C3-893E-30456A0A7E30}" srcOrd="1" destOrd="0" presId="urn:microsoft.com/office/officeart/2005/8/layout/vList5"/>
    <dgm:cxn modelId="{B90532A2-8015-4FA4-80EC-A30D2007E41D}" type="presParOf" srcId="{B4E4EAA8-A19D-4669-8C88-481941E0F694}" destId="{C94A5DAA-F387-4543-A13E-43D21E305981}" srcOrd="1" destOrd="0" presId="urn:microsoft.com/office/officeart/2005/8/layout/vList5"/>
    <dgm:cxn modelId="{BBE16717-C0CB-4D57-AA76-8E05D8E8A6D9}" type="presParOf" srcId="{B4E4EAA8-A19D-4669-8C88-481941E0F694}" destId="{EBEBF17B-CD28-4482-A2C9-B7154631500B}" srcOrd="2" destOrd="0" presId="urn:microsoft.com/office/officeart/2005/8/layout/vList5"/>
    <dgm:cxn modelId="{494F44BE-C2A8-4597-8C3B-6B25AB95340C}" type="presParOf" srcId="{EBEBF17B-CD28-4482-A2C9-B7154631500B}" destId="{ABEFC5D0-7741-4F04-BEF6-5B74A136607B}" srcOrd="0" destOrd="0" presId="urn:microsoft.com/office/officeart/2005/8/layout/vList5"/>
    <dgm:cxn modelId="{8755E718-A739-4003-A3AE-608778D02265}" type="presParOf" srcId="{EBEBF17B-CD28-4482-A2C9-B7154631500B}" destId="{40F56BFE-8C5C-4650-8643-727A9AFB42B0}" srcOrd="1" destOrd="0" presId="urn:microsoft.com/office/officeart/2005/8/layout/vList5"/>
    <dgm:cxn modelId="{1230A628-88A1-4A58-A61F-6E10313B4897}" type="presParOf" srcId="{B4E4EAA8-A19D-4669-8C88-481941E0F694}" destId="{15C717B9-634E-4D11-806B-64E76DF1A266}" srcOrd="3" destOrd="0" presId="urn:microsoft.com/office/officeart/2005/8/layout/vList5"/>
    <dgm:cxn modelId="{E17C5FBD-BC05-47D0-B26F-1C232200978A}" type="presParOf" srcId="{B4E4EAA8-A19D-4669-8C88-481941E0F694}" destId="{E0CB60B0-CFD0-47CF-A43E-8D6075E02B51}" srcOrd="4" destOrd="0" presId="urn:microsoft.com/office/officeart/2005/8/layout/vList5"/>
    <dgm:cxn modelId="{A08B3416-A14D-4245-BE4D-62D5437D9C85}" type="presParOf" srcId="{E0CB60B0-CFD0-47CF-A43E-8D6075E02B51}" destId="{948C35A1-7217-4AA5-95CE-01E335A946F6}" srcOrd="0" destOrd="0" presId="urn:microsoft.com/office/officeart/2005/8/layout/vList5"/>
    <dgm:cxn modelId="{15C9A7E7-D0E4-4BEE-BE7D-EDA6018849F0}" type="presParOf" srcId="{E0CB60B0-CFD0-47CF-A43E-8D6075E02B51}" destId="{A9F7C834-1B50-4D07-AB9B-CCAF5C56EE18}" srcOrd="1" destOrd="0" presId="urn:microsoft.com/office/officeart/2005/8/layout/vList5"/>
    <dgm:cxn modelId="{CE02CAB9-5616-4E7C-8EA5-7FFB5A836A26}" type="presParOf" srcId="{B4E4EAA8-A19D-4669-8C88-481941E0F694}" destId="{58A7C3C6-5219-4897-BCC8-EC47C50EA8C8}" srcOrd="5" destOrd="0" presId="urn:microsoft.com/office/officeart/2005/8/layout/vList5"/>
    <dgm:cxn modelId="{E9A791FA-8CD7-494E-9626-0DC19E59D797}" type="presParOf" srcId="{B4E4EAA8-A19D-4669-8C88-481941E0F694}" destId="{4521BA2B-9306-465C-B015-14F8B1949FAE}" srcOrd="6" destOrd="0" presId="urn:microsoft.com/office/officeart/2005/8/layout/vList5"/>
    <dgm:cxn modelId="{8E4F6192-66AF-4A24-95BF-A3AA1089B212}" type="presParOf" srcId="{4521BA2B-9306-465C-B015-14F8B1949FAE}" destId="{6E035FA0-6455-49A5-8987-CB0D329E60BC}" srcOrd="0" destOrd="0" presId="urn:microsoft.com/office/officeart/2005/8/layout/vList5"/>
    <dgm:cxn modelId="{6B1A8463-8892-4F06-B3DB-224EB998FC90}" type="presParOf" srcId="{4521BA2B-9306-465C-B015-14F8B1949FAE}" destId="{C3BC0DA3-DFC0-44B0-A213-FB975604B2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6A674-7B32-4C4E-8FAD-A34F3EB16C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2711DBEC-0554-4FC8-8201-BE244CD16E69}">
      <dgm:prSet/>
      <dgm:spPr/>
      <dgm:t>
        <a:bodyPr/>
        <a:lstStyle/>
        <a:p>
          <a:pPr rtl="0"/>
          <a:r>
            <a:rPr lang="fr-FR" b="1" dirty="0" smtClean="0"/>
            <a:t>Des gains hédoniques </a:t>
          </a:r>
          <a:endParaRPr lang="fr-FR" b="1" dirty="0"/>
        </a:p>
      </dgm:t>
    </dgm:pt>
    <dgm:pt modelId="{F48A1870-B59C-4E6E-9B63-852A4691E4BF}" type="parTrans" cxnId="{BFDCFF48-67DF-4E1E-88C3-9B92FC57965C}">
      <dgm:prSet/>
      <dgm:spPr/>
      <dgm:t>
        <a:bodyPr/>
        <a:lstStyle/>
        <a:p>
          <a:endParaRPr lang="fr-FR"/>
        </a:p>
      </dgm:t>
    </dgm:pt>
    <dgm:pt modelId="{CB96E7D0-AF60-4A4B-9D35-FA656C56A204}" type="sibTrans" cxnId="{BFDCFF48-67DF-4E1E-88C3-9B92FC57965C}">
      <dgm:prSet/>
      <dgm:spPr/>
      <dgm:t>
        <a:bodyPr/>
        <a:lstStyle/>
        <a:p>
          <a:endParaRPr lang="fr-FR"/>
        </a:p>
      </dgm:t>
    </dgm:pt>
    <dgm:pt modelId="{3C4F497C-4C13-4185-9D96-2CC9E455329B}">
      <dgm:prSet/>
      <dgm:spPr/>
      <dgm:t>
        <a:bodyPr/>
        <a:lstStyle/>
        <a:p>
          <a:pPr rtl="0"/>
          <a:r>
            <a:rPr lang="fr-FR" dirty="0" smtClean="0"/>
            <a:t>sensations agréables, gains ordaliques, niveau optimal d’activation, sécrétion de dopamine…</a:t>
          </a:r>
          <a:endParaRPr lang="fr-FR" dirty="0"/>
        </a:p>
      </dgm:t>
    </dgm:pt>
    <dgm:pt modelId="{3E47C1CF-6911-4194-A663-65BF65100319}" type="parTrans" cxnId="{BAD630C7-9C2C-4C29-AAF4-511D44F9CA51}">
      <dgm:prSet/>
      <dgm:spPr/>
      <dgm:t>
        <a:bodyPr/>
        <a:lstStyle/>
        <a:p>
          <a:endParaRPr lang="fr-FR"/>
        </a:p>
      </dgm:t>
    </dgm:pt>
    <dgm:pt modelId="{61AA2881-0942-4E38-B320-3D07FCD0FAB9}" type="sibTrans" cxnId="{BAD630C7-9C2C-4C29-AAF4-511D44F9CA51}">
      <dgm:prSet/>
      <dgm:spPr/>
      <dgm:t>
        <a:bodyPr/>
        <a:lstStyle/>
        <a:p>
          <a:endParaRPr lang="fr-FR"/>
        </a:p>
      </dgm:t>
    </dgm:pt>
    <dgm:pt modelId="{D95A51A9-E1D0-4C9C-ACD9-99B376567125}">
      <dgm:prSet/>
      <dgm:spPr/>
      <dgm:t>
        <a:bodyPr/>
        <a:lstStyle/>
        <a:p>
          <a:pPr rtl="0"/>
          <a:r>
            <a:rPr lang="fr-FR" b="1" dirty="0" smtClean="0"/>
            <a:t>Des gains d’évaluation du soi</a:t>
          </a:r>
          <a:endParaRPr lang="fr-FR" b="1" dirty="0"/>
        </a:p>
      </dgm:t>
    </dgm:pt>
    <dgm:pt modelId="{D2125FD3-FA36-4403-83FF-43CE507E2187}" type="parTrans" cxnId="{A2FA792E-1188-46D5-B6AB-5614451192D9}">
      <dgm:prSet/>
      <dgm:spPr/>
      <dgm:t>
        <a:bodyPr/>
        <a:lstStyle/>
        <a:p>
          <a:endParaRPr lang="fr-FR"/>
        </a:p>
      </dgm:t>
    </dgm:pt>
    <dgm:pt modelId="{C1717787-BFC3-4FEE-B0E3-EE14660680FD}" type="sibTrans" cxnId="{A2FA792E-1188-46D5-B6AB-5614451192D9}">
      <dgm:prSet/>
      <dgm:spPr/>
      <dgm:t>
        <a:bodyPr/>
        <a:lstStyle/>
        <a:p>
          <a:endParaRPr lang="fr-FR"/>
        </a:p>
      </dgm:t>
    </dgm:pt>
    <dgm:pt modelId="{8F19D996-F12E-4E5B-A5C6-6BA490FD0EFB}">
      <dgm:prSet/>
      <dgm:spPr/>
      <dgm:t>
        <a:bodyPr/>
        <a:lstStyle/>
        <a:p>
          <a:pPr rtl="0"/>
          <a:r>
            <a:rPr lang="fr-FR" dirty="0" smtClean="0"/>
            <a:t>valorisation de soi, estime de soi, fierté, exploit…</a:t>
          </a:r>
          <a:endParaRPr lang="fr-FR" dirty="0"/>
        </a:p>
      </dgm:t>
    </dgm:pt>
    <dgm:pt modelId="{2C13CE7B-BB86-4F84-B0F9-24D8EE41F134}" type="parTrans" cxnId="{E898F49D-2FBC-44C8-96DE-DD772D1278C8}">
      <dgm:prSet/>
      <dgm:spPr/>
      <dgm:t>
        <a:bodyPr/>
        <a:lstStyle/>
        <a:p>
          <a:endParaRPr lang="fr-FR"/>
        </a:p>
      </dgm:t>
    </dgm:pt>
    <dgm:pt modelId="{1BC7659D-6776-415C-A4BB-1F55506C87A2}" type="sibTrans" cxnId="{E898F49D-2FBC-44C8-96DE-DD772D1278C8}">
      <dgm:prSet/>
      <dgm:spPr/>
      <dgm:t>
        <a:bodyPr/>
        <a:lstStyle/>
        <a:p>
          <a:endParaRPr lang="fr-FR"/>
        </a:p>
      </dgm:t>
    </dgm:pt>
    <dgm:pt modelId="{12DF5EE1-139C-49DA-B355-B686802B5A14}">
      <dgm:prSet/>
      <dgm:spPr/>
      <dgm:t>
        <a:bodyPr/>
        <a:lstStyle/>
        <a:p>
          <a:pPr rtl="0"/>
          <a:r>
            <a:rPr lang="fr-FR" b="1" dirty="0" smtClean="0"/>
            <a:t>Des gains stratégiques</a:t>
          </a:r>
          <a:endParaRPr lang="fr-FR" b="1" dirty="0"/>
        </a:p>
      </dgm:t>
    </dgm:pt>
    <dgm:pt modelId="{36A24C1D-731D-4FC1-B639-11D67FC64F70}" type="parTrans" cxnId="{DFB33833-D523-4509-9B90-1DB7F8D12B2C}">
      <dgm:prSet/>
      <dgm:spPr/>
      <dgm:t>
        <a:bodyPr/>
        <a:lstStyle/>
        <a:p>
          <a:endParaRPr lang="fr-FR"/>
        </a:p>
      </dgm:t>
    </dgm:pt>
    <dgm:pt modelId="{C3BD1963-CFE8-4BF3-8C6E-8D823D84A97C}" type="sibTrans" cxnId="{DFB33833-D523-4509-9B90-1DB7F8D12B2C}">
      <dgm:prSet/>
      <dgm:spPr/>
      <dgm:t>
        <a:bodyPr/>
        <a:lstStyle/>
        <a:p>
          <a:endParaRPr lang="fr-FR"/>
        </a:p>
      </dgm:t>
    </dgm:pt>
    <dgm:pt modelId="{B142F9EE-907E-4D47-8F88-4B07D02A0D05}">
      <dgm:prSet/>
      <dgm:spPr/>
      <dgm:t>
        <a:bodyPr/>
        <a:lstStyle/>
        <a:p>
          <a:pPr rtl="0"/>
          <a:r>
            <a:rPr lang="fr-FR" dirty="0" smtClean="0"/>
            <a:t>mise en danger de l’adversaire, atteinte de la cible, gain de la rencontre…</a:t>
          </a:r>
          <a:endParaRPr lang="fr-FR" dirty="0"/>
        </a:p>
      </dgm:t>
    </dgm:pt>
    <dgm:pt modelId="{7226D12D-45DE-4FE0-B493-C73298483278}" type="parTrans" cxnId="{25C0FFC7-BF1B-419A-B378-E3F9FE77B829}">
      <dgm:prSet/>
      <dgm:spPr/>
      <dgm:t>
        <a:bodyPr/>
        <a:lstStyle/>
        <a:p>
          <a:endParaRPr lang="fr-FR"/>
        </a:p>
      </dgm:t>
    </dgm:pt>
    <dgm:pt modelId="{8D280601-0DDE-4A30-A92D-58869FE63611}" type="sibTrans" cxnId="{25C0FFC7-BF1B-419A-B378-E3F9FE77B829}">
      <dgm:prSet/>
      <dgm:spPr/>
      <dgm:t>
        <a:bodyPr/>
        <a:lstStyle/>
        <a:p>
          <a:endParaRPr lang="fr-FR"/>
        </a:p>
      </dgm:t>
    </dgm:pt>
    <dgm:pt modelId="{49F6151B-6C13-4374-9883-16E846B6B34A}" type="pres">
      <dgm:prSet presAssocID="{A4E6A674-7B32-4C4E-8FAD-A34F3EB16CF7}" presName="Name0" presStyleCnt="0">
        <dgm:presLayoutVars>
          <dgm:dir/>
          <dgm:animLvl val="lvl"/>
          <dgm:resizeHandles val="exact"/>
        </dgm:presLayoutVars>
      </dgm:prSet>
      <dgm:spPr/>
      <dgm:t>
        <a:bodyPr/>
        <a:lstStyle/>
        <a:p>
          <a:endParaRPr lang="fr-FR"/>
        </a:p>
      </dgm:t>
    </dgm:pt>
    <dgm:pt modelId="{0C3F0129-C008-486F-98ED-543CC648D7CB}" type="pres">
      <dgm:prSet presAssocID="{2711DBEC-0554-4FC8-8201-BE244CD16E69}" presName="composite" presStyleCnt="0"/>
      <dgm:spPr/>
    </dgm:pt>
    <dgm:pt modelId="{37BA7558-3262-47D6-8D80-028B29C0DF5F}" type="pres">
      <dgm:prSet presAssocID="{2711DBEC-0554-4FC8-8201-BE244CD16E69}" presName="parTx" presStyleLbl="alignNode1" presStyleIdx="0" presStyleCnt="3">
        <dgm:presLayoutVars>
          <dgm:chMax val="0"/>
          <dgm:chPref val="0"/>
          <dgm:bulletEnabled val="1"/>
        </dgm:presLayoutVars>
      </dgm:prSet>
      <dgm:spPr/>
      <dgm:t>
        <a:bodyPr/>
        <a:lstStyle/>
        <a:p>
          <a:endParaRPr lang="fr-FR"/>
        </a:p>
      </dgm:t>
    </dgm:pt>
    <dgm:pt modelId="{7134DD4A-A968-48AE-8A57-55C72EA6F51B}" type="pres">
      <dgm:prSet presAssocID="{2711DBEC-0554-4FC8-8201-BE244CD16E69}" presName="desTx" presStyleLbl="alignAccFollowNode1" presStyleIdx="0" presStyleCnt="3" custLinFactNeighborX="-103" custLinFactNeighborY="-814">
        <dgm:presLayoutVars>
          <dgm:bulletEnabled val="1"/>
        </dgm:presLayoutVars>
      </dgm:prSet>
      <dgm:spPr/>
      <dgm:t>
        <a:bodyPr/>
        <a:lstStyle/>
        <a:p>
          <a:endParaRPr lang="fr-FR"/>
        </a:p>
      </dgm:t>
    </dgm:pt>
    <dgm:pt modelId="{C095C4D4-7E3A-4400-B968-0824C8312F6F}" type="pres">
      <dgm:prSet presAssocID="{CB96E7D0-AF60-4A4B-9D35-FA656C56A204}" presName="space" presStyleCnt="0"/>
      <dgm:spPr/>
    </dgm:pt>
    <dgm:pt modelId="{63D924F7-2A24-4510-85F5-FB2758CBA6E7}" type="pres">
      <dgm:prSet presAssocID="{D95A51A9-E1D0-4C9C-ACD9-99B376567125}" presName="composite" presStyleCnt="0"/>
      <dgm:spPr/>
    </dgm:pt>
    <dgm:pt modelId="{0E24CB2A-2D64-44C2-BC89-F789ED789C51}" type="pres">
      <dgm:prSet presAssocID="{D95A51A9-E1D0-4C9C-ACD9-99B376567125}" presName="parTx" presStyleLbl="alignNode1" presStyleIdx="1" presStyleCnt="3">
        <dgm:presLayoutVars>
          <dgm:chMax val="0"/>
          <dgm:chPref val="0"/>
          <dgm:bulletEnabled val="1"/>
        </dgm:presLayoutVars>
      </dgm:prSet>
      <dgm:spPr/>
      <dgm:t>
        <a:bodyPr/>
        <a:lstStyle/>
        <a:p>
          <a:endParaRPr lang="fr-FR"/>
        </a:p>
      </dgm:t>
    </dgm:pt>
    <dgm:pt modelId="{CD9E8112-6511-466C-8E15-6149F028E39D}" type="pres">
      <dgm:prSet presAssocID="{D95A51A9-E1D0-4C9C-ACD9-99B376567125}" presName="desTx" presStyleLbl="alignAccFollowNode1" presStyleIdx="1" presStyleCnt="3">
        <dgm:presLayoutVars>
          <dgm:bulletEnabled val="1"/>
        </dgm:presLayoutVars>
      </dgm:prSet>
      <dgm:spPr/>
      <dgm:t>
        <a:bodyPr/>
        <a:lstStyle/>
        <a:p>
          <a:endParaRPr lang="fr-FR"/>
        </a:p>
      </dgm:t>
    </dgm:pt>
    <dgm:pt modelId="{7112FD50-2B0C-4219-9045-8E9E3BFCB380}" type="pres">
      <dgm:prSet presAssocID="{C1717787-BFC3-4FEE-B0E3-EE14660680FD}" presName="space" presStyleCnt="0"/>
      <dgm:spPr/>
    </dgm:pt>
    <dgm:pt modelId="{B87654F7-323A-4CE1-8354-2DDDA2A797CC}" type="pres">
      <dgm:prSet presAssocID="{12DF5EE1-139C-49DA-B355-B686802B5A14}" presName="composite" presStyleCnt="0"/>
      <dgm:spPr/>
    </dgm:pt>
    <dgm:pt modelId="{8201C74D-73E6-4368-B793-5185596DC4AB}" type="pres">
      <dgm:prSet presAssocID="{12DF5EE1-139C-49DA-B355-B686802B5A14}" presName="parTx" presStyleLbl="alignNode1" presStyleIdx="2" presStyleCnt="3">
        <dgm:presLayoutVars>
          <dgm:chMax val="0"/>
          <dgm:chPref val="0"/>
          <dgm:bulletEnabled val="1"/>
        </dgm:presLayoutVars>
      </dgm:prSet>
      <dgm:spPr/>
      <dgm:t>
        <a:bodyPr/>
        <a:lstStyle/>
        <a:p>
          <a:endParaRPr lang="fr-FR"/>
        </a:p>
      </dgm:t>
    </dgm:pt>
    <dgm:pt modelId="{73CEC84D-2C70-4BA0-AC9C-8C312856402C}" type="pres">
      <dgm:prSet presAssocID="{12DF5EE1-139C-49DA-B355-B686802B5A14}" presName="desTx" presStyleLbl="alignAccFollowNode1" presStyleIdx="2" presStyleCnt="3">
        <dgm:presLayoutVars>
          <dgm:bulletEnabled val="1"/>
        </dgm:presLayoutVars>
      </dgm:prSet>
      <dgm:spPr/>
      <dgm:t>
        <a:bodyPr/>
        <a:lstStyle/>
        <a:p>
          <a:endParaRPr lang="fr-FR"/>
        </a:p>
      </dgm:t>
    </dgm:pt>
  </dgm:ptLst>
  <dgm:cxnLst>
    <dgm:cxn modelId="{00E549B8-52DC-49B7-9940-7902622F6316}" type="presOf" srcId="{D95A51A9-E1D0-4C9C-ACD9-99B376567125}" destId="{0E24CB2A-2D64-44C2-BC89-F789ED789C51}" srcOrd="0" destOrd="0" presId="urn:microsoft.com/office/officeart/2005/8/layout/hList1"/>
    <dgm:cxn modelId="{30B89AB4-489A-4923-9B81-C2B2A70FBF73}" type="presOf" srcId="{A4E6A674-7B32-4C4E-8FAD-A34F3EB16CF7}" destId="{49F6151B-6C13-4374-9883-16E846B6B34A}" srcOrd="0" destOrd="0" presId="urn:microsoft.com/office/officeart/2005/8/layout/hList1"/>
    <dgm:cxn modelId="{E898F49D-2FBC-44C8-96DE-DD772D1278C8}" srcId="{D95A51A9-E1D0-4C9C-ACD9-99B376567125}" destId="{8F19D996-F12E-4E5B-A5C6-6BA490FD0EFB}" srcOrd="0" destOrd="0" parTransId="{2C13CE7B-BB86-4F84-B0F9-24D8EE41F134}" sibTransId="{1BC7659D-6776-415C-A4BB-1F55506C87A2}"/>
    <dgm:cxn modelId="{969E536A-7FDD-4C6F-B418-7B7BA58397E4}" type="presOf" srcId="{8F19D996-F12E-4E5B-A5C6-6BA490FD0EFB}" destId="{CD9E8112-6511-466C-8E15-6149F028E39D}" srcOrd="0" destOrd="0" presId="urn:microsoft.com/office/officeart/2005/8/layout/hList1"/>
    <dgm:cxn modelId="{B074F578-9399-4A83-8C12-A587831D5F37}" type="presOf" srcId="{3C4F497C-4C13-4185-9D96-2CC9E455329B}" destId="{7134DD4A-A968-48AE-8A57-55C72EA6F51B}" srcOrd="0" destOrd="0" presId="urn:microsoft.com/office/officeart/2005/8/layout/hList1"/>
    <dgm:cxn modelId="{214247CE-B898-43D9-9982-E70A7C5035D4}" type="presOf" srcId="{B142F9EE-907E-4D47-8F88-4B07D02A0D05}" destId="{73CEC84D-2C70-4BA0-AC9C-8C312856402C}" srcOrd="0" destOrd="0" presId="urn:microsoft.com/office/officeart/2005/8/layout/hList1"/>
    <dgm:cxn modelId="{A2FA792E-1188-46D5-B6AB-5614451192D9}" srcId="{A4E6A674-7B32-4C4E-8FAD-A34F3EB16CF7}" destId="{D95A51A9-E1D0-4C9C-ACD9-99B376567125}" srcOrd="1" destOrd="0" parTransId="{D2125FD3-FA36-4403-83FF-43CE507E2187}" sibTransId="{C1717787-BFC3-4FEE-B0E3-EE14660680FD}"/>
    <dgm:cxn modelId="{C3F70739-BDD1-4A01-A1BB-D319BAD53E38}" type="presOf" srcId="{12DF5EE1-139C-49DA-B355-B686802B5A14}" destId="{8201C74D-73E6-4368-B793-5185596DC4AB}" srcOrd="0" destOrd="0" presId="urn:microsoft.com/office/officeart/2005/8/layout/hList1"/>
    <dgm:cxn modelId="{BAD630C7-9C2C-4C29-AAF4-511D44F9CA51}" srcId="{2711DBEC-0554-4FC8-8201-BE244CD16E69}" destId="{3C4F497C-4C13-4185-9D96-2CC9E455329B}" srcOrd="0" destOrd="0" parTransId="{3E47C1CF-6911-4194-A663-65BF65100319}" sibTransId="{61AA2881-0942-4E38-B320-3D07FCD0FAB9}"/>
    <dgm:cxn modelId="{DFB33833-D523-4509-9B90-1DB7F8D12B2C}" srcId="{A4E6A674-7B32-4C4E-8FAD-A34F3EB16CF7}" destId="{12DF5EE1-139C-49DA-B355-B686802B5A14}" srcOrd="2" destOrd="0" parTransId="{36A24C1D-731D-4FC1-B639-11D67FC64F70}" sibTransId="{C3BD1963-CFE8-4BF3-8C6E-8D823D84A97C}"/>
    <dgm:cxn modelId="{25C0FFC7-BF1B-419A-B378-E3F9FE77B829}" srcId="{12DF5EE1-139C-49DA-B355-B686802B5A14}" destId="{B142F9EE-907E-4D47-8F88-4B07D02A0D05}" srcOrd="0" destOrd="0" parTransId="{7226D12D-45DE-4FE0-B493-C73298483278}" sibTransId="{8D280601-0DDE-4A30-A92D-58869FE63611}"/>
    <dgm:cxn modelId="{BFDCFF48-67DF-4E1E-88C3-9B92FC57965C}" srcId="{A4E6A674-7B32-4C4E-8FAD-A34F3EB16CF7}" destId="{2711DBEC-0554-4FC8-8201-BE244CD16E69}" srcOrd="0" destOrd="0" parTransId="{F48A1870-B59C-4E6E-9B63-852A4691E4BF}" sibTransId="{CB96E7D0-AF60-4A4B-9D35-FA656C56A204}"/>
    <dgm:cxn modelId="{B5C24EB3-D011-4C31-8F5F-824013F208BE}" type="presOf" srcId="{2711DBEC-0554-4FC8-8201-BE244CD16E69}" destId="{37BA7558-3262-47D6-8D80-028B29C0DF5F}" srcOrd="0" destOrd="0" presId="urn:microsoft.com/office/officeart/2005/8/layout/hList1"/>
    <dgm:cxn modelId="{23A8EA1C-9FDB-4B8F-B9CB-A999F60AF893}" type="presParOf" srcId="{49F6151B-6C13-4374-9883-16E846B6B34A}" destId="{0C3F0129-C008-486F-98ED-543CC648D7CB}" srcOrd="0" destOrd="0" presId="urn:microsoft.com/office/officeart/2005/8/layout/hList1"/>
    <dgm:cxn modelId="{07E4D2F3-EA35-4A49-B088-647716E67152}" type="presParOf" srcId="{0C3F0129-C008-486F-98ED-543CC648D7CB}" destId="{37BA7558-3262-47D6-8D80-028B29C0DF5F}" srcOrd="0" destOrd="0" presId="urn:microsoft.com/office/officeart/2005/8/layout/hList1"/>
    <dgm:cxn modelId="{0BF1026F-F4FB-4B96-9039-629143F2CBAF}" type="presParOf" srcId="{0C3F0129-C008-486F-98ED-543CC648D7CB}" destId="{7134DD4A-A968-48AE-8A57-55C72EA6F51B}" srcOrd="1" destOrd="0" presId="urn:microsoft.com/office/officeart/2005/8/layout/hList1"/>
    <dgm:cxn modelId="{3400C55A-B7BB-4ABC-B8D7-E4DA0735A868}" type="presParOf" srcId="{49F6151B-6C13-4374-9883-16E846B6B34A}" destId="{C095C4D4-7E3A-4400-B968-0824C8312F6F}" srcOrd="1" destOrd="0" presId="urn:microsoft.com/office/officeart/2005/8/layout/hList1"/>
    <dgm:cxn modelId="{5E918262-C9A9-4B1D-B960-C8BE20A7D721}" type="presParOf" srcId="{49F6151B-6C13-4374-9883-16E846B6B34A}" destId="{63D924F7-2A24-4510-85F5-FB2758CBA6E7}" srcOrd="2" destOrd="0" presId="urn:microsoft.com/office/officeart/2005/8/layout/hList1"/>
    <dgm:cxn modelId="{D9504DAE-0AB7-4B8C-902F-C838E36CBFE0}" type="presParOf" srcId="{63D924F7-2A24-4510-85F5-FB2758CBA6E7}" destId="{0E24CB2A-2D64-44C2-BC89-F789ED789C51}" srcOrd="0" destOrd="0" presId="urn:microsoft.com/office/officeart/2005/8/layout/hList1"/>
    <dgm:cxn modelId="{D92504DE-AE8E-4E13-8BA0-9BBA1CB08A84}" type="presParOf" srcId="{63D924F7-2A24-4510-85F5-FB2758CBA6E7}" destId="{CD9E8112-6511-466C-8E15-6149F028E39D}" srcOrd="1" destOrd="0" presId="urn:microsoft.com/office/officeart/2005/8/layout/hList1"/>
    <dgm:cxn modelId="{14650DC1-EA63-450C-BAF8-782A4261F466}" type="presParOf" srcId="{49F6151B-6C13-4374-9883-16E846B6B34A}" destId="{7112FD50-2B0C-4219-9045-8E9E3BFCB380}" srcOrd="3" destOrd="0" presId="urn:microsoft.com/office/officeart/2005/8/layout/hList1"/>
    <dgm:cxn modelId="{D6051B3A-3708-4A07-AEAE-140AB6CFE4F4}" type="presParOf" srcId="{49F6151B-6C13-4374-9883-16E846B6B34A}" destId="{B87654F7-323A-4CE1-8354-2DDDA2A797CC}" srcOrd="4" destOrd="0" presId="urn:microsoft.com/office/officeart/2005/8/layout/hList1"/>
    <dgm:cxn modelId="{45B7E76C-6198-4D95-B7F0-3E5726437EB7}" type="presParOf" srcId="{B87654F7-323A-4CE1-8354-2DDDA2A797CC}" destId="{8201C74D-73E6-4368-B793-5185596DC4AB}" srcOrd="0" destOrd="0" presId="urn:microsoft.com/office/officeart/2005/8/layout/hList1"/>
    <dgm:cxn modelId="{707F03E8-7D24-4CF7-8E8E-1AA97485190E}" type="presParOf" srcId="{B87654F7-323A-4CE1-8354-2DDDA2A797CC}" destId="{73CEC84D-2C70-4BA0-AC9C-8C31285640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8A2BD-0C1E-4766-9C4B-CB9F54FD59C4}"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fr-FR"/>
        </a:p>
      </dgm:t>
    </dgm:pt>
    <dgm:pt modelId="{6BB86966-5E79-4E0A-9FFB-C32E40546391}">
      <dgm:prSet custT="1"/>
      <dgm:spPr/>
      <dgm:t>
        <a:bodyPr/>
        <a:lstStyle/>
        <a:p>
          <a:pPr rtl="0"/>
          <a:r>
            <a:rPr lang="fr-FR" sz="1750" dirty="0" smtClean="0">
              <a:solidFill>
                <a:schemeClr val="bg1"/>
              </a:solidFill>
            </a:rPr>
            <a:t>Parce que les récents programmes pour le collège (2008) réaffirment avec plus de force encore le rôle de l’EPS dans « </a:t>
          </a:r>
          <a:r>
            <a:rPr lang="fr-FR" sz="1750" i="1" dirty="0" smtClean="0">
              <a:solidFill>
                <a:schemeClr val="bg1"/>
              </a:solidFill>
            </a:rPr>
            <a:t>l’éducation à la santé et la gestion de sa vie physique et sociale </a:t>
          </a:r>
          <a:r>
            <a:rPr lang="fr-FR" sz="1750" dirty="0" smtClean="0">
              <a:solidFill>
                <a:schemeClr val="bg1"/>
              </a:solidFill>
            </a:rPr>
            <a:t>».  </a:t>
          </a:r>
          <a:endParaRPr lang="fr-FR" sz="1750" dirty="0">
            <a:solidFill>
              <a:schemeClr val="bg1"/>
            </a:solidFill>
          </a:endParaRPr>
        </a:p>
      </dgm:t>
    </dgm:pt>
    <dgm:pt modelId="{558C7A31-0AEA-45AB-AAD1-24071895AD5A}" type="parTrans" cxnId="{52EE4B54-8935-478D-B2AD-01D501BA86F0}">
      <dgm:prSet/>
      <dgm:spPr/>
      <dgm:t>
        <a:bodyPr/>
        <a:lstStyle/>
        <a:p>
          <a:endParaRPr lang="fr-FR"/>
        </a:p>
      </dgm:t>
    </dgm:pt>
    <dgm:pt modelId="{529BA8B4-9466-4D14-933C-570999F638F3}" type="sibTrans" cxnId="{52EE4B54-8935-478D-B2AD-01D501BA86F0}">
      <dgm:prSet/>
      <dgm:spPr/>
      <dgm:t>
        <a:bodyPr/>
        <a:lstStyle/>
        <a:p>
          <a:endParaRPr lang="fr-FR"/>
        </a:p>
      </dgm:t>
    </dgm:pt>
    <dgm:pt modelId="{F045CDC5-2385-4805-845F-D1A9B0389A38}">
      <dgm:prSet custT="1"/>
      <dgm:spPr/>
      <dgm:t>
        <a:bodyPr/>
        <a:lstStyle/>
        <a:p>
          <a:pPr rtl="0"/>
          <a:r>
            <a:rPr lang="fr-FR" sz="1750" dirty="0" smtClean="0">
              <a:solidFill>
                <a:schemeClr val="bg1"/>
              </a:solidFill>
            </a:rPr>
            <a:t>Parce que le risque librement choisi  est devenue une valeur de + en + partagée (</a:t>
          </a:r>
          <a:r>
            <a:rPr lang="fr-FR" sz="1750" dirty="0" err="1" smtClean="0">
              <a:solidFill>
                <a:schemeClr val="bg1"/>
              </a:solidFill>
            </a:rPr>
            <a:t>A.Ehrenberg</a:t>
          </a:r>
          <a:r>
            <a:rPr lang="fr-FR" sz="1750" dirty="0" smtClean="0">
              <a:solidFill>
                <a:schemeClr val="bg1"/>
              </a:solidFill>
            </a:rPr>
            <a:t>, 1991) </a:t>
          </a:r>
          <a:r>
            <a:rPr lang="fr-FR" sz="1750" dirty="0" smtClean="0">
              <a:solidFill>
                <a:schemeClr val="bg1"/>
              </a:solidFill>
              <a:sym typeface="Wingdings" pitchFamily="2" charset="2"/>
            </a:rPr>
            <a:t> </a:t>
          </a:r>
          <a:r>
            <a:rPr lang="fr-FR" sz="1750" dirty="0" smtClean="0">
              <a:solidFill>
                <a:schemeClr val="bg1"/>
              </a:solidFill>
            </a:rPr>
            <a:t>massification récente de certaines pratiques à haut risque (</a:t>
          </a:r>
          <a:r>
            <a:rPr lang="fr-FR" sz="1750" dirty="0" err="1" smtClean="0">
              <a:solidFill>
                <a:schemeClr val="bg1"/>
              </a:solidFill>
            </a:rPr>
            <a:t>D.Le</a:t>
          </a:r>
          <a:r>
            <a:rPr lang="fr-FR" sz="1750" dirty="0" smtClean="0">
              <a:solidFill>
                <a:schemeClr val="bg1"/>
              </a:solidFill>
            </a:rPr>
            <a:t> Breton, 1998 ; 2000), souvent en dehors de tout environnement institutionnalisé (</a:t>
          </a:r>
          <a:r>
            <a:rPr lang="fr-FR" sz="1750" dirty="0" err="1" smtClean="0">
              <a:solidFill>
                <a:schemeClr val="bg1"/>
              </a:solidFill>
            </a:rPr>
            <a:t>A.Loret</a:t>
          </a:r>
          <a:r>
            <a:rPr lang="fr-FR" sz="1750" dirty="0" smtClean="0">
              <a:solidFill>
                <a:schemeClr val="bg1"/>
              </a:solidFill>
            </a:rPr>
            <a:t>, 1995 ; </a:t>
          </a:r>
          <a:r>
            <a:rPr lang="fr-FR" sz="1750" dirty="0" err="1" smtClean="0">
              <a:solidFill>
                <a:schemeClr val="bg1"/>
              </a:solidFill>
            </a:rPr>
            <a:t>P.Mignon</a:t>
          </a:r>
          <a:r>
            <a:rPr lang="fr-FR" sz="1750" dirty="0" smtClean="0">
              <a:solidFill>
                <a:schemeClr val="bg1"/>
              </a:solidFill>
            </a:rPr>
            <a:t>, 2002)         </a:t>
          </a:r>
          <a:r>
            <a:rPr lang="fr-FR" sz="1750" dirty="0" smtClean="0">
              <a:solidFill>
                <a:schemeClr val="bg1"/>
              </a:solidFill>
              <a:sym typeface="Wingdings" pitchFamily="2" charset="2"/>
            </a:rPr>
            <a:t> réduire par l’EPS le coût social des accidents sportifs (</a:t>
          </a:r>
          <a:r>
            <a:rPr lang="fr-FR" sz="1750" dirty="0" err="1" smtClean="0">
              <a:solidFill>
                <a:schemeClr val="bg1"/>
              </a:solidFill>
              <a:sym typeface="Wingdings" pitchFamily="2" charset="2"/>
            </a:rPr>
            <a:t>J.Garcia</a:t>
          </a:r>
          <a:r>
            <a:rPr lang="fr-FR" sz="1750" dirty="0" smtClean="0">
              <a:solidFill>
                <a:schemeClr val="bg1"/>
              </a:solidFill>
              <a:sym typeface="Wingdings" pitchFamily="2" charset="2"/>
            </a:rPr>
            <a:t>, 1990)</a:t>
          </a:r>
          <a:endParaRPr lang="fr-FR" sz="1750" dirty="0">
            <a:solidFill>
              <a:schemeClr val="bg1"/>
            </a:solidFill>
          </a:endParaRPr>
        </a:p>
      </dgm:t>
    </dgm:pt>
    <dgm:pt modelId="{2CD1D077-0DFB-4CEB-875D-346C4D67C997}" type="parTrans" cxnId="{9C6E3C9B-445B-4021-B6CB-7C32892DEC87}">
      <dgm:prSet/>
      <dgm:spPr/>
      <dgm:t>
        <a:bodyPr/>
        <a:lstStyle/>
        <a:p>
          <a:endParaRPr lang="fr-FR"/>
        </a:p>
      </dgm:t>
    </dgm:pt>
    <dgm:pt modelId="{351D6501-209E-4ED0-80E9-09C52303B105}" type="sibTrans" cxnId="{9C6E3C9B-445B-4021-B6CB-7C32892DEC87}">
      <dgm:prSet/>
      <dgm:spPr/>
      <dgm:t>
        <a:bodyPr/>
        <a:lstStyle/>
        <a:p>
          <a:endParaRPr lang="fr-FR"/>
        </a:p>
      </dgm:t>
    </dgm:pt>
    <dgm:pt modelId="{288897F5-FCD8-4AD4-B86A-97EB077E35CE}">
      <dgm:prSet custT="1"/>
      <dgm:spPr/>
      <dgm:t>
        <a:bodyPr/>
        <a:lstStyle/>
        <a:p>
          <a:pPr rtl="0"/>
          <a:r>
            <a:rPr lang="fr-FR" sz="1750" dirty="0" smtClean="0">
              <a:solidFill>
                <a:schemeClr val="bg1"/>
              </a:solidFill>
            </a:rPr>
            <a:t>Parce que les interventions des enseignants d’EPS sont au cœur de deux exigences contradictoires  : assurer des conditions maximales de sécurité, dans un contexte de </a:t>
          </a:r>
          <a:r>
            <a:rPr lang="fr-FR" sz="1750" dirty="0" err="1" smtClean="0">
              <a:solidFill>
                <a:schemeClr val="bg1"/>
              </a:solidFill>
            </a:rPr>
            <a:t>judiciarisassion</a:t>
          </a:r>
          <a:r>
            <a:rPr lang="fr-FR" sz="1750" dirty="0" smtClean="0">
              <a:solidFill>
                <a:schemeClr val="bg1"/>
              </a:solidFill>
            </a:rPr>
            <a:t> croissante du métier (</a:t>
          </a:r>
          <a:r>
            <a:rPr lang="fr-FR" sz="1750" dirty="0" err="1" smtClean="0">
              <a:solidFill>
                <a:schemeClr val="bg1"/>
              </a:solidFill>
            </a:rPr>
            <a:t>F.Thomas-Bion</a:t>
          </a:r>
          <a:r>
            <a:rPr lang="fr-FR" sz="1750" dirty="0" smtClean="0">
              <a:solidFill>
                <a:schemeClr val="bg1"/>
              </a:solidFill>
            </a:rPr>
            <a:t>, 2002), et simultanément « </a:t>
          </a:r>
          <a:r>
            <a:rPr lang="fr-FR" sz="1750" i="1" dirty="0" smtClean="0">
              <a:solidFill>
                <a:schemeClr val="bg1"/>
              </a:solidFill>
            </a:rPr>
            <a:t>apprendre aux élèves la gestion du rapport risque/sécurité</a:t>
          </a:r>
          <a:r>
            <a:rPr lang="fr-FR" sz="1750" dirty="0" smtClean="0">
              <a:solidFill>
                <a:schemeClr val="bg1"/>
              </a:solidFill>
            </a:rPr>
            <a:t> » (Programme du Collège, 2008). </a:t>
          </a:r>
          <a:endParaRPr lang="fr-FR" sz="1750" dirty="0">
            <a:solidFill>
              <a:schemeClr val="bg1"/>
            </a:solidFill>
          </a:endParaRPr>
        </a:p>
      </dgm:t>
    </dgm:pt>
    <dgm:pt modelId="{7853CEBC-60F6-46D5-9F2A-87EF265655F2}" type="sibTrans" cxnId="{CABB3C46-661D-4704-A027-D4695D5C17EA}">
      <dgm:prSet/>
      <dgm:spPr/>
      <dgm:t>
        <a:bodyPr/>
        <a:lstStyle/>
        <a:p>
          <a:endParaRPr lang="fr-FR"/>
        </a:p>
      </dgm:t>
    </dgm:pt>
    <dgm:pt modelId="{9F73AF17-7861-45CE-8D63-84562ABA1A9D}" type="parTrans" cxnId="{CABB3C46-661D-4704-A027-D4695D5C17EA}">
      <dgm:prSet/>
      <dgm:spPr/>
      <dgm:t>
        <a:bodyPr/>
        <a:lstStyle/>
        <a:p>
          <a:endParaRPr lang="fr-FR"/>
        </a:p>
      </dgm:t>
    </dgm:pt>
    <dgm:pt modelId="{B5CD83E0-FF1B-4B48-B127-499445452A14}">
      <dgm:prSet custT="1"/>
      <dgm:spPr/>
      <dgm:t>
        <a:bodyPr/>
        <a:lstStyle/>
        <a:p>
          <a:pPr rtl="0"/>
          <a:r>
            <a:rPr lang="fr-FR" sz="1750" dirty="0" smtClean="0">
              <a:solidFill>
                <a:schemeClr val="bg1"/>
              </a:solidFill>
            </a:rPr>
            <a:t>Parce que la réglementation et les dispositifs de sécurité passive ne peuvent seuls maximiser la sécurité des pratiquants  : il faut aussi (et surtout) intervenir sur les conduites à risque, c’est à dire agir sur les choix comportementaux des individus (</a:t>
          </a:r>
          <a:r>
            <a:rPr lang="fr-FR" sz="1750" dirty="0" err="1" smtClean="0">
              <a:solidFill>
                <a:schemeClr val="bg1"/>
              </a:solidFill>
            </a:rPr>
            <a:t>P.Goirand</a:t>
          </a:r>
          <a:r>
            <a:rPr lang="fr-FR" sz="1750" dirty="0" smtClean="0">
              <a:solidFill>
                <a:schemeClr val="bg1"/>
              </a:solidFill>
            </a:rPr>
            <a:t>, 2000).</a:t>
          </a:r>
          <a:endParaRPr lang="fr-FR" sz="1750" dirty="0">
            <a:solidFill>
              <a:schemeClr val="bg1"/>
            </a:solidFill>
          </a:endParaRPr>
        </a:p>
      </dgm:t>
    </dgm:pt>
    <dgm:pt modelId="{524EEBED-304B-422F-9E85-423067357AED}" type="sibTrans" cxnId="{529710F2-8098-4980-963A-A7B8D7A8E51C}">
      <dgm:prSet/>
      <dgm:spPr/>
      <dgm:t>
        <a:bodyPr/>
        <a:lstStyle/>
        <a:p>
          <a:endParaRPr lang="fr-FR"/>
        </a:p>
      </dgm:t>
    </dgm:pt>
    <dgm:pt modelId="{07D3A53F-C8F0-44C3-89B0-A13844BEE7C2}" type="parTrans" cxnId="{529710F2-8098-4980-963A-A7B8D7A8E51C}">
      <dgm:prSet/>
      <dgm:spPr/>
      <dgm:t>
        <a:bodyPr/>
        <a:lstStyle/>
        <a:p>
          <a:endParaRPr lang="fr-FR"/>
        </a:p>
      </dgm:t>
    </dgm:pt>
    <dgm:pt modelId="{C4D353C6-A89E-454E-9D08-9845A97CB694}" type="pres">
      <dgm:prSet presAssocID="{F638A2BD-0C1E-4766-9C4B-CB9F54FD59C4}" presName="diagram" presStyleCnt="0">
        <dgm:presLayoutVars>
          <dgm:dir/>
          <dgm:resizeHandles val="exact"/>
        </dgm:presLayoutVars>
      </dgm:prSet>
      <dgm:spPr/>
      <dgm:t>
        <a:bodyPr/>
        <a:lstStyle/>
        <a:p>
          <a:endParaRPr lang="fr-FR"/>
        </a:p>
      </dgm:t>
    </dgm:pt>
    <dgm:pt modelId="{4DE64202-C3A7-4FA4-9E3D-0284113E3E1A}" type="pres">
      <dgm:prSet presAssocID="{6BB86966-5E79-4E0A-9FFB-C32E40546391}" presName="node" presStyleLbl="node1" presStyleIdx="0" presStyleCnt="4">
        <dgm:presLayoutVars>
          <dgm:bulletEnabled val="1"/>
        </dgm:presLayoutVars>
      </dgm:prSet>
      <dgm:spPr/>
      <dgm:t>
        <a:bodyPr/>
        <a:lstStyle/>
        <a:p>
          <a:endParaRPr lang="fr-FR"/>
        </a:p>
      </dgm:t>
    </dgm:pt>
    <dgm:pt modelId="{0527B3C1-C176-431D-AB3E-40E12E547DFD}" type="pres">
      <dgm:prSet presAssocID="{529BA8B4-9466-4D14-933C-570999F638F3}" presName="sibTrans" presStyleCnt="0"/>
      <dgm:spPr/>
    </dgm:pt>
    <dgm:pt modelId="{21791447-1BBC-4C50-83AD-ED0125D5B85D}" type="pres">
      <dgm:prSet presAssocID="{F045CDC5-2385-4805-845F-D1A9B0389A38}" presName="node" presStyleLbl="node1" presStyleIdx="1" presStyleCnt="4">
        <dgm:presLayoutVars>
          <dgm:bulletEnabled val="1"/>
        </dgm:presLayoutVars>
      </dgm:prSet>
      <dgm:spPr/>
      <dgm:t>
        <a:bodyPr/>
        <a:lstStyle/>
        <a:p>
          <a:endParaRPr lang="fr-FR"/>
        </a:p>
      </dgm:t>
    </dgm:pt>
    <dgm:pt modelId="{D024AEA3-F3B2-4E49-83C8-3797C8FDC249}" type="pres">
      <dgm:prSet presAssocID="{351D6501-209E-4ED0-80E9-09C52303B105}" presName="sibTrans" presStyleCnt="0"/>
      <dgm:spPr/>
    </dgm:pt>
    <dgm:pt modelId="{474F8DBE-3A7E-4BA8-AB7B-5ED8496F2C0C}" type="pres">
      <dgm:prSet presAssocID="{B5CD83E0-FF1B-4B48-B127-499445452A14}" presName="node" presStyleLbl="node1" presStyleIdx="2" presStyleCnt="4">
        <dgm:presLayoutVars>
          <dgm:bulletEnabled val="1"/>
        </dgm:presLayoutVars>
      </dgm:prSet>
      <dgm:spPr/>
      <dgm:t>
        <a:bodyPr/>
        <a:lstStyle/>
        <a:p>
          <a:endParaRPr lang="fr-FR"/>
        </a:p>
      </dgm:t>
    </dgm:pt>
    <dgm:pt modelId="{CE406BFA-22C3-4032-810A-FC39DCC51353}" type="pres">
      <dgm:prSet presAssocID="{524EEBED-304B-422F-9E85-423067357AED}" presName="sibTrans" presStyleCnt="0"/>
      <dgm:spPr/>
    </dgm:pt>
    <dgm:pt modelId="{BF82B663-483E-48AC-9972-99FB5B34A0BA}" type="pres">
      <dgm:prSet presAssocID="{288897F5-FCD8-4AD4-B86A-97EB077E35CE}" presName="node" presStyleLbl="node1" presStyleIdx="3" presStyleCnt="4">
        <dgm:presLayoutVars>
          <dgm:bulletEnabled val="1"/>
        </dgm:presLayoutVars>
      </dgm:prSet>
      <dgm:spPr/>
      <dgm:t>
        <a:bodyPr/>
        <a:lstStyle/>
        <a:p>
          <a:endParaRPr lang="fr-FR"/>
        </a:p>
      </dgm:t>
    </dgm:pt>
  </dgm:ptLst>
  <dgm:cxnLst>
    <dgm:cxn modelId="{529710F2-8098-4980-963A-A7B8D7A8E51C}" srcId="{F638A2BD-0C1E-4766-9C4B-CB9F54FD59C4}" destId="{B5CD83E0-FF1B-4B48-B127-499445452A14}" srcOrd="2" destOrd="0" parTransId="{07D3A53F-C8F0-44C3-89B0-A13844BEE7C2}" sibTransId="{524EEBED-304B-422F-9E85-423067357AED}"/>
    <dgm:cxn modelId="{F43F48B3-762C-4CAE-B5B5-EDF4CAB7FCA8}" type="presOf" srcId="{F045CDC5-2385-4805-845F-D1A9B0389A38}" destId="{21791447-1BBC-4C50-83AD-ED0125D5B85D}" srcOrd="0" destOrd="0" presId="urn:microsoft.com/office/officeart/2005/8/layout/default#1"/>
    <dgm:cxn modelId="{9C6E3C9B-445B-4021-B6CB-7C32892DEC87}" srcId="{F638A2BD-0C1E-4766-9C4B-CB9F54FD59C4}" destId="{F045CDC5-2385-4805-845F-D1A9B0389A38}" srcOrd="1" destOrd="0" parTransId="{2CD1D077-0DFB-4CEB-875D-346C4D67C997}" sibTransId="{351D6501-209E-4ED0-80E9-09C52303B105}"/>
    <dgm:cxn modelId="{5CCF3530-ECD8-4124-A9B7-0C4EA590F2B6}" type="presOf" srcId="{6BB86966-5E79-4E0A-9FFB-C32E40546391}" destId="{4DE64202-C3A7-4FA4-9E3D-0284113E3E1A}" srcOrd="0" destOrd="0" presId="urn:microsoft.com/office/officeart/2005/8/layout/default#1"/>
    <dgm:cxn modelId="{CABB3C46-661D-4704-A027-D4695D5C17EA}" srcId="{F638A2BD-0C1E-4766-9C4B-CB9F54FD59C4}" destId="{288897F5-FCD8-4AD4-B86A-97EB077E35CE}" srcOrd="3" destOrd="0" parTransId="{9F73AF17-7861-45CE-8D63-84562ABA1A9D}" sibTransId="{7853CEBC-60F6-46D5-9F2A-87EF265655F2}"/>
    <dgm:cxn modelId="{8B71BA0C-016F-4F69-9341-FBC5B01BD94E}" type="presOf" srcId="{B5CD83E0-FF1B-4B48-B127-499445452A14}" destId="{474F8DBE-3A7E-4BA8-AB7B-5ED8496F2C0C}" srcOrd="0" destOrd="0" presId="urn:microsoft.com/office/officeart/2005/8/layout/default#1"/>
    <dgm:cxn modelId="{C84878F2-8783-49EA-9087-04830514E7D2}" type="presOf" srcId="{F638A2BD-0C1E-4766-9C4B-CB9F54FD59C4}" destId="{C4D353C6-A89E-454E-9D08-9845A97CB694}" srcOrd="0" destOrd="0" presId="urn:microsoft.com/office/officeart/2005/8/layout/default#1"/>
    <dgm:cxn modelId="{52EE4B54-8935-478D-B2AD-01D501BA86F0}" srcId="{F638A2BD-0C1E-4766-9C4B-CB9F54FD59C4}" destId="{6BB86966-5E79-4E0A-9FFB-C32E40546391}" srcOrd="0" destOrd="0" parTransId="{558C7A31-0AEA-45AB-AAD1-24071895AD5A}" sibTransId="{529BA8B4-9466-4D14-933C-570999F638F3}"/>
    <dgm:cxn modelId="{F13CA524-19D9-4ED4-8325-47A6811EB154}" type="presOf" srcId="{288897F5-FCD8-4AD4-B86A-97EB077E35CE}" destId="{BF82B663-483E-48AC-9972-99FB5B34A0BA}" srcOrd="0" destOrd="0" presId="urn:microsoft.com/office/officeart/2005/8/layout/default#1"/>
    <dgm:cxn modelId="{DCADCFCE-8F8B-4B73-AC61-189FE6FE899B}" type="presParOf" srcId="{C4D353C6-A89E-454E-9D08-9845A97CB694}" destId="{4DE64202-C3A7-4FA4-9E3D-0284113E3E1A}" srcOrd="0" destOrd="0" presId="urn:microsoft.com/office/officeart/2005/8/layout/default#1"/>
    <dgm:cxn modelId="{3B4950F9-EF44-4795-9E37-C0C634DC26F4}" type="presParOf" srcId="{C4D353C6-A89E-454E-9D08-9845A97CB694}" destId="{0527B3C1-C176-431D-AB3E-40E12E547DFD}" srcOrd="1" destOrd="0" presId="urn:microsoft.com/office/officeart/2005/8/layout/default#1"/>
    <dgm:cxn modelId="{39BB0880-1714-4878-A6F2-108DDACD35E2}" type="presParOf" srcId="{C4D353C6-A89E-454E-9D08-9845A97CB694}" destId="{21791447-1BBC-4C50-83AD-ED0125D5B85D}" srcOrd="2" destOrd="0" presId="urn:microsoft.com/office/officeart/2005/8/layout/default#1"/>
    <dgm:cxn modelId="{EB918675-4B1C-416D-9D4E-AB335940D37E}" type="presParOf" srcId="{C4D353C6-A89E-454E-9D08-9845A97CB694}" destId="{D024AEA3-F3B2-4E49-83C8-3797C8FDC249}" srcOrd="3" destOrd="0" presId="urn:microsoft.com/office/officeart/2005/8/layout/default#1"/>
    <dgm:cxn modelId="{5918202B-641D-4179-896A-2500D0B90686}" type="presParOf" srcId="{C4D353C6-A89E-454E-9D08-9845A97CB694}" destId="{474F8DBE-3A7E-4BA8-AB7B-5ED8496F2C0C}" srcOrd="4" destOrd="0" presId="urn:microsoft.com/office/officeart/2005/8/layout/default#1"/>
    <dgm:cxn modelId="{CC1A769B-FB0D-40C2-ADA0-931E46DED274}" type="presParOf" srcId="{C4D353C6-A89E-454E-9D08-9845A97CB694}" destId="{CE406BFA-22C3-4032-810A-FC39DCC51353}" srcOrd="5" destOrd="0" presId="urn:microsoft.com/office/officeart/2005/8/layout/default#1"/>
    <dgm:cxn modelId="{105D1FA2-D1F9-4046-BCFC-204F2501A87D}" type="presParOf" srcId="{C4D353C6-A89E-454E-9D08-9845A97CB694}" destId="{BF82B663-483E-48AC-9972-99FB5B34A0BA}"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3F298B-43F2-43FE-BB43-F06ACE2128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91B9D40-426A-4CC7-8EBB-3F5C916D3086}">
      <dgm:prSet custT="1"/>
      <dgm:spPr>
        <a:solidFill>
          <a:schemeClr val="accent2"/>
        </a:solidFill>
      </dgm:spPr>
      <dgm:t>
        <a:bodyPr/>
        <a:lstStyle/>
        <a:p>
          <a:pPr rtl="0"/>
          <a:r>
            <a:rPr lang="fr-FR" sz="2600" b="0" dirty="0" smtClean="0">
              <a:solidFill>
                <a:srgbClr val="FFFFFF"/>
              </a:solidFill>
              <a:effectLst>
                <a:outerShdw blurRad="38100" dist="38100" dir="2700000" algn="tl">
                  <a:srgbClr val="000000">
                    <a:alpha val="43137"/>
                  </a:srgbClr>
                </a:outerShdw>
              </a:effectLst>
            </a:rPr>
            <a:t>Risque objectif</a:t>
          </a:r>
          <a:endParaRPr lang="fr-FR" sz="2600" b="0" dirty="0">
            <a:solidFill>
              <a:srgbClr val="FFFFFF"/>
            </a:solidFill>
            <a:effectLst>
              <a:outerShdw blurRad="38100" dist="38100" dir="2700000" algn="tl">
                <a:srgbClr val="000000">
                  <a:alpha val="43137"/>
                </a:srgbClr>
              </a:outerShdw>
            </a:effectLst>
          </a:endParaRPr>
        </a:p>
      </dgm:t>
    </dgm:pt>
    <dgm:pt modelId="{F68635BC-8880-4508-BC90-5DB24B6287FF}" type="parTrans" cxnId="{1549EA20-0987-49C8-AD7E-A6D21257DE40}">
      <dgm:prSet/>
      <dgm:spPr/>
      <dgm:t>
        <a:bodyPr/>
        <a:lstStyle/>
        <a:p>
          <a:endParaRPr lang="fr-FR"/>
        </a:p>
      </dgm:t>
    </dgm:pt>
    <dgm:pt modelId="{58840240-FA2D-42FB-8FA3-5C7CE315872B}" type="sibTrans" cxnId="{1549EA20-0987-49C8-AD7E-A6D21257DE40}">
      <dgm:prSet/>
      <dgm:spPr/>
      <dgm:t>
        <a:bodyPr/>
        <a:lstStyle/>
        <a:p>
          <a:endParaRPr lang="fr-FR"/>
        </a:p>
      </dgm:t>
    </dgm:pt>
    <dgm:pt modelId="{F2A96CDB-B0A8-4CA9-8986-5039939BC112}">
      <dgm:prSet custT="1"/>
      <dgm:spPr/>
      <dgm:t>
        <a:bodyPr/>
        <a:lstStyle/>
        <a:p>
          <a:pPr rtl="0"/>
          <a:r>
            <a:rPr lang="fr-FR" sz="2000" dirty="0" smtClean="0"/>
            <a:t>dangerosité de la situation, indépendante de l’estimation que l’individu peut en faire, mais dépendante des ressources disponibles.</a:t>
          </a:r>
          <a:endParaRPr lang="fr-FR" sz="2000" dirty="0"/>
        </a:p>
      </dgm:t>
    </dgm:pt>
    <dgm:pt modelId="{C632619B-92A3-44D3-B64A-615568FF3917}" type="parTrans" cxnId="{89478639-F2CB-410C-ADC5-5CDC82A22A33}">
      <dgm:prSet/>
      <dgm:spPr/>
      <dgm:t>
        <a:bodyPr/>
        <a:lstStyle/>
        <a:p>
          <a:endParaRPr lang="fr-FR"/>
        </a:p>
      </dgm:t>
    </dgm:pt>
    <dgm:pt modelId="{40CFD6BC-A222-495D-BE85-A092450ABB4A}" type="sibTrans" cxnId="{89478639-F2CB-410C-ADC5-5CDC82A22A33}">
      <dgm:prSet/>
      <dgm:spPr/>
      <dgm:t>
        <a:bodyPr/>
        <a:lstStyle/>
        <a:p>
          <a:endParaRPr lang="fr-FR"/>
        </a:p>
      </dgm:t>
    </dgm:pt>
    <dgm:pt modelId="{C94810B7-F38F-45AE-ABE1-4E0205EABFE0}">
      <dgm:prSet custT="1"/>
      <dgm:spPr>
        <a:solidFill>
          <a:schemeClr val="accent2"/>
        </a:solidFill>
      </dgm:spPr>
      <dgm:t>
        <a:bodyPr/>
        <a:lstStyle/>
        <a:p>
          <a:pPr rtl="0"/>
          <a:r>
            <a:rPr lang="fr-FR" sz="2600" b="0" dirty="0" smtClean="0">
              <a:solidFill>
                <a:srgbClr val="FFFFFF"/>
              </a:solidFill>
              <a:effectLst>
                <a:outerShdw blurRad="38100" dist="38100" dir="2700000" algn="tl">
                  <a:srgbClr val="000000">
                    <a:alpha val="43137"/>
                  </a:srgbClr>
                </a:outerShdw>
              </a:effectLst>
            </a:rPr>
            <a:t>Risque   perçu</a:t>
          </a:r>
          <a:endParaRPr lang="fr-FR" sz="2600" b="0" dirty="0">
            <a:solidFill>
              <a:srgbClr val="FFFFFF"/>
            </a:solidFill>
            <a:effectLst>
              <a:outerShdw blurRad="38100" dist="38100" dir="2700000" algn="tl">
                <a:srgbClr val="000000">
                  <a:alpha val="43137"/>
                </a:srgbClr>
              </a:outerShdw>
            </a:effectLst>
          </a:endParaRPr>
        </a:p>
      </dgm:t>
    </dgm:pt>
    <dgm:pt modelId="{685F2135-8A0E-499C-A849-3513C206DC40}" type="parTrans" cxnId="{8AFBAD81-8D83-40D5-A0DD-403EEA233AC0}">
      <dgm:prSet/>
      <dgm:spPr/>
      <dgm:t>
        <a:bodyPr/>
        <a:lstStyle/>
        <a:p>
          <a:endParaRPr lang="fr-FR"/>
        </a:p>
      </dgm:t>
    </dgm:pt>
    <dgm:pt modelId="{DF1E9CAD-CC28-40DB-884A-8FEF09787116}" type="sibTrans" cxnId="{8AFBAD81-8D83-40D5-A0DD-403EEA233AC0}">
      <dgm:prSet/>
      <dgm:spPr/>
      <dgm:t>
        <a:bodyPr/>
        <a:lstStyle/>
        <a:p>
          <a:endParaRPr lang="fr-FR"/>
        </a:p>
      </dgm:t>
    </dgm:pt>
    <dgm:pt modelId="{7D869C7B-ABB4-4212-9708-2DA570C38100}">
      <dgm:prSet custT="1"/>
      <dgm:spPr/>
      <dgm:t>
        <a:bodyPr/>
        <a:lstStyle/>
        <a:p>
          <a:pPr rtl="0"/>
          <a:r>
            <a:rPr lang="fr-FR" sz="2000" dirty="0" smtClean="0"/>
            <a:t>risque subjectif qui renvoie à l’évaluation faite par le sujet de la dangerosité actuelle de la situation. Il représente le niveau de danger ressenti par l’individu.</a:t>
          </a:r>
          <a:endParaRPr lang="fr-FR" sz="2000" dirty="0"/>
        </a:p>
      </dgm:t>
    </dgm:pt>
    <dgm:pt modelId="{E3CBFC65-0598-4416-AB2B-41185CB802B1}" type="parTrans" cxnId="{440D2830-F34B-4DFE-B81B-A68DD938ED6B}">
      <dgm:prSet/>
      <dgm:spPr/>
      <dgm:t>
        <a:bodyPr/>
        <a:lstStyle/>
        <a:p>
          <a:endParaRPr lang="fr-FR"/>
        </a:p>
      </dgm:t>
    </dgm:pt>
    <dgm:pt modelId="{6E5C6C11-FD12-430C-BED4-1037F64D1225}" type="sibTrans" cxnId="{440D2830-F34B-4DFE-B81B-A68DD938ED6B}">
      <dgm:prSet/>
      <dgm:spPr/>
      <dgm:t>
        <a:bodyPr/>
        <a:lstStyle/>
        <a:p>
          <a:endParaRPr lang="fr-FR"/>
        </a:p>
      </dgm:t>
    </dgm:pt>
    <dgm:pt modelId="{FA649171-B505-48A5-9487-BC5129F6C87C}">
      <dgm:prSet custT="1"/>
      <dgm:spPr>
        <a:solidFill>
          <a:schemeClr val="accent2"/>
        </a:solidFill>
      </dgm:spPr>
      <dgm:t>
        <a:bodyPr/>
        <a:lstStyle/>
        <a:p>
          <a:pPr rtl="0"/>
          <a:r>
            <a:rPr lang="fr-FR" sz="2600" b="0" dirty="0" smtClean="0">
              <a:solidFill>
                <a:srgbClr val="FFFFFF"/>
              </a:solidFill>
              <a:effectLst>
                <a:outerShdw blurRad="38100" dist="38100" dir="2700000" algn="tl">
                  <a:srgbClr val="000000">
                    <a:alpha val="43137"/>
                  </a:srgbClr>
                </a:outerShdw>
              </a:effectLst>
            </a:rPr>
            <a:t>Risque préférentiel</a:t>
          </a:r>
          <a:endParaRPr lang="fr-FR" sz="2600" b="0" dirty="0">
            <a:solidFill>
              <a:srgbClr val="FFFFFF"/>
            </a:solidFill>
            <a:effectLst>
              <a:outerShdw blurRad="38100" dist="38100" dir="2700000" algn="tl">
                <a:srgbClr val="000000">
                  <a:alpha val="43137"/>
                </a:srgbClr>
              </a:outerShdw>
            </a:effectLst>
          </a:endParaRPr>
        </a:p>
      </dgm:t>
    </dgm:pt>
    <dgm:pt modelId="{52963E74-429F-4AA9-92A6-FF28330D3089}" type="parTrans" cxnId="{204EB9D0-0FF6-42A1-959D-E7F66D101758}">
      <dgm:prSet/>
      <dgm:spPr/>
      <dgm:t>
        <a:bodyPr/>
        <a:lstStyle/>
        <a:p>
          <a:endParaRPr lang="fr-FR"/>
        </a:p>
      </dgm:t>
    </dgm:pt>
    <dgm:pt modelId="{F4849628-C81E-4DCD-8407-1D3527F686C0}" type="sibTrans" cxnId="{204EB9D0-0FF6-42A1-959D-E7F66D101758}">
      <dgm:prSet/>
      <dgm:spPr/>
      <dgm:t>
        <a:bodyPr/>
        <a:lstStyle/>
        <a:p>
          <a:endParaRPr lang="fr-FR"/>
        </a:p>
      </dgm:t>
    </dgm:pt>
    <dgm:pt modelId="{DD7247F8-EDED-4E45-B10D-FA7C1B64B1D6}">
      <dgm:prSet custT="1"/>
      <dgm:spPr/>
      <dgm:t>
        <a:bodyPr/>
        <a:lstStyle/>
        <a:p>
          <a:pPr rtl="0"/>
          <a:r>
            <a:rPr lang="fr-FR" sz="1950" dirty="0" smtClean="0"/>
            <a:t>risque subjectif défini comme le niveau représenté de risque où le sujet estime que le rapport entre les bénéfices escomptés et les coûts prévisibles liés au comportement adopté est maximal.</a:t>
          </a:r>
          <a:endParaRPr lang="fr-FR" sz="1950" dirty="0"/>
        </a:p>
      </dgm:t>
    </dgm:pt>
    <dgm:pt modelId="{B05A3376-9BF4-49BE-8419-5A5798615791}" type="parTrans" cxnId="{3AE6C982-2393-4EFA-8FAC-2240C508936A}">
      <dgm:prSet/>
      <dgm:spPr/>
      <dgm:t>
        <a:bodyPr/>
        <a:lstStyle/>
        <a:p>
          <a:endParaRPr lang="fr-FR"/>
        </a:p>
      </dgm:t>
    </dgm:pt>
    <dgm:pt modelId="{2F9D5327-2E87-4FC0-9A0C-2F68A2469E1C}" type="sibTrans" cxnId="{3AE6C982-2393-4EFA-8FAC-2240C508936A}">
      <dgm:prSet/>
      <dgm:spPr/>
      <dgm:t>
        <a:bodyPr/>
        <a:lstStyle/>
        <a:p>
          <a:endParaRPr lang="fr-FR"/>
        </a:p>
      </dgm:t>
    </dgm:pt>
    <dgm:pt modelId="{199A259A-6020-4FA3-81F8-D8C8AA3DC583}" type="pres">
      <dgm:prSet presAssocID="{0E3F298B-43F2-43FE-BB43-F06ACE212888}" presName="Name0" presStyleCnt="0">
        <dgm:presLayoutVars>
          <dgm:dir/>
          <dgm:animLvl val="lvl"/>
          <dgm:resizeHandles val="exact"/>
        </dgm:presLayoutVars>
      </dgm:prSet>
      <dgm:spPr/>
      <dgm:t>
        <a:bodyPr/>
        <a:lstStyle/>
        <a:p>
          <a:endParaRPr lang="fr-FR"/>
        </a:p>
      </dgm:t>
    </dgm:pt>
    <dgm:pt modelId="{53FAD836-1B58-49AA-811D-A0C98A1A7068}" type="pres">
      <dgm:prSet presAssocID="{391B9D40-426A-4CC7-8EBB-3F5C916D3086}" presName="linNode" presStyleCnt="0"/>
      <dgm:spPr/>
    </dgm:pt>
    <dgm:pt modelId="{3C4743DC-3438-4C2F-BAB3-6E3416E7A5FB}" type="pres">
      <dgm:prSet presAssocID="{391B9D40-426A-4CC7-8EBB-3F5C916D3086}" presName="parentText" presStyleLbl="node1" presStyleIdx="0" presStyleCnt="3" custScaleX="73918" custLinFactNeighborX="-1680" custLinFactNeighborY="-5502">
        <dgm:presLayoutVars>
          <dgm:chMax val="1"/>
          <dgm:bulletEnabled val="1"/>
        </dgm:presLayoutVars>
      </dgm:prSet>
      <dgm:spPr/>
      <dgm:t>
        <a:bodyPr/>
        <a:lstStyle/>
        <a:p>
          <a:endParaRPr lang="fr-FR"/>
        </a:p>
      </dgm:t>
    </dgm:pt>
    <dgm:pt modelId="{4ED68405-1ED9-4612-8CAD-B48612D05873}" type="pres">
      <dgm:prSet presAssocID="{391B9D40-426A-4CC7-8EBB-3F5C916D3086}" presName="descendantText" presStyleLbl="alignAccFollowNode1" presStyleIdx="0" presStyleCnt="3" custScaleX="118089">
        <dgm:presLayoutVars>
          <dgm:bulletEnabled val="1"/>
        </dgm:presLayoutVars>
      </dgm:prSet>
      <dgm:spPr/>
      <dgm:t>
        <a:bodyPr/>
        <a:lstStyle/>
        <a:p>
          <a:endParaRPr lang="fr-FR"/>
        </a:p>
      </dgm:t>
    </dgm:pt>
    <dgm:pt modelId="{018FED11-FE9B-47CE-9104-C7288084D986}" type="pres">
      <dgm:prSet presAssocID="{58840240-FA2D-42FB-8FA3-5C7CE315872B}" presName="sp" presStyleCnt="0"/>
      <dgm:spPr/>
    </dgm:pt>
    <dgm:pt modelId="{1B6A2911-C321-4DDD-87A8-88521FCFAD26}" type="pres">
      <dgm:prSet presAssocID="{C94810B7-F38F-45AE-ABE1-4E0205EABFE0}" presName="linNode" presStyleCnt="0"/>
      <dgm:spPr/>
    </dgm:pt>
    <dgm:pt modelId="{D2DC3108-B04F-4416-9B3D-D62D0C8BFDD3}" type="pres">
      <dgm:prSet presAssocID="{C94810B7-F38F-45AE-ABE1-4E0205EABFE0}" presName="parentText" presStyleLbl="node1" presStyleIdx="1" presStyleCnt="3" custScaleX="76955">
        <dgm:presLayoutVars>
          <dgm:chMax val="1"/>
          <dgm:bulletEnabled val="1"/>
        </dgm:presLayoutVars>
      </dgm:prSet>
      <dgm:spPr/>
      <dgm:t>
        <a:bodyPr/>
        <a:lstStyle/>
        <a:p>
          <a:endParaRPr lang="fr-FR"/>
        </a:p>
      </dgm:t>
    </dgm:pt>
    <dgm:pt modelId="{F57D96D9-93BE-4B2A-8D2D-05438632C79B}" type="pres">
      <dgm:prSet presAssocID="{C94810B7-F38F-45AE-ABE1-4E0205EABFE0}" presName="descendantText" presStyleLbl="alignAccFollowNode1" presStyleIdx="1" presStyleCnt="3" custScaleX="114190">
        <dgm:presLayoutVars>
          <dgm:bulletEnabled val="1"/>
        </dgm:presLayoutVars>
      </dgm:prSet>
      <dgm:spPr/>
      <dgm:t>
        <a:bodyPr/>
        <a:lstStyle/>
        <a:p>
          <a:endParaRPr lang="fr-FR"/>
        </a:p>
      </dgm:t>
    </dgm:pt>
    <dgm:pt modelId="{C9EB8346-5AD8-4D66-8B4A-552154696F4D}" type="pres">
      <dgm:prSet presAssocID="{DF1E9CAD-CC28-40DB-884A-8FEF09787116}" presName="sp" presStyleCnt="0"/>
      <dgm:spPr/>
    </dgm:pt>
    <dgm:pt modelId="{53294E78-AD3C-4450-A23C-E0D098AFFE35}" type="pres">
      <dgm:prSet presAssocID="{FA649171-B505-48A5-9487-BC5129F6C87C}" presName="linNode" presStyleCnt="0"/>
      <dgm:spPr/>
    </dgm:pt>
    <dgm:pt modelId="{B78B16BD-BAAD-418D-B6A6-5962CAC54113}" type="pres">
      <dgm:prSet presAssocID="{FA649171-B505-48A5-9487-BC5129F6C87C}" presName="parentText" presStyleLbl="node1" presStyleIdx="2" presStyleCnt="3" custScaleX="76955">
        <dgm:presLayoutVars>
          <dgm:chMax val="1"/>
          <dgm:bulletEnabled val="1"/>
        </dgm:presLayoutVars>
      </dgm:prSet>
      <dgm:spPr/>
      <dgm:t>
        <a:bodyPr/>
        <a:lstStyle/>
        <a:p>
          <a:endParaRPr lang="fr-FR"/>
        </a:p>
      </dgm:t>
    </dgm:pt>
    <dgm:pt modelId="{C14F13D1-5438-4A29-B4DF-6AC573A01749}" type="pres">
      <dgm:prSet presAssocID="{FA649171-B505-48A5-9487-BC5129F6C87C}" presName="descendantText" presStyleLbl="alignAccFollowNode1" presStyleIdx="2" presStyleCnt="3" custScaleX="114942">
        <dgm:presLayoutVars>
          <dgm:bulletEnabled val="1"/>
        </dgm:presLayoutVars>
      </dgm:prSet>
      <dgm:spPr/>
      <dgm:t>
        <a:bodyPr/>
        <a:lstStyle/>
        <a:p>
          <a:endParaRPr lang="fr-FR"/>
        </a:p>
      </dgm:t>
    </dgm:pt>
  </dgm:ptLst>
  <dgm:cxnLst>
    <dgm:cxn modelId="{6ECEEEE9-2C6E-4120-A44E-438167AFC53F}" type="presOf" srcId="{C94810B7-F38F-45AE-ABE1-4E0205EABFE0}" destId="{D2DC3108-B04F-4416-9B3D-D62D0C8BFDD3}" srcOrd="0" destOrd="0" presId="urn:microsoft.com/office/officeart/2005/8/layout/vList5"/>
    <dgm:cxn modelId="{DC58577A-A0A9-4C84-95A2-305E0C38FB33}" type="presOf" srcId="{F2A96CDB-B0A8-4CA9-8986-5039939BC112}" destId="{4ED68405-1ED9-4612-8CAD-B48612D05873}" srcOrd="0" destOrd="0" presId="urn:microsoft.com/office/officeart/2005/8/layout/vList5"/>
    <dgm:cxn modelId="{0C40A88D-3616-4283-AB51-106617BBB187}" type="presOf" srcId="{0E3F298B-43F2-43FE-BB43-F06ACE212888}" destId="{199A259A-6020-4FA3-81F8-D8C8AA3DC583}" srcOrd="0" destOrd="0" presId="urn:microsoft.com/office/officeart/2005/8/layout/vList5"/>
    <dgm:cxn modelId="{89478639-F2CB-410C-ADC5-5CDC82A22A33}" srcId="{391B9D40-426A-4CC7-8EBB-3F5C916D3086}" destId="{F2A96CDB-B0A8-4CA9-8986-5039939BC112}" srcOrd="0" destOrd="0" parTransId="{C632619B-92A3-44D3-B64A-615568FF3917}" sibTransId="{40CFD6BC-A222-495D-BE85-A092450ABB4A}"/>
    <dgm:cxn modelId="{2FBD35FC-5CC9-409D-A904-83E8B5FAD684}" type="presOf" srcId="{7D869C7B-ABB4-4212-9708-2DA570C38100}" destId="{F57D96D9-93BE-4B2A-8D2D-05438632C79B}" srcOrd="0" destOrd="0" presId="urn:microsoft.com/office/officeart/2005/8/layout/vList5"/>
    <dgm:cxn modelId="{3AE6C982-2393-4EFA-8FAC-2240C508936A}" srcId="{FA649171-B505-48A5-9487-BC5129F6C87C}" destId="{DD7247F8-EDED-4E45-B10D-FA7C1B64B1D6}" srcOrd="0" destOrd="0" parTransId="{B05A3376-9BF4-49BE-8419-5A5798615791}" sibTransId="{2F9D5327-2E87-4FC0-9A0C-2F68A2469E1C}"/>
    <dgm:cxn modelId="{55944725-0B84-4D90-9301-DBDA57DD2D23}" type="presOf" srcId="{FA649171-B505-48A5-9487-BC5129F6C87C}" destId="{B78B16BD-BAAD-418D-B6A6-5962CAC54113}" srcOrd="0" destOrd="0" presId="urn:microsoft.com/office/officeart/2005/8/layout/vList5"/>
    <dgm:cxn modelId="{204EB9D0-0FF6-42A1-959D-E7F66D101758}" srcId="{0E3F298B-43F2-43FE-BB43-F06ACE212888}" destId="{FA649171-B505-48A5-9487-BC5129F6C87C}" srcOrd="2" destOrd="0" parTransId="{52963E74-429F-4AA9-92A6-FF28330D3089}" sibTransId="{F4849628-C81E-4DCD-8407-1D3527F686C0}"/>
    <dgm:cxn modelId="{8AFBAD81-8D83-40D5-A0DD-403EEA233AC0}" srcId="{0E3F298B-43F2-43FE-BB43-F06ACE212888}" destId="{C94810B7-F38F-45AE-ABE1-4E0205EABFE0}" srcOrd="1" destOrd="0" parTransId="{685F2135-8A0E-499C-A849-3513C206DC40}" sibTransId="{DF1E9CAD-CC28-40DB-884A-8FEF09787116}"/>
    <dgm:cxn modelId="{FAFF4E5A-12E0-4633-94DC-81F3D654E97F}" type="presOf" srcId="{391B9D40-426A-4CC7-8EBB-3F5C916D3086}" destId="{3C4743DC-3438-4C2F-BAB3-6E3416E7A5FB}" srcOrd="0" destOrd="0" presId="urn:microsoft.com/office/officeart/2005/8/layout/vList5"/>
    <dgm:cxn modelId="{1549EA20-0987-49C8-AD7E-A6D21257DE40}" srcId="{0E3F298B-43F2-43FE-BB43-F06ACE212888}" destId="{391B9D40-426A-4CC7-8EBB-3F5C916D3086}" srcOrd="0" destOrd="0" parTransId="{F68635BC-8880-4508-BC90-5DB24B6287FF}" sibTransId="{58840240-FA2D-42FB-8FA3-5C7CE315872B}"/>
    <dgm:cxn modelId="{440D2830-F34B-4DFE-B81B-A68DD938ED6B}" srcId="{C94810B7-F38F-45AE-ABE1-4E0205EABFE0}" destId="{7D869C7B-ABB4-4212-9708-2DA570C38100}" srcOrd="0" destOrd="0" parTransId="{E3CBFC65-0598-4416-AB2B-41185CB802B1}" sibTransId="{6E5C6C11-FD12-430C-BED4-1037F64D1225}"/>
    <dgm:cxn modelId="{0FF685AB-6B7C-41F7-8456-4E6E7B42D2AB}" type="presOf" srcId="{DD7247F8-EDED-4E45-B10D-FA7C1B64B1D6}" destId="{C14F13D1-5438-4A29-B4DF-6AC573A01749}" srcOrd="0" destOrd="0" presId="urn:microsoft.com/office/officeart/2005/8/layout/vList5"/>
    <dgm:cxn modelId="{0A94618E-4C5B-48D3-BD48-D0FE9BDE7133}" type="presParOf" srcId="{199A259A-6020-4FA3-81F8-D8C8AA3DC583}" destId="{53FAD836-1B58-49AA-811D-A0C98A1A7068}" srcOrd="0" destOrd="0" presId="urn:microsoft.com/office/officeart/2005/8/layout/vList5"/>
    <dgm:cxn modelId="{03EF01BB-1E75-4D70-97BE-B9C14AD10571}" type="presParOf" srcId="{53FAD836-1B58-49AA-811D-A0C98A1A7068}" destId="{3C4743DC-3438-4C2F-BAB3-6E3416E7A5FB}" srcOrd="0" destOrd="0" presId="urn:microsoft.com/office/officeart/2005/8/layout/vList5"/>
    <dgm:cxn modelId="{B500663E-389B-4DB3-B000-2C1C3DBEE809}" type="presParOf" srcId="{53FAD836-1B58-49AA-811D-A0C98A1A7068}" destId="{4ED68405-1ED9-4612-8CAD-B48612D05873}" srcOrd="1" destOrd="0" presId="urn:microsoft.com/office/officeart/2005/8/layout/vList5"/>
    <dgm:cxn modelId="{A0FE46AF-E0B6-4E8C-A739-21A2DE178D0B}" type="presParOf" srcId="{199A259A-6020-4FA3-81F8-D8C8AA3DC583}" destId="{018FED11-FE9B-47CE-9104-C7288084D986}" srcOrd="1" destOrd="0" presId="urn:microsoft.com/office/officeart/2005/8/layout/vList5"/>
    <dgm:cxn modelId="{9B5FE04C-2C06-493E-955A-4FBC0156CB5D}" type="presParOf" srcId="{199A259A-6020-4FA3-81F8-D8C8AA3DC583}" destId="{1B6A2911-C321-4DDD-87A8-88521FCFAD26}" srcOrd="2" destOrd="0" presId="urn:microsoft.com/office/officeart/2005/8/layout/vList5"/>
    <dgm:cxn modelId="{9E475E3C-B797-4A9A-9528-2B66279B05F2}" type="presParOf" srcId="{1B6A2911-C321-4DDD-87A8-88521FCFAD26}" destId="{D2DC3108-B04F-4416-9B3D-D62D0C8BFDD3}" srcOrd="0" destOrd="0" presId="urn:microsoft.com/office/officeart/2005/8/layout/vList5"/>
    <dgm:cxn modelId="{097C3594-6CA3-4E69-84A7-E63F1685AC2C}" type="presParOf" srcId="{1B6A2911-C321-4DDD-87A8-88521FCFAD26}" destId="{F57D96D9-93BE-4B2A-8D2D-05438632C79B}" srcOrd="1" destOrd="0" presId="urn:microsoft.com/office/officeart/2005/8/layout/vList5"/>
    <dgm:cxn modelId="{00F7BEE4-DFA5-43C3-BC62-A6182D78EBAA}" type="presParOf" srcId="{199A259A-6020-4FA3-81F8-D8C8AA3DC583}" destId="{C9EB8346-5AD8-4D66-8B4A-552154696F4D}" srcOrd="3" destOrd="0" presId="urn:microsoft.com/office/officeart/2005/8/layout/vList5"/>
    <dgm:cxn modelId="{B0C4BC37-763F-48EB-ACC1-AE912BF18D9B}" type="presParOf" srcId="{199A259A-6020-4FA3-81F8-D8C8AA3DC583}" destId="{53294E78-AD3C-4450-A23C-E0D098AFFE35}" srcOrd="4" destOrd="0" presId="urn:microsoft.com/office/officeart/2005/8/layout/vList5"/>
    <dgm:cxn modelId="{867A1DF4-CC26-4FC7-AFA8-0D733635BB4B}" type="presParOf" srcId="{53294E78-AD3C-4450-A23C-E0D098AFFE35}" destId="{B78B16BD-BAAD-418D-B6A6-5962CAC54113}" srcOrd="0" destOrd="0" presId="urn:microsoft.com/office/officeart/2005/8/layout/vList5"/>
    <dgm:cxn modelId="{ACC9F41E-6969-42F7-B1E0-8853C0241C45}" type="presParOf" srcId="{53294E78-AD3C-4450-A23C-E0D098AFFE35}" destId="{C14F13D1-5438-4A29-B4DF-6AC573A017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0C3E6D-1B61-446C-B610-BE9EFACA70C0}" type="doc">
      <dgm:prSet loTypeId="urn:microsoft.com/office/officeart/2005/8/layout/hList3" loCatId="list" qsTypeId="urn:microsoft.com/office/officeart/2005/8/quickstyle/3d2" qsCatId="3D" csTypeId="urn:microsoft.com/office/officeart/2005/8/colors/colorful5" csCatId="colorful" phldr="1"/>
      <dgm:spPr/>
      <dgm:t>
        <a:bodyPr/>
        <a:lstStyle/>
        <a:p>
          <a:endParaRPr lang="fr-FR"/>
        </a:p>
      </dgm:t>
    </dgm:pt>
    <dgm:pt modelId="{41EECF14-EE26-409E-A086-2B5387C149FD}">
      <dgm:prSet custT="1"/>
      <dgm:spPr/>
      <dgm:t>
        <a:bodyPr/>
        <a:lstStyle/>
        <a:p>
          <a:pPr rtl="0"/>
          <a:r>
            <a:rPr lang="fr-FR" sz="25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500" dirty="0">
            <a:solidFill>
              <a:schemeClr val="bg1"/>
            </a:solidFill>
            <a:effectLst>
              <a:outerShdw blurRad="38100" dist="38100" dir="2700000" algn="tl">
                <a:srgbClr val="000000">
                  <a:alpha val="43137"/>
                </a:srgbClr>
              </a:outerShdw>
            </a:effectLst>
          </a:endParaRPr>
        </a:p>
      </dgm:t>
    </dgm:pt>
    <dgm:pt modelId="{B496032A-153C-4DE7-8256-83A2AB7A7CA4}" type="parTrans" cxnId="{73423506-D06B-4B58-A285-33E21AC38A08}">
      <dgm:prSet/>
      <dgm:spPr/>
      <dgm:t>
        <a:bodyPr/>
        <a:lstStyle/>
        <a:p>
          <a:endParaRPr lang="fr-FR"/>
        </a:p>
      </dgm:t>
    </dgm:pt>
    <dgm:pt modelId="{34191C8C-3FF2-410F-BE20-AEBABCD602CE}" type="sibTrans" cxnId="{73423506-D06B-4B58-A285-33E21AC38A08}">
      <dgm:prSet/>
      <dgm:spPr/>
      <dgm:t>
        <a:bodyPr/>
        <a:lstStyle/>
        <a:p>
          <a:endParaRPr lang="fr-FR"/>
        </a:p>
      </dgm:t>
    </dgm:pt>
    <dgm:pt modelId="{FB1D67B9-8013-4002-949C-4006B24E5954}">
      <dgm:prSet/>
      <dgm:spPr/>
      <dgm:t>
        <a:bodyPr/>
        <a:lstStyle/>
        <a:p>
          <a:pPr rtl="0"/>
          <a:r>
            <a:rPr lang="fr-FR" dirty="0" smtClean="0"/>
            <a:t>Les bénéfices escomptés liés à l’adoption de comportements risqués.</a:t>
          </a:r>
          <a:endParaRPr lang="fr-FR" dirty="0"/>
        </a:p>
      </dgm:t>
    </dgm:pt>
    <dgm:pt modelId="{09C7B759-F54E-423A-A55A-21612652C2E1}" type="parTrans" cxnId="{B65E2D59-F86A-45B9-8FDB-7F9EE029CC31}">
      <dgm:prSet/>
      <dgm:spPr/>
      <dgm:t>
        <a:bodyPr/>
        <a:lstStyle/>
        <a:p>
          <a:endParaRPr lang="fr-FR"/>
        </a:p>
      </dgm:t>
    </dgm:pt>
    <dgm:pt modelId="{EAD79477-1E43-4A8C-88ED-39E6ADD6BDA7}" type="sibTrans" cxnId="{B65E2D59-F86A-45B9-8FDB-7F9EE029CC31}">
      <dgm:prSet/>
      <dgm:spPr/>
      <dgm:t>
        <a:bodyPr/>
        <a:lstStyle/>
        <a:p>
          <a:endParaRPr lang="fr-FR"/>
        </a:p>
      </dgm:t>
    </dgm:pt>
    <dgm:pt modelId="{E74621FB-C422-40B3-9318-B7D7932E968F}">
      <dgm:prSet/>
      <dgm:spPr/>
      <dgm:t>
        <a:bodyPr/>
        <a:lstStyle/>
        <a:p>
          <a:pPr rtl="0"/>
          <a:r>
            <a:rPr lang="fr-FR" dirty="0" smtClean="0"/>
            <a:t>Les coûts prévisibles de l’adoption de comportements risqués.</a:t>
          </a:r>
          <a:endParaRPr lang="fr-FR" dirty="0"/>
        </a:p>
      </dgm:t>
    </dgm:pt>
    <dgm:pt modelId="{66BA8052-3BFD-4283-BA04-26EEEA2F412E}" type="parTrans" cxnId="{355FD90F-A8AC-42BE-BB9C-7EA04023A5CB}">
      <dgm:prSet/>
      <dgm:spPr/>
      <dgm:t>
        <a:bodyPr/>
        <a:lstStyle/>
        <a:p>
          <a:endParaRPr lang="fr-FR"/>
        </a:p>
      </dgm:t>
    </dgm:pt>
    <dgm:pt modelId="{447FA76C-F7D2-4DF3-A2CE-F2E6F60E5376}" type="sibTrans" cxnId="{355FD90F-A8AC-42BE-BB9C-7EA04023A5CB}">
      <dgm:prSet/>
      <dgm:spPr/>
      <dgm:t>
        <a:bodyPr/>
        <a:lstStyle/>
        <a:p>
          <a:endParaRPr lang="fr-FR"/>
        </a:p>
      </dgm:t>
    </dgm:pt>
    <dgm:pt modelId="{F737053E-00EE-4892-89C1-2632C935E543}">
      <dgm:prSet/>
      <dgm:spPr/>
      <dgm:t>
        <a:bodyPr/>
        <a:lstStyle/>
        <a:p>
          <a:pPr rtl="0"/>
          <a:r>
            <a:rPr lang="fr-FR" dirty="0" smtClean="0"/>
            <a:t>Les bénéfices escomptés liés à l’adoption de comportements sûrs.</a:t>
          </a:r>
          <a:endParaRPr lang="fr-FR" dirty="0"/>
        </a:p>
      </dgm:t>
    </dgm:pt>
    <dgm:pt modelId="{EE2A4791-0627-4E85-AA78-024B7232F1CE}" type="parTrans" cxnId="{37E11C44-A85D-432E-B665-0B1B86F960AA}">
      <dgm:prSet/>
      <dgm:spPr/>
      <dgm:t>
        <a:bodyPr/>
        <a:lstStyle/>
        <a:p>
          <a:endParaRPr lang="fr-FR"/>
        </a:p>
      </dgm:t>
    </dgm:pt>
    <dgm:pt modelId="{F823A708-D510-4981-B630-DAD960CDF724}" type="sibTrans" cxnId="{37E11C44-A85D-432E-B665-0B1B86F960AA}">
      <dgm:prSet/>
      <dgm:spPr/>
      <dgm:t>
        <a:bodyPr/>
        <a:lstStyle/>
        <a:p>
          <a:endParaRPr lang="fr-FR"/>
        </a:p>
      </dgm:t>
    </dgm:pt>
    <dgm:pt modelId="{10DAD4E4-32C2-44DC-B155-8E5EB9147203}">
      <dgm:prSet/>
      <dgm:spPr/>
      <dgm:t>
        <a:bodyPr/>
        <a:lstStyle/>
        <a:p>
          <a:pPr rtl="0"/>
          <a:r>
            <a:rPr lang="fr-FR" dirty="0" smtClean="0"/>
            <a:t>Les coûts prévisibles de l’adoption de comportements sûrs.</a:t>
          </a:r>
          <a:endParaRPr lang="fr-FR" dirty="0"/>
        </a:p>
      </dgm:t>
    </dgm:pt>
    <dgm:pt modelId="{C8A0B41F-72F7-4DE6-9B6C-5E95678313B7}" type="parTrans" cxnId="{96F3A688-3E50-4707-8617-CB0AC7283250}">
      <dgm:prSet/>
      <dgm:spPr/>
      <dgm:t>
        <a:bodyPr/>
        <a:lstStyle/>
        <a:p>
          <a:endParaRPr lang="fr-FR"/>
        </a:p>
      </dgm:t>
    </dgm:pt>
    <dgm:pt modelId="{0D719B7F-0E81-42CB-ACCA-8DC100A61A32}" type="sibTrans" cxnId="{96F3A688-3E50-4707-8617-CB0AC7283250}">
      <dgm:prSet/>
      <dgm:spPr/>
      <dgm:t>
        <a:bodyPr/>
        <a:lstStyle/>
        <a:p>
          <a:endParaRPr lang="fr-FR"/>
        </a:p>
      </dgm:t>
    </dgm:pt>
    <dgm:pt modelId="{108306A9-588F-4597-9BCA-407DE53464AB}" type="pres">
      <dgm:prSet presAssocID="{9F0C3E6D-1B61-446C-B610-BE9EFACA70C0}" presName="composite" presStyleCnt="0">
        <dgm:presLayoutVars>
          <dgm:chMax val="1"/>
          <dgm:dir/>
          <dgm:resizeHandles val="exact"/>
        </dgm:presLayoutVars>
      </dgm:prSet>
      <dgm:spPr/>
      <dgm:t>
        <a:bodyPr/>
        <a:lstStyle/>
        <a:p>
          <a:endParaRPr lang="fr-FR"/>
        </a:p>
      </dgm:t>
    </dgm:pt>
    <dgm:pt modelId="{77820FA4-EC54-47C0-AA02-DA8B7B9F1BD6}" type="pres">
      <dgm:prSet presAssocID="{41EECF14-EE26-409E-A086-2B5387C149FD}" presName="roof" presStyleLbl="dkBgShp" presStyleIdx="0" presStyleCnt="2" custScaleY="79322"/>
      <dgm:spPr/>
      <dgm:t>
        <a:bodyPr/>
        <a:lstStyle/>
        <a:p>
          <a:endParaRPr lang="fr-FR"/>
        </a:p>
      </dgm:t>
    </dgm:pt>
    <dgm:pt modelId="{C047365A-B38E-49BE-937C-E52378A462DD}" type="pres">
      <dgm:prSet presAssocID="{41EECF14-EE26-409E-A086-2B5387C149FD}" presName="pillars" presStyleCnt="0"/>
      <dgm:spPr/>
    </dgm:pt>
    <dgm:pt modelId="{F4517578-D121-4647-8789-81A2FD4AF175}" type="pres">
      <dgm:prSet presAssocID="{41EECF14-EE26-409E-A086-2B5387C149FD}" presName="pillar1" presStyleLbl="node1" presStyleIdx="0" presStyleCnt="4">
        <dgm:presLayoutVars>
          <dgm:bulletEnabled val="1"/>
        </dgm:presLayoutVars>
      </dgm:prSet>
      <dgm:spPr/>
      <dgm:t>
        <a:bodyPr/>
        <a:lstStyle/>
        <a:p>
          <a:endParaRPr lang="fr-FR"/>
        </a:p>
      </dgm:t>
    </dgm:pt>
    <dgm:pt modelId="{18B9DD64-5728-41F6-81F1-AEDBFFF33F12}" type="pres">
      <dgm:prSet presAssocID="{E74621FB-C422-40B3-9318-B7D7932E968F}" presName="pillarX" presStyleLbl="node1" presStyleIdx="1" presStyleCnt="4">
        <dgm:presLayoutVars>
          <dgm:bulletEnabled val="1"/>
        </dgm:presLayoutVars>
      </dgm:prSet>
      <dgm:spPr/>
      <dgm:t>
        <a:bodyPr/>
        <a:lstStyle/>
        <a:p>
          <a:endParaRPr lang="fr-FR"/>
        </a:p>
      </dgm:t>
    </dgm:pt>
    <dgm:pt modelId="{DF8AEA0E-8360-4173-BC43-D3A945A8B6B2}" type="pres">
      <dgm:prSet presAssocID="{F737053E-00EE-4892-89C1-2632C935E543}" presName="pillarX" presStyleLbl="node1" presStyleIdx="2" presStyleCnt="4">
        <dgm:presLayoutVars>
          <dgm:bulletEnabled val="1"/>
        </dgm:presLayoutVars>
      </dgm:prSet>
      <dgm:spPr/>
      <dgm:t>
        <a:bodyPr/>
        <a:lstStyle/>
        <a:p>
          <a:endParaRPr lang="fr-FR"/>
        </a:p>
      </dgm:t>
    </dgm:pt>
    <dgm:pt modelId="{04F52D8B-D88A-4152-8790-79231DE5C36D}" type="pres">
      <dgm:prSet presAssocID="{10DAD4E4-32C2-44DC-B155-8E5EB9147203}" presName="pillarX" presStyleLbl="node1" presStyleIdx="3" presStyleCnt="4">
        <dgm:presLayoutVars>
          <dgm:bulletEnabled val="1"/>
        </dgm:presLayoutVars>
      </dgm:prSet>
      <dgm:spPr/>
      <dgm:t>
        <a:bodyPr/>
        <a:lstStyle/>
        <a:p>
          <a:endParaRPr lang="fr-FR"/>
        </a:p>
      </dgm:t>
    </dgm:pt>
    <dgm:pt modelId="{49DA6948-712C-45EF-B748-BE0F77A9C94D}" type="pres">
      <dgm:prSet presAssocID="{41EECF14-EE26-409E-A086-2B5387C149FD}" presName="base" presStyleLbl="dkBgShp" presStyleIdx="1" presStyleCnt="2"/>
      <dgm:spPr/>
    </dgm:pt>
  </dgm:ptLst>
  <dgm:cxnLst>
    <dgm:cxn modelId="{2CEA8CA9-43F5-4FBB-B301-CD3858B45556}" type="presOf" srcId="{E74621FB-C422-40B3-9318-B7D7932E968F}" destId="{18B9DD64-5728-41F6-81F1-AEDBFFF33F12}" srcOrd="0" destOrd="0" presId="urn:microsoft.com/office/officeart/2005/8/layout/hList3"/>
    <dgm:cxn modelId="{96F3A688-3E50-4707-8617-CB0AC7283250}" srcId="{41EECF14-EE26-409E-A086-2B5387C149FD}" destId="{10DAD4E4-32C2-44DC-B155-8E5EB9147203}" srcOrd="3" destOrd="0" parTransId="{C8A0B41F-72F7-4DE6-9B6C-5E95678313B7}" sibTransId="{0D719B7F-0E81-42CB-ACCA-8DC100A61A32}"/>
    <dgm:cxn modelId="{355FD90F-A8AC-42BE-BB9C-7EA04023A5CB}" srcId="{41EECF14-EE26-409E-A086-2B5387C149FD}" destId="{E74621FB-C422-40B3-9318-B7D7932E968F}" srcOrd="1" destOrd="0" parTransId="{66BA8052-3BFD-4283-BA04-26EEEA2F412E}" sibTransId="{447FA76C-F7D2-4DF3-A2CE-F2E6F60E5376}"/>
    <dgm:cxn modelId="{23FF8DF7-CAE3-4241-9238-C9E25F7EC937}" type="presOf" srcId="{9F0C3E6D-1B61-446C-B610-BE9EFACA70C0}" destId="{108306A9-588F-4597-9BCA-407DE53464AB}" srcOrd="0" destOrd="0" presId="urn:microsoft.com/office/officeart/2005/8/layout/hList3"/>
    <dgm:cxn modelId="{73423506-D06B-4B58-A285-33E21AC38A08}" srcId="{9F0C3E6D-1B61-446C-B610-BE9EFACA70C0}" destId="{41EECF14-EE26-409E-A086-2B5387C149FD}" srcOrd="0" destOrd="0" parTransId="{B496032A-153C-4DE7-8256-83A2AB7A7CA4}" sibTransId="{34191C8C-3FF2-410F-BE20-AEBABCD602CE}"/>
    <dgm:cxn modelId="{36E38EB1-6E30-4A3C-97E5-4ABECDC73AF2}" type="presOf" srcId="{10DAD4E4-32C2-44DC-B155-8E5EB9147203}" destId="{04F52D8B-D88A-4152-8790-79231DE5C36D}" srcOrd="0" destOrd="0" presId="urn:microsoft.com/office/officeart/2005/8/layout/hList3"/>
    <dgm:cxn modelId="{B65E2D59-F86A-45B9-8FDB-7F9EE029CC31}" srcId="{41EECF14-EE26-409E-A086-2B5387C149FD}" destId="{FB1D67B9-8013-4002-949C-4006B24E5954}" srcOrd="0" destOrd="0" parTransId="{09C7B759-F54E-423A-A55A-21612652C2E1}" sibTransId="{EAD79477-1E43-4A8C-88ED-39E6ADD6BDA7}"/>
    <dgm:cxn modelId="{586B000D-4395-4EA1-9569-50674092BC7C}" type="presOf" srcId="{41EECF14-EE26-409E-A086-2B5387C149FD}" destId="{77820FA4-EC54-47C0-AA02-DA8B7B9F1BD6}" srcOrd="0" destOrd="0" presId="urn:microsoft.com/office/officeart/2005/8/layout/hList3"/>
    <dgm:cxn modelId="{DA331574-BB9B-4CFA-93DA-5DEFD513928C}" type="presOf" srcId="{F737053E-00EE-4892-89C1-2632C935E543}" destId="{DF8AEA0E-8360-4173-BC43-D3A945A8B6B2}" srcOrd="0" destOrd="0" presId="urn:microsoft.com/office/officeart/2005/8/layout/hList3"/>
    <dgm:cxn modelId="{F497B448-7A1A-4B17-B1DB-B3DD4BA9EB81}" type="presOf" srcId="{FB1D67B9-8013-4002-949C-4006B24E5954}" destId="{F4517578-D121-4647-8789-81A2FD4AF175}" srcOrd="0" destOrd="0" presId="urn:microsoft.com/office/officeart/2005/8/layout/hList3"/>
    <dgm:cxn modelId="{37E11C44-A85D-432E-B665-0B1B86F960AA}" srcId="{41EECF14-EE26-409E-A086-2B5387C149FD}" destId="{F737053E-00EE-4892-89C1-2632C935E543}" srcOrd="2" destOrd="0" parTransId="{EE2A4791-0627-4E85-AA78-024B7232F1CE}" sibTransId="{F823A708-D510-4981-B630-DAD960CDF724}"/>
    <dgm:cxn modelId="{8BEE62B1-F23F-4612-B00A-4CC4C3BE3EF5}" type="presParOf" srcId="{108306A9-588F-4597-9BCA-407DE53464AB}" destId="{77820FA4-EC54-47C0-AA02-DA8B7B9F1BD6}" srcOrd="0" destOrd="0" presId="urn:microsoft.com/office/officeart/2005/8/layout/hList3"/>
    <dgm:cxn modelId="{8E706BCA-6B34-46FE-8CDA-CD9CC3DDB1BE}" type="presParOf" srcId="{108306A9-588F-4597-9BCA-407DE53464AB}" destId="{C047365A-B38E-49BE-937C-E52378A462DD}" srcOrd="1" destOrd="0" presId="urn:microsoft.com/office/officeart/2005/8/layout/hList3"/>
    <dgm:cxn modelId="{FA84E11C-0036-4D95-8436-4CD08E6F2BA2}" type="presParOf" srcId="{C047365A-B38E-49BE-937C-E52378A462DD}" destId="{F4517578-D121-4647-8789-81A2FD4AF175}" srcOrd="0" destOrd="0" presId="urn:microsoft.com/office/officeart/2005/8/layout/hList3"/>
    <dgm:cxn modelId="{F6BEA7BD-116B-42D0-A67A-D1D0D5160848}" type="presParOf" srcId="{C047365A-B38E-49BE-937C-E52378A462DD}" destId="{18B9DD64-5728-41F6-81F1-AEDBFFF33F12}" srcOrd="1" destOrd="0" presId="urn:microsoft.com/office/officeart/2005/8/layout/hList3"/>
    <dgm:cxn modelId="{C65C998C-AE60-45D6-81B2-055009258A10}" type="presParOf" srcId="{C047365A-B38E-49BE-937C-E52378A462DD}" destId="{DF8AEA0E-8360-4173-BC43-D3A945A8B6B2}" srcOrd="2" destOrd="0" presId="urn:microsoft.com/office/officeart/2005/8/layout/hList3"/>
    <dgm:cxn modelId="{AE8CC650-23F5-4335-AD5B-5055979DE271}" type="presParOf" srcId="{C047365A-B38E-49BE-937C-E52378A462DD}" destId="{04F52D8B-D88A-4152-8790-79231DE5C36D}" srcOrd="3" destOrd="0" presId="urn:microsoft.com/office/officeart/2005/8/layout/hList3"/>
    <dgm:cxn modelId="{9AA8642F-3A20-4E3F-A694-93E372F8FAAE}" type="presParOf" srcId="{108306A9-588F-4597-9BCA-407DE53464AB}" destId="{49DA6948-712C-45EF-B748-BE0F77A9C94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EF8677-4545-4837-BDF6-4F4E851EB649}" type="doc">
      <dgm:prSet loTypeId="urn:microsoft.com/office/officeart/2005/8/layout/hierarchy4" loCatId="list" qsTypeId="urn:microsoft.com/office/officeart/2005/8/quickstyle/3d2" qsCatId="3D" csTypeId="urn:microsoft.com/office/officeart/2005/8/colors/colorful5" csCatId="colorful" phldr="1"/>
      <dgm:spPr/>
      <dgm:t>
        <a:bodyPr/>
        <a:lstStyle/>
        <a:p>
          <a:endParaRPr lang="fr-FR"/>
        </a:p>
      </dgm:t>
    </dgm:pt>
    <dgm:pt modelId="{C5EEF221-637D-4EA2-BB28-268E617AF0B2}">
      <dgm:prSet custT="1"/>
      <dgm:spPr/>
      <dgm:t>
        <a:bodyPr/>
        <a:lstStyle/>
        <a:p>
          <a:pPr rtl="0"/>
          <a:r>
            <a:rPr lang="fr-FR" sz="23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300" dirty="0">
            <a:solidFill>
              <a:schemeClr val="bg1"/>
            </a:solidFill>
            <a:effectLst>
              <a:outerShdw blurRad="38100" dist="38100" dir="2700000" algn="tl">
                <a:srgbClr val="000000">
                  <a:alpha val="43137"/>
                </a:srgbClr>
              </a:outerShdw>
            </a:effectLst>
          </a:endParaRPr>
        </a:p>
      </dgm:t>
    </dgm:pt>
    <dgm:pt modelId="{ED818780-E640-42AE-ADD8-3C43EE7F577B}" type="parTrans" cxnId="{72A30BB0-2F32-4D97-BE93-958FF818451B}">
      <dgm:prSet/>
      <dgm:spPr/>
      <dgm:t>
        <a:bodyPr/>
        <a:lstStyle/>
        <a:p>
          <a:endParaRPr lang="fr-FR"/>
        </a:p>
      </dgm:t>
    </dgm:pt>
    <dgm:pt modelId="{575C05AD-B0F0-4A97-9562-D6F66BDEB46D}" type="sibTrans" cxnId="{72A30BB0-2F32-4D97-BE93-958FF818451B}">
      <dgm:prSet/>
      <dgm:spPr/>
      <dgm:t>
        <a:bodyPr/>
        <a:lstStyle/>
        <a:p>
          <a:endParaRPr lang="fr-FR"/>
        </a:p>
      </dgm:t>
    </dgm:pt>
    <dgm:pt modelId="{C07C598B-CACC-4275-A890-D35C1950F496}">
      <dgm:prSet/>
      <dgm:spPr/>
      <dgm:t>
        <a:bodyPr/>
        <a:lstStyle/>
        <a:p>
          <a:pPr rtl="0"/>
          <a:r>
            <a:rPr lang="fr-FR" dirty="0" smtClean="0"/>
            <a:t>Les bénéfices escomptés liés à l’adoption de comportements risqués.</a:t>
          </a:r>
          <a:endParaRPr lang="fr-FR" dirty="0"/>
        </a:p>
      </dgm:t>
    </dgm:pt>
    <dgm:pt modelId="{3F7144C4-1B46-4DBD-9118-DCB0B5F6CA48}" type="parTrans" cxnId="{124A1BE9-6F3F-4517-B930-6F9FD6901EF3}">
      <dgm:prSet/>
      <dgm:spPr/>
      <dgm:t>
        <a:bodyPr/>
        <a:lstStyle/>
        <a:p>
          <a:endParaRPr lang="fr-FR"/>
        </a:p>
      </dgm:t>
    </dgm:pt>
    <dgm:pt modelId="{9096F130-2222-4115-B200-29DF6D32D36E}" type="sibTrans" cxnId="{124A1BE9-6F3F-4517-B930-6F9FD6901EF3}">
      <dgm:prSet/>
      <dgm:spPr/>
      <dgm:t>
        <a:bodyPr/>
        <a:lstStyle/>
        <a:p>
          <a:endParaRPr lang="fr-FR"/>
        </a:p>
      </dgm:t>
    </dgm:pt>
    <dgm:pt modelId="{9AB8F814-C6E9-4BBA-BA7A-95CAD87F0526}">
      <dgm:prSet custT="1"/>
      <dgm:spPr/>
      <dgm:t>
        <a:bodyPr/>
        <a:lstStyle/>
        <a:p>
          <a:pPr rtl="0"/>
          <a:r>
            <a:rPr lang="fr-FR" sz="1300" b="1" u="sng" dirty="0" smtClean="0"/>
            <a:t>Exemple vitesse en voiture</a:t>
          </a:r>
        </a:p>
        <a:p>
          <a:pPr rtl="0"/>
          <a:r>
            <a:rPr lang="fr-FR" sz="1300" b="0" dirty="0" smtClean="0"/>
            <a:t>Sensations fortes.</a:t>
          </a:r>
        </a:p>
        <a:p>
          <a:pPr rtl="0"/>
          <a:r>
            <a:rPr lang="fr-FR" sz="1300" b="0" dirty="0" smtClean="0"/>
            <a:t>Se sentir un « pilote » et le montrer aux autres.</a:t>
          </a:r>
        </a:p>
        <a:p>
          <a:pPr rtl="0"/>
          <a:r>
            <a:rPr lang="fr-FR" sz="1300" b="0" dirty="0" smtClean="0"/>
            <a:t>Arriver à l’heure RDV.</a:t>
          </a:r>
        </a:p>
        <a:p>
          <a:pPr rtl="0"/>
          <a:r>
            <a:rPr lang="fr-FR" sz="1300" b="0" dirty="0" smtClean="0"/>
            <a:t>« Tester » la puissance de sa voiture.</a:t>
          </a:r>
        </a:p>
      </dgm:t>
    </dgm:pt>
    <dgm:pt modelId="{B2F373A0-5EBC-400E-9FE1-0E9E00131F84}" type="parTrans" cxnId="{ADE84436-C321-4BD9-B926-E43242CF3F97}">
      <dgm:prSet/>
      <dgm:spPr/>
      <dgm:t>
        <a:bodyPr/>
        <a:lstStyle/>
        <a:p>
          <a:endParaRPr lang="fr-FR"/>
        </a:p>
      </dgm:t>
    </dgm:pt>
    <dgm:pt modelId="{73EC9D89-D940-403C-8A12-13F01CAC62F3}" type="sibTrans" cxnId="{ADE84436-C321-4BD9-B926-E43242CF3F97}">
      <dgm:prSet/>
      <dgm:spPr/>
      <dgm:t>
        <a:bodyPr/>
        <a:lstStyle/>
        <a:p>
          <a:endParaRPr lang="fr-FR"/>
        </a:p>
      </dgm:t>
    </dgm:pt>
    <dgm:pt modelId="{A5FA34E9-D625-49B1-B98B-0471FBA33BCA}">
      <dgm:prSet/>
      <dgm:spPr/>
      <dgm:t>
        <a:bodyPr/>
        <a:lstStyle/>
        <a:p>
          <a:pPr rtl="0"/>
          <a:r>
            <a:rPr lang="fr-FR" dirty="0" smtClean="0"/>
            <a:t>Les coûts prévisibles de l’adoption de comportements risqués.</a:t>
          </a:r>
          <a:endParaRPr lang="fr-FR" dirty="0"/>
        </a:p>
      </dgm:t>
    </dgm:pt>
    <dgm:pt modelId="{6D6CF927-FA37-46E7-B9B7-BC45AC9A6FF5}" type="parTrans" cxnId="{DE520703-44DA-4698-A048-4DA90DB9CAA6}">
      <dgm:prSet/>
      <dgm:spPr/>
      <dgm:t>
        <a:bodyPr/>
        <a:lstStyle/>
        <a:p>
          <a:endParaRPr lang="fr-FR"/>
        </a:p>
      </dgm:t>
    </dgm:pt>
    <dgm:pt modelId="{09B14571-EEA6-45B5-9780-101FBF9FE6E0}" type="sibTrans" cxnId="{DE520703-44DA-4698-A048-4DA90DB9CAA6}">
      <dgm:prSet/>
      <dgm:spPr/>
      <dgm:t>
        <a:bodyPr/>
        <a:lstStyle/>
        <a:p>
          <a:endParaRPr lang="fr-FR"/>
        </a:p>
      </dgm:t>
    </dgm:pt>
    <dgm:pt modelId="{F3E8166E-7D94-4445-8E59-D5C6C2B68C18}">
      <dgm:prSet custT="1"/>
      <dgm:spPr/>
      <dgm:t>
        <a:bodyPr/>
        <a:lstStyle/>
        <a:p>
          <a:pPr rtl="0"/>
          <a:r>
            <a:rPr lang="fr-FR" sz="1300" b="1" u="sng" dirty="0" smtClean="0"/>
            <a:t>Exemple vitesse en voiture</a:t>
          </a:r>
        </a:p>
        <a:p>
          <a:pPr rtl="0"/>
          <a:r>
            <a:rPr lang="fr-FR" sz="1300" b="0" dirty="0" smtClean="0"/>
            <a:t>Perdre le contrôle de son véhicule.</a:t>
          </a:r>
        </a:p>
        <a:p>
          <a:pPr rtl="0"/>
          <a:r>
            <a:rPr lang="fr-FR" sz="1300" b="0" dirty="0" smtClean="0"/>
            <a:t>Intégrité physique de soi et des autres. </a:t>
          </a:r>
        </a:p>
        <a:p>
          <a:pPr rtl="0"/>
          <a:r>
            <a:rPr lang="fr-FR" sz="1300" b="0" dirty="0" smtClean="0"/>
            <a:t>Consommer plus de carburant.</a:t>
          </a:r>
        </a:p>
        <a:p>
          <a:pPr rtl="0"/>
          <a:r>
            <a:rPr lang="fr-FR" sz="1300" b="0" dirty="0" smtClean="0"/>
            <a:t>Se faire « flasher » au radar. </a:t>
          </a:r>
          <a:endParaRPr lang="fr-FR" sz="1300" dirty="0"/>
        </a:p>
      </dgm:t>
    </dgm:pt>
    <dgm:pt modelId="{FED9917A-8804-4BE8-BADA-F6A747D297A6}" type="parTrans" cxnId="{5D1CE6E5-F170-44A5-9EBA-A08375FB882D}">
      <dgm:prSet/>
      <dgm:spPr/>
      <dgm:t>
        <a:bodyPr/>
        <a:lstStyle/>
        <a:p>
          <a:endParaRPr lang="fr-FR"/>
        </a:p>
      </dgm:t>
    </dgm:pt>
    <dgm:pt modelId="{A1515982-504C-4617-8F09-2B81D51E3230}" type="sibTrans" cxnId="{5D1CE6E5-F170-44A5-9EBA-A08375FB882D}">
      <dgm:prSet/>
      <dgm:spPr/>
      <dgm:t>
        <a:bodyPr/>
        <a:lstStyle/>
        <a:p>
          <a:endParaRPr lang="fr-FR"/>
        </a:p>
      </dgm:t>
    </dgm:pt>
    <dgm:pt modelId="{8248801B-5485-44AE-A6E7-D2D4A1732418}">
      <dgm:prSet/>
      <dgm:spPr/>
      <dgm:t>
        <a:bodyPr/>
        <a:lstStyle/>
        <a:p>
          <a:pPr rtl="0"/>
          <a:r>
            <a:rPr lang="fr-FR" dirty="0" smtClean="0"/>
            <a:t>Les bénéfices escomptés liés à l’adoption de comportements sûrs.</a:t>
          </a:r>
          <a:endParaRPr lang="fr-FR" dirty="0"/>
        </a:p>
      </dgm:t>
    </dgm:pt>
    <dgm:pt modelId="{EEA1828B-6C4F-40C0-895A-88DFCA5A179B}" type="parTrans" cxnId="{9DCE8A2C-0DA6-4616-A687-DD2D5B7C6583}">
      <dgm:prSet/>
      <dgm:spPr/>
      <dgm:t>
        <a:bodyPr/>
        <a:lstStyle/>
        <a:p>
          <a:endParaRPr lang="fr-FR"/>
        </a:p>
      </dgm:t>
    </dgm:pt>
    <dgm:pt modelId="{709890BF-F203-4269-9ADB-86DB2938A3CB}" type="sibTrans" cxnId="{9DCE8A2C-0DA6-4616-A687-DD2D5B7C6583}">
      <dgm:prSet/>
      <dgm:spPr/>
      <dgm:t>
        <a:bodyPr/>
        <a:lstStyle/>
        <a:p>
          <a:endParaRPr lang="fr-FR"/>
        </a:p>
      </dgm:t>
    </dgm:pt>
    <dgm:pt modelId="{F67D11A2-2EE3-4E71-9537-CBDC5D956F83}">
      <dgm:prSet custT="1"/>
      <dgm:spPr/>
      <dgm:t>
        <a:bodyPr/>
        <a:lstStyle/>
        <a:p>
          <a:pPr rtl="0"/>
          <a:r>
            <a:rPr lang="fr-FR" sz="1300" b="1" u="sng" dirty="0" smtClean="0"/>
            <a:t>Exemple vitesse en voiture</a:t>
          </a:r>
        </a:p>
        <a:p>
          <a:pPr rtl="0"/>
          <a:r>
            <a:rPr lang="fr-FR" sz="1300" b="0" dirty="0" smtClean="0"/>
            <a:t>Contrôler son véhicule. </a:t>
          </a:r>
        </a:p>
        <a:p>
          <a:pPr rtl="0"/>
          <a:r>
            <a:rPr lang="fr-FR" sz="1300" b="0" dirty="0" smtClean="0"/>
            <a:t>Diminuer la probabilité d’un accident.</a:t>
          </a:r>
        </a:p>
        <a:p>
          <a:pPr rtl="0"/>
          <a:r>
            <a:rPr lang="fr-FR" sz="1300" b="0" dirty="0" smtClean="0"/>
            <a:t>Economiser son carburant.</a:t>
          </a:r>
        </a:p>
        <a:p>
          <a:pPr rtl="0"/>
          <a:r>
            <a:rPr lang="fr-FR" sz="1300" dirty="0" smtClean="0"/>
            <a:t>Pas de contrôle de vitesse.</a:t>
          </a:r>
          <a:endParaRPr lang="fr-FR" sz="1300" dirty="0"/>
        </a:p>
      </dgm:t>
    </dgm:pt>
    <dgm:pt modelId="{32CCA88B-4AD6-4BC1-9A86-F4BE8EF9C56E}" type="parTrans" cxnId="{A33B6D4F-849E-44E2-BC5B-1BE555784D47}">
      <dgm:prSet/>
      <dgm:spPr/>
      <dgm:t>
        <a:bodyPr/>
        <a:lstStyle/>
        <a:p>
          <a:endParaRPr lang="fr-FR"/>
        </a:p>
      </dgm:t>
    </dgm:pt>
    <dgm:pt modelId="{912082A1-3114-4B02-AAF0-903BB0B5C137}" type="sibTrans" cxnId="{A33B6D4F-849E-44E2-BC5B-1BE555784D47}">
      <dgm:prSet/>
      <dgm:spPr/>
      <dgm:t>
        <a:bodyPr/>
        <a:lstStyle/>
        <a:p>
          <a:endParaRPr lang="fr-FR"/>
        </a:p>
      </dgm:t>
    </dgm:pt>
    <dgm:pt modelId="{761371C7-8737-43F8-940C-CF772683911B}">
      <dgm:prSet/>
      <dgm:spPr/>
      <dgm:t>
        <a:bodyPr/>
        <a:lstStyle/>
        <a:p>
          <a:pPr rtl="0"/>
          <a:r>
            <a:rPr lang="fr-FR" dirty="0" smtClean="0"/>
            <a:t>Les coûts prévisibles de l’adoption de comportements sûrs.</a:t>
          </a:r>
          <a:endParaRPr lang="fr-FR" dirty="0"/>
        </a:p>
      </dgm:t>
    </dgm:pt>
    <dgm:pt modelId="{9FA63812-38E3-4472-A13F-01F19742174F}" type="parTrans" cxnId="{39704FDF-5435-4267-AC54-A7CFB1F49E07}">
      <dgm:prSet/>
      <dgm:spPr/>
      <dgm:t>
        <a:bodyPr/>
        <a:lstStyle/>
        <a:p>
          <a:endParaRPr lang="fr-FR"/>
        </a:p>
      </dgm:t>
    </dgm:pt>
    <dgm:pt modelId="{5E24D5B9-6211-4934-B549-E78FAF970C4A}" type="sibTrans" cxnId="{39704FDF-5435-4267-AC54-A7CFB1F49E07}">
      <dgm:prSet/>
      <dgm:spPr/>
      <dgm:t>
        <a:bodyPr/>
        <a:lstStyle/>
        <a:p>
          <a:endParaRPr lang="fr-FR"/>
        </a:p>
      </dgm:t>
    </dgm:pt>
    <dgm:pt modelId="{1E355859-9016-4788-B21A-587B65C71667}">
      <dgm:prSet custT="1"/>
      <dgm:spPr/>
      <dgm:t>
        <a:bodyPr/>
        <a:lstStyle/>
        <a:p>
          <a:pPr rtl="0"/>
          <a:r>
            <a:rPr lang="fr-FR" sz="1300" b="1" u="sng" dirty="0" smtClean="0"/>
            <a:t>Exemple vitesse en voiture</a:t>
          </a:r>
        </a:p>
        <a:p>
          <a:pPr rtl="0"/>
          <a:r>
            <a:rPr lang="fr-FR" sz="1300" b="0" dirty="0" smtClean="0"/>
            <a:t>Ennui dans la conduite automobile.</a:t>
          </a:r>
        </a:p>
        <a:p>
          <a:pPr rtl="0"/>
          <a:r>
            <a:rPr lang="fr-FR" sz="1300" b="0" dirty="0" smtClean="0"/>
            <a:t>Etre en retard </a:t>
          </a:r>
          <a:r>
            <a:rPr lang="fr-FR" sz="1300" b="0" dirty="0" smtClean="0">
              <a:sym typeface="Wingdings" pitchFamily="2" charset="2"/>
            </a:rPr>
            <a:t> patron mécontent !</a:t>
          </a:r>
        </a:p>
        <a:p>
          <a:pPr rtl="0"/>
          <a:r>
            <a:rPr lang="fr-FR" sz="1300" b="0" dirty="0" smtClean="0">
              <a:sym typeface="Wingdings" pitchFamily="2" charset="2"/>
            </a:rPr>
            <a:t>Se faire doubler, se sentir une « tortue ». </a:t>
          </a:r>
        </a:p>
        <a:p>
          <a:pPr rtl="0"/>
          <a:r>
            <a:rPr lang="fr-FR" sz="1300" b="0" dirty="0" smtClean="0">
              <a:sym typeface="Wingdings" pitchFamily="2" charset="2"/>
            </a:rPr>
            <a:t>« Paraître » un mauvais conducteur.</a:t>
          </a:r>
          <a:endParaRPr lang="fr-FR" sz="1100" dirty="0"/>
        </a:p>
      </dgm:t>
    </dgm:pt>
    <dgm:pt modelId="{2D9338B1-322C-4AE2-8038-100DB64FCDC5}" type="parTrans" cxnId="{58138742-76BD-41AB-8831-DA32CBA05E57}">
      <dgm:prSet/>
      <dgm:spPr/>
      <dgm:t>
        <a:bodyPr/>
        <a:lstStyle/>
        <a:p>
          <a:endParaRPr lang="fr-FR"/>
        </a:p>
      </dgm:t>
    </dgm:pt>
    <dgm:pt modelId="{F4279882-2CC1-45AD-A89C-731BA83B3E7A}" type="sibTrans" cxnId="{58138742-76BD-41AB-8831-DA32CBA05E57}">
      <dgm:prSet/>
      <dgm:spPr/>
      <dgm:t>
        <a:bodyPr/>
        <a:lstStyle/>
        <a:p>
          <a:endParaRPr lang="fr-FR"/>
        </a:p>
      </dgm:t>
    </dgm:pt>
    <dgm:pt modelId="{53353605-D536-445C-9E79-1CBFE78B5189}" type="pres">
      <dgm:prSet presAssocID="{7FEF8677-4545-4837-BDF6-4F4E851EB649}" presName="Name0" presStyleCnt="0">
        <dgm:presLayoutVars>
          <dgm:chPref val="1"/>
          <dgm:dir/>
          <dgm:animOne val="branch"/>
          <dgm:animLvl val="lvl"/>
          <dgm:resizeHandles/>
        </dgm:presLayoutVars>
      </dgm:prSet>
      <dgm:spPr/>
      <dgm:t>
        <a:bodyPr/>
        <a:lstStyle/>
        <a:p>
          <a:endParaRPr lang="fr-FR"/>
        </a:p>
      </dgm:t>
    </dgm:pt>
    <dgm:pt modelId="{C8DE941D-50BB-43C4-825D-5DD96BF0532C}" type="pres">
      <dgm:prSet presAssocID="{C5EEF221-637D-4EA2-BB28-268E617AF0B2}" presName="vertOne" presStyleCnt="0"/>
      <dgm:spPr/>
    </dgm:pt>
    <dgm:pt modelId="{5C82D502-E536-49CB-AB18-3474BA47E3C0}" type="pres">
      <dgm:prSet presAssocID="{C5EEF221-637D-4EA2-BB28-268E617AF0B2}" presName="txOne" presStyleLbl="node0" presStyleIdx="0" presStyleCnt="1" custScaleY="20715">
        <dgm:presLayoutVars>
          <dgm:chPref val="3"/>
        </dgm:presLayoutVars>
      </dgm:prSet>
      <dgm:spPr/>
      <dgm:t>
        <a:bodyPr/>
        <a:lstStyle/>
        <a:p>
          <a:endParaRPr lang="fr-FR"/>
        </a:p>
      </dgm:t>
    </dgm:pt>
    <dgm:pt modelId="{6EB1F346-924C-4046-8F7D-C49D5D052334}" type="pres">
      <dgm:prSet presAssocID="{C5EEF221-637D-4EA2-BB28-268E617AF0B2}" presName="parTransOne" presStyleCnt="0"/>
      <dgm:spPr/>
    </dgm:pt>
    <dgm:pt modelId="{7ECBAC2B-3C3A-4D42-BDC2-05E72BC603C8}" type="pres">
      <dgm:prSet presAssocID="{C5EEF221-637D-4EA2-BB28-268E617AF0B2}" presName="horzOne" presStyleCnt="0"/>
      <dgm:spPr/>
    </dgm:pt>
    <dgm:pt modelId="{F5897F66-F983-4363-B5DF-27FD35E993FC}" type="pres">
      <dgm:prSet presAssocID="{C07C598B-CACC-4275-A890-D35C1950F496}" presName="vertTwo" presStyleCnt="0"/>
      <dgm:spPr/>
    </dgm:pt>
    <dgm:pt modelId="{58D6C0F4-54C0-4FF9-A177-059DE9AB4DA5}" type="pres">
      <dgm:prSet presAssocID="{C07C598B-CACC-4275-A890-D35C1950F496}" presName="txTwo" presStyleLbl="node2" presStyleIdx="0" presStyleCnt="4" custScaleY="56962">
        <dgm:presLayoutVars>
          <dgm:chPref val="3"/>
        </dgm:presLayoutVars>
      </dgm:prSet>
      <dgm:spPr/>
      <dgm:t>
        <a:bodyPr/>
        <a:lstStyle/>
        <a:p>
          <a:endParaRPr lang="fr-FR"/>
        </a:p>
      </dgm:t>
    </dgm:pt>
    <dgm:pt modelId="{A03E2045-F29D-4B2F-83D0-E8CA50F46038}" type="pres">
      <dgm:prSet presAssocID="{C07C598B-CACC-4275-A890-D35C1950F496}" presName="parTransTwo" presStyleCnt="0"/>
      <dgm:spPr/>
    </dgm:pt>
    <dgm:pt modelId="{E049A05D-787B-47D4-A58D-50C76B5794CF}" type="pres">
      <dgm:prSet presAssocID="{C07C598B-CACC-4275-A890-D35C1950F496}" presName="horzTwo" presStyleCnt="0"/>
      <dgm:spPr/>
    </dgm:pt>
    <dgm:pt modelId="{F1CB38AD-0EED-4B6D-B297-227400DC303A}" type="pres">
      <dgm:prSet presAssocID="{9AB8F814-C6E9-4BBA-BA7A-95CAD87F0526}" presName="vertThree" presStyleCnt="0"/>
      <dgm:spPr/>
    </dgm:pt>
    <dgm:pt modelId="{35D2CCC4-3609-403C-83B5-2CA473B1D2B1}" type="pres">
      <dgm:prSet presAssocID="{9AB8F814-C6E9-4BBA-BA7A-95CAD87F0526}" presName="txThree" presStyleLbl="node3" presStyleIdx="0" presStyleCnt="4" custScaleY="77180" custLinFactNeighborX="-485" custLinFactNeighborY="-1551">
        <dgm:presLayoutVars>
          <dgm:chPref val="3"/>
        </dgm:presLayoutVars>
      </dgm:prSet>
      <dgm:spPr/>
      <dgm:t>
        <a:bodyPr/>
        <a:lstStyle/>
        <a:p>
          <a:endParaRPr lang="fr-FR"/>
        </a:p>
      </dgm:t>
    </dgm:pt>
    <dgm:pt modelId="{34F1A5E9-5D5F-487C-87FC-A2C68C589AAE}" type="pres">
      <dgm:prSet presAssocID="{9AB8F814-C6E9-4BBA-BA7A-95CAD87F0526}" presName="horzThree" presStyleCnt="0"/>
      <dgm:spPr/>
    </dgm:pt>
    <dgm:pt modelId="{987F1C81-51D5-4CFF-94C1-B7EEF353756B}" type="pres">
      <dgm:prSet presAssocID="{9096F130-2222-4115-B200-29DF6D32D36E}" presName="sibSpaceTwo" presStyleCnt="0"/>
      <dgm:spPr/>
    </dgm:pt>
    <dgm:pt modelId="{F8EC171B-B9AC-4D97-B38C-61540E73264A}" type="pres">
      <dgm:prSet presAssocID="{A5FA34E9-D625-49B1-B98B-0471FBA33BCA}" presName="vertTwo" presStyleCnt="0"/>
      <dgm:spPr/>
    </dgm:pt>
    <dgm:pt modelId="{852AF5EA-4CD3-4F8E-828B-7F3FCCB873C9}" type="pres">
      <dgm:prSet presAssocID="{A5FA34E9-D625-49B1-B98B-0471FBA33BCA}" presName="txTwo" presStyleLbl="node2" presStyleIdx="1" presStyleCnt="4" custScaleY="57402">
        <dgm:presLayoutVars>
          <dgm:chPref val="3"/>
        </dgm:presLayoutVars>
      </dgm:prSet>
      <dgm:spPr/>
      <dgm:t>
        <a:bodyPr/>
        <a:lstStyle/>
        <a:p>
          <a:endParaRPr lang="fr-FR"/>
        </a:p>
      </dgm:t>
    </dgm:pt>
    <dgm:pt modelId="{9EF58C3D-B7A3-47A9-87BB-B1CCAC87791D}" type="pres">
      <dgm:prSet presAssocID="{A5FA34E9-D625-49B1-B98B-0471FBA33BCA}" presName="parTransTwo" presStyleCnt="0"/>
      <dgm:spPr/>
    </dgm:pt>
    <dgm:pt modelId="{2399C253-735F-48CC-87F1-84CC6BD564F3}" type="pres">
      <dgm:prSet presAssocID="{A5FA34E9-D625-49B1-B98B-0471FBA33BCA}" presName="horzTwo" presStyleCnt="0"/>
      <dgm:spPr/>
    </dgm:pt>
    <dgm:pt modelId="{307A9C31-BF80-4635-A5F3-2F07CD01B840}" type="pres">
      <dgm:prSet presAssocID="{F3E8166E-7D94-4445-8E59-D5C6C2B68C18}" presName="vertThree" presStyleCnt="0"/>
      <dgm:spPr/>
    </dgm:pt>
    <dgm:pt modelId="{A1C13669-AF69-4CD0-A153-E963B0B63F40}" type="pres">
      <dgm:prSet presAssocID="{F3E8166E-7D94-4445-8E59-D5C6C2B68C18}" presName="txThree" presStyleLbl="node3" presStyleIdx="1" presStyleCnt="4" custScaleY="77821" custLinFactNeighborX="3075" custLinFactNeighborY="-2375">
        <dgm:presLayoutVars>
          <dgm:chPref val="3"/>
        </dgm:presLayoutVars>
      </dgm:prSet>
      <dgm:spPr/>
      <dgm:t>
        <a:bodyPr/>
        <a:lstStyle/>
        <a:p>
          <a:endParaRPr lang="fr-FR"/>
        </a:p>
      </dgm:t>
    </dgm:pt>
    <dgm:pt modelId="{5C36394E-699F-4235-B9A2-97AC1C28515E}" type="pres">
      <dgm:prSet presAssocID="{F3E8166E-7D94-4445-8E59-D5C6C2B68C18}" presName="horzThree" presStyleCnt="0"/>
      <dgm:spPr/>
    </dgm:pt>
    <dgm:pt modelId="{A3DDF07C-0854-4B5A-82F2-FC1682A8FDEB}" type="pres">
      <dgm:prSet presAssocID="{09B14571-EEA6-45B5-9780-101FBF9FE6E0}" presName="sibSpaceTwo" presStyleCnt="0"/>
      <dgm:spPr/>
    </dgm:pt>
    <dgm:pt modelId="{64390512-2129-4FFC-9F31-560F9038BF9B}" type="pres">
      <dgm:prSet presAssocID="{8248801B-5485-44AE-A6E7-D2D4A1732418}" presName="vertTwo" presStyleCnt="0"/>
      <dgm:spPr/>
    </dgm:pt>
    <dgm:pt modelId="{8E684A52-A356-4F26-81F1-3BD68D0D7E5E}" type="pres">
      <dgm:prSet presAssocID="{8248801B-5485-44AE-A6E7-D2D4A1732418}" presName="txTwo" presStyleLbl="node2" presStyleIdx="2" presStyleCnt="4" custScaleY="58020">
        <dgm:presLayoutVars>
          <dgm:chPref val="3"/>
        </dgm:presLayoutVars>
      </dgm:prSet>
      <dgm:spPr/>
      <dgm:t>
        <a:bodyPr/>
        <a:lstStyle/>
        <a:p>
          <a:endParaRPr lang="fr-FR"/>
        </a:p>
      </dgm:t>
    </dgm:pt>
    <dgm:pt modelId="{964412BF-2552-4D9C-99C9-5ED8F4F0E2A8}" type="pres">
      <dgm:prSet presAssocID="{8248801B-5485-44AE-A6E7-D2D4A1732418}" presName="parTransTwo" presStyleCnt="0"/>
      <dgm:spPr/>
    </dgm:pt>
    <dgm:pt modelId="{DFC06542-4974-4206-BF54-F5664BB2871E}" type="pres">
      <dgm:prSet presAssocID="{8248801B-5485-44AE-A6E7-D2D4A1732418}" presName="horzTwo" presStyleCnt="0"/>
      <dgm:spPr/>
    </dgm:pt>
    <dgm:pt modelId="{5BE1E419-8D55-4F31-A406-CBA542E0D36A}" type="pres">
      <dgm:prSet presAssocID="{F67D11A2-2EE3-4E71-9537-CBDC5D956F83}" presName="vertThree" presStyleCnt="0"/>
      <dgm:spPr/>
    </dgm:pt>
    <dgm:pt modelId="{40F8BFC9-6EFE-41CD-A4F1-217D6D08F100}" type="pres">
      <dgm:prSet presAssocID="{F67D11A2-2EE3-4E71-9537-CBDC5D956F83}" presName="txThree" presStyleLbl="node3" presStyleIdx="2" presStyleCnt="4" custScaleY="77178" custLinFactNeighborY="-2993">
        <dgm:presLayoutVars>
          <dgm:chPref val="3"/>
        </dgm:presLayoutVars>
      </dgm:prSet>
      <dgm:spPr/>
      <dgm:t>
        <a:bodyPr/>
        <a:lstStyle/>
        <a:p>
          <a:endParaRPr lang="fr-FR"/>
        </a:p>
      </dgm:t>
    </dgm:pt>
    <dgm:pt modelId="{B1A1AD25-67BE-49E1-BCD2-D48088D8E4B0}" type="pres">
      <dgm:prSet presAssocID="{F67D11A2-2EE3-4E71-9537-CBDC5D956F83}" presName="horzThree" presStyleCnt="0"/>
      <dgm:spPr/>
    </dgm:pt>
    <dgm:pt modelId="{5B200C3C-D080-426A-85A6-AFFDB39DD477}" type="pres">
      <dgm:prSet presAssocID="{709890BF-F203-4269-9ADB-86DB2938A3CB}" presName="sibSpaceTwo" presStyleCnt="0"/>
      <dgm:spPr/>
    </dgm:pt>
    <dgm:pt modelId="{20DB8E75-8D45-4B23-A55E-2CE62864A666}" type="pres">
      <dgm:prSet presAssocID="{761371C7-8737-43F8-940C-CF772683911B}" presName="vertTwo" presStyleCnt="0"/>
      <dgm:spPr/>
    </dgm:pt>
    <dgm:pt modelId="{462C44C7-B2ED-49F3-AD6C-27C4878C9C55}" type="pres">
      <dgm:prSet presAssocID="{761371C7-8737-43F8-940C-CF772683911B}" presName="txTwo" presStyleLbl="node2" presStyleIdx="3" presStyleCnt="4" custScaleY="58367">
        <dgm:presLayoutVars>
          <dgm:chPref val="3"/>
        </dgm:presLayoutVars>
      </dgm:prSet>
      <dgm:spPr/>
      <dgm:t>
        <a:bodyPr/>
        <a:lstStyle/>
        <a:p>
          <a:endParaRPr lang="fr-FR"/>
        </a:p>
      </dgm:t>
    </dgm:pt>
    <dgm:pt modelId="{45662C65-9862-4B32-B037-C663DA7B0E7D}" type="pres">
      <dgm:prSet presAssocID="{761371C7-8737-43F8-940C-CF772683911B}" presName="parTransTwo" presStyleCnt="0"/>
      <dgm:spPr/>
    </dgm:pt>
    <dgm:pt modelId="{E2940967-72D0-47E1-B0D1-92F1F2C78229}" type="pres">
      <dgm:prSet presAssocID="{761371C7-8737-43F8-940C-CF772683911B}" presName="horzTwo" presStyleCnt="0"/>
      <dgm:spPr/>
    </dgm:pt>
    <dgm:pt modelId="{2AC686ED-09D5-4F5D-A882-71F28D3AEBB6}" type="pres">
      <dgm:prSet presAssocID="{1E355859-9016-4788-B21A-587B65C71667}" presName="vertThree" presStyleCnt="0"/>
      <dgm:spPr/>
    </dgm:pt>
    <dgm:pt modelId="{7938AF0E-E81E-4F81-B606-4AE6A5263D5D}" type="pres">
      <dgm:prSet presAssocID="{1E355859-9016-4788-B21A-587B65C71667}" presName="txThree" presStyleLbl="node3" presStyleIdx="3" presStyleCnt="4" custScaleY="77247" custLinFactNeighborX="-640" custLinFactNeighborY="-2956">
        <dgm:presLayoutVars>
          <dgm:chPref val="3"/>
        </dgm:presLayoutVars>
      </dgm:prSet>
      <dgm:spPr/>
      <dgm:t>
        <a:bodyPr/>
        <a:lstStyle/>
        <a:p>
          <a:endParaRPr lang="fr-FR"/>
        </a:p>
      </dgm:t>
    </dgm:pt>
    <dgm:pt modelId="{02CA323A-1D2C-4547-9473-6B8051A1E3EB}" type="pres">
      <dgm:prSet presAssocID="{1E355859-9016-4788-B21A-587B65C71667}" presName="horzThree" presStyleCnt="0"/>
      <dgm:spPr/>
    </dgm:pt>
  </dgm:ptLst>
  <dgm:cxnLst>
    <dgm:cxn modelId="{7FD8476E-B72B-4BC1-B26A-212066952B2F}" type="presOf" srcId="{1E355859-9016-4788-B21A-587B65C71667}" destId="{7938AF0E-E81E-4F81-B606-4AE6A5263D5D}" srcOrd="0" destOrd="0" presId="urn:microsoft.com/office/officeart/2005/8/layout/hierarchy4"/>
    <dgm:cxn modelId="{DE520703-44DA-4698-A048-4DA90DB9CAA6}" srcId="{C5EEF221-637D-4EA2-BB28-268E617AF0B2}" destId="{A5FA34E9-D625-49B1-B98B-0471FBA33BCA}" srcOrd="1" destOrd="0" parTransId="{6D6CF927-FA37-46E7-B9B7-BC45AC9A6FF5}" sibTransId="{09B14571-EEA6-45B5-9780-101FBF9FE6E0}"/>
    <dgm:cxn modelId="{B2A19558-5B31-46BF-9F89-BCE5D1C2090C}" type="presOf" srcId="{9AB8F814-C6E9-4BBA-BA7A-95CAD87F0526}" destId="{35D2CCC4-3609-403C-83B5-2CA473B1D2B1}" srcOrd="0" destOrd="0" presId="urn:microsoft.com/office/officeart/2005/8/layout/hierarchy4"/>
    <dgm:cxn modelId="{9DCE8A2C-0DA6-4616-A687-DD2D5B7C6583}" srcId="{C5EEF221-637D-4EA2-BB28-268E617AF0B2}" destId="{8248801B-5485-44AE-A6E7-D2D4A1732418}" srcOrd="2" destOrd="0" parTransId="{EEA1828B-6C4F-40C0-895A-88DFCA5A179B}" sibTransId="{709890BF-F203-4269-9ADB-86DB2938A3CB}"/>
    <dgm:cxn modelId="{DC91039D-E659-4D82-A165-16193F90A4C8}" type="presOf" srcId="{F3E8166E-7D94-4445-8E59-D5C6C2B68C18}" destId="{A1C13669-AF69-4CD0-A153-E963B0B63F40}" srcOrd="0" destOrd="0" presId="urn:microsoft.com/office/officeart/2005/8/layout/hierarchy4"/>
    <dgm:cxn modelId="{124A1BE9-6F3F-4517-B930-6F9FD6901EF3}" srcId="{C5EEF221-637D-4EA2-BB28-268E617AF0B2}" destId="{C07C598B-CACC-4275-A890-D35C1950F496}" srcOrd="0" destOrd="0" parTransId="{3F7144C4-1B46-4DBD-9118-DCB0B5F6CA48}" sibTransId="{9096F130-2222-4115-B200-29DF6D32D36E}"/>
    <dgm:cxn modelId="{245AEE17-47FB-4EC4-AD25-F1960B979A01}" type="presOf" srcId="{C07C598B-CACC-4275-A890-D35C1950F496}" destId="{58D6C0F4-54C0-4FF9-A177-059DE9AB4DA5}" srcOrd="0" destOrd="0" presId="urn:microsoft.com/office/officeart/2005/8/layout/hierarchy4"/>
    <dgm:cxn modelId="{91C4E434-53F3-4EA7-ABCD-0109FD284969}" type="presOf" srcId="{761371C7-8737-43F8-940C-CF772683911B}" destId="{462C44C7-B2ED-49F3-AD6C-27C4878C9C55}" srcOrd="0" destOrd="0" presId="urn:microsoft.com/office/officeart/2005/8/layout/hierarchy4"/>
    <dgm:cxn modelId="{7FAD825C-A291-469B-9047-5D19A2B1CAFA}" type="presOf" srcId="{F67D11A2-2EE3-4E71-9537-CBDC5D956F83}" destId="{40F8BFC9-6EFE-41CD-A4F1-217D6D08F100}" srcOrd="0" destOrd="0" presId="urn:microsoft.com/office/officeart/2005/8/layout/hierarchy4"/>
    <dgm:cxn modelId="{72A30BB0-2F32-4D97-BE93-958FF818451B}" srcId="{7FEF8677-4545-4837-BDF6-4F4E851EB649}" destId="{C5EEF221-637D-4EA2-BB28-268E617AF0B2}" srcOrd="0" destOrd="0" parTransId="{ED818780-E640-42AE-ADD8-3C43EE7F577B}" sibTransId="{575C05AD-B0F0-4A97-9562-D6F66BDEB46D}"/>
    <dgm:cxn modelId="{39704FDF-5435-4267-AC54-A7CFB1F49E07}" srcId="{C5EEF221-637D-4EA2-BB28-268E617AF0B2}" destId="{761371C7-8737-43F8-940C-CF772683911B}" srcOrd="3" destOrd="0" parTransId="{9FA63812-38E3-4472-A13F-01F19742174F}" sibTransId="{5E24D5B9-6211-4934-B549-E78FAF970C4A}"/>
    <dgm:cxn modelId="{58138742-76BD-41AB-8831-DA32CBA05E57}" srcId="{761371C7-8737-43F8-940C-CF772683911B}" destId="{1E355859-9016-4788-B21A-587B65C71667}" srcOrd="0" destOrd="0" parTransId="{2D9338B1-322C-4AE2-8038-100DB64FCDC5}" sibTransId="{F4279882-2CC1-45AD-A89C-731BA83B3E7A}"/>
    <dgm:cxn modelId="{ADE84436-C321-4BD9-B926-E43242CF3F97}" srcId="{C07C598B-CACC-4275-A890-D35C1950F496}" destId="{9AB8F814-C6E9-4BBA-BA7A-95CAD87F0526}" srcOrd="0" destOrd="0" parTransId="{B2F373A0-5EBC-400E-9FE1-0E9E00131F84}" sibTransId="{73EC9D89-D940-403C-8A12-13F01CAC62F3}"/>
    <dgm:cxn modelId="{82370A98-69FA-4EFB-95B4-17354A088630}" type="presOf" srcId="{C5EEF221-637D-4EA2-BB28-268E617AF0B2}" destId="{5C82D502-E536-49CB-AB18-3474BA47E3C0}" srcOrd="0" destOrd="0" presId="urn:microsoft.com/office/officeart/2005/8/layout/hierarchy4"/>
    <dgm:cxn modelId="{5D1CE6E5-F170-44A5-9EBA-A08375FB882D}" srcId="{A5FA34E9-D625-49B1-B98B-0471FBA33BCA}" destId="{F3E8166E-7D94-4445-8E59-D5C6C2B68C18}" srcOrd="0" destOrd="0" parTransId="{FED9917A-8804-4BE8-BADA-F6A747D297A6}" sibTransId="{A1515982-504C-4617-8F09-2B81D51E3230}"/>
    <dgm:cxn modelId="{F5604DE8-C708-4A65-A6B8-586BB7A4C2E3}" type="presOf" srcId="{A5FA34E9-D625-49B1-B98B-0471FBA33BCA}" destId="{852AF5EA-4CD3-4F8E-828B-7F3FCCB873C9}" srcOrd="0" destOrd="0" presId="urn:microsoft.com/office/officeart/2005/8/layout/hierarchy4"/>
    <dgm:cxn modelId="{43C4C5CC-D531-4A87-8ED6-76AEB48BE275}" type="presOf" srcId="{8248801B-5485-44AE-A6E7-D2D4A1732418}" destId="{8E684A52-A356-4F26-81F1-3BD68D0D7E5E}" srcOrd="0" destOrd="0" presId="urn:microsoft.com/office/officeart/2005/8/layout/hierarchy4"/>
    <dgm:cxn modelId="{A33B6D4F-849E-44E2-BC5B-1BE555784D47}" srcId="{8248801B-5485-44AE-A6E7-D2D4A1732418}" destId="{F67D11A2-2EE3-4E71-9537-CBDC5D956F83}" srcOrd="0" destOrd="0" parTransId="{32CCA88B-4AD6-4BC1-9A86-F4BE8EF9C56E}" sibTransId="{912082A1-3114-4B02-AAF0-903BB0B5C137}"/>
    <dgm:cxn modelId="{82E30EB7-2D23-4AAF-8C01-33370B65BB34}" type="presOf" srcId="{7FEF8677-4545-4837-BDF6-4F4E851EB649}" destId="{53353605-D536-445C-9E79-1CBFE78B5189}" srcOrd="0" destOrd="0" presId="urn:microsoft.com/office/officeart/2005/8/layout/hierarchy4"/>
    <dgm:cxn modelId="{705707D8-9C54-4C94-BCCF-C9A0CE50CBFC}" type="presParOf" srcId="{53353605-D536-445C-9E79-1CBFE78B5189}" destId="{C8DE941D-50BB-43C4-825D-5DD96BF0532C}" srcOrd="0" destOrd="0" presId="urn:microsoft.com/office/officeart/2005/8/layout/hierarchy4"/>
    <dgm:cxn modelId="{7FDD44DF-F747-44B7-B17D-2A95F663FE65}" type="presParOf" srcId="{C8DE941D-50BB-43C4-825D-5DD96BF0532C}" destId="{5C82D502-E536-49CB-AB18-3474BA47E3C0}" srcOrd="0" destOrd="0" presId="urn:microsoft.com/office/officeart/2005/8/layout/hierarchy4"/>
    <dgm:cxn modelId="{5508E3C1-D755-433F-88F0-CE504F76A69D}" type="presParOf" srcId="{C8DE941D-50BB-43C4-825D-5DD96BF0532C}" destId="{6EB1F346-924C-4046-8F7D-C49D5D052334}" srcOrd="1" destOrd="0" presId="urn:microsoft.com/office/officeart/2005/8/layout/hierarchy4"/>
    <dgm:cxn modelId="{DDE5D4C9-6EB7-49E6-AD9A-92C58A2D04D1}" type="presParOf" srcId="{C8DE941D-50BB-43C4-825D-5DD96BF0532C}" destId="{7ECBAC2B-3C3A-4D42-BDC2-05E72BC603C8}" srcOrd="2" destOrd="0" presId="urn:microsoft.com/office/officeart/2005/8/layout/hierarchy4"/>
    <dgm:cxn modelId="{2CC4ED25-2936-49E4-AD8C-1CA347E7A95E}" type="presParOf" srcId="{7ECBAC2B-3C3A-4D42-BDC2-05E72BC603C8}" destId="{F5897F66-F983-4363-B5DF-27FD35E993FC}" srcOrd="0" destOrd="0" presId="urn:microsoft.com/office/officeart/2005/8/layout/hierarchy4"/>
    <dgm:cxn modelId="{787A16A5-68B4-4E0D-B761-E6D61F238927}" type="presParOf" srcId="{F5897F66-F983-4363-B5DF-27FD35E993FC}" destId="{58D6C0F4-54C0-4FF9-A177-059DE9AB4DA5}" srcOrd="0" destOrd="0" presId="urn:microsoft.com/office/officeart/2005/8/layout/hierarchy4"/>
    <dgm:cxn modelId="{4C17663E-8EC1-4F88-A9D1-826C0D944A24}" type="presParOf" srcId="{F5897F66-F983-4363-B5DF-27FD35E993FC}" destId="{A03E2045-F29D-4B2F-83D0-E8CA50F46038}" srcOrd="1" destOrd="0" presId="urn:microsoft.com/office/officeart/2005/8/layout/hierarchy4"/>
    <dgm:cxn modelId="{AEB9C330-6432-4A44-93E4-A59D669C77F9}" type="presParOf" srcId="{F5897F66-F983-4363-B5DF-27FD35E993FC}" destId="{E049A05D-787B-47D4-A58D-50C76B5794CF}" srcOrd="2" destOrd="0" presId="urn:microsoft.com/office/officeart/2005/8/layout/hierarchy4"/>
    <dgm:cxn modelId="{770C1728-1235-4376-ADAC-DB35DDE08549}" type="presParOf" srcId="{E049A05D-787B-47D4-A58D-50C76B5794CF}" destId="{F1CB38AD-0EED-4B6D-B297-227400DC303A}" srcOrd="0" destOrd="0" presId="urn:microsoft.com/office/officeart/2005/8/layout/hierarchy4"/>
    <dgm:cxn modelId="{3BCF2A82-B5F4-4003-9163-669BFEE44946}" type="presParOf" srcId="{F1CB38AD-0EED-4B6D-B297-227400DC303A}" destId="{35D2CCC4-3609-403C-83B5-2CA473B1D2B1}" srcOrd="0" destOrd="0" presId="urn:microsoft.com/office/officeart/2005/8/layout/hierarchy4"/>
    <dgm:cxn modelId="{DF396EBB-F9B1-4CD1-A339-951C6971E03F}" type="presParOf" srcId="{F1CB38AD-0EED-4B6D-B297-227400DC303A}" destId="{34F1A5E9-5D5F-487C-87FC-A2C68C589AAE}" srcOrd="1" destOrd="0" presId="urn:microsoft.com/office/officeart/2005/8/layout/hierarchy4"/>
    <dgm:cxn modelId="{6F252988-4731-4139-81F3-FB21A13C5851}" type="presParOf" srcId="{7ECBAC2B-3C3A-4D42-BDC2-05E72BC603C8}" destId="{987F1C81-51D5-4CFF-94C1-B7EEF353756B}" srcOrd="1" destOrd="0" presId="urn:microsoft.com/office/officeart/2005/8/layout/hierarchy4"/>
    <dgm:cxn modelId="{A9D7D51C-9164-4CD1-86D0-87245EAA9EC1}" type="presParOf" srcId="{7ECBAC2B-3C3A-4D42-BDC2-05E72BC603C8}" destId="{F8EC171B-B9AC-4D97-B38C-61540E73264A}" srcOrd="2" destOrd="0" presId="urn:microsoft.com/office/officeart/2005/8/layout/hierarchy4"/>
    <dgm:cxn modelId="{5F128485-BBDB-4429-A9B4-9E3C408D0812}" type="presParOf" srcId="{F8EC171B-B9AC-4D97-B38C-61540E73264A}" destId="{852AF5EA-4CD3-4F8E-828B-7F3FCCB873C9}" srcOrd="0" destOrd="0" presId="urn:microsoft.com/office/officeart/2005/8/layout/hierarchy4"/>
    <dgm:cxn modelId="{B28CBC30-75AA-4CF7-8C59-F277E5DF761E}" type="presParOf" srcId="{F8EC171B-B9AC-4D97-B38C-61540E73264A}" destId="{9EF58C3D-B7A3-47A9-87BB-B1CCAC87791D}" srcOrd="1" destOrd="0" presId="urn:microsoft.com/office/officeart/2005/8/layout/hierarchy4"/>
    <dgm:cxn modelId="{A48870F9-9729-4DC1-9D0A-99A8724E757B}" type="presParOf" srcId="{F8EC171B-B9AC-4D97-B38C-61540E73264A}" destId="{2399C253-735F-48CC-87F1-84CC6BD564F3}" srcOrd="2" destOrd="0" presId="urn:microsoft.com/office/officeart/2005/8/layout/hierarchy4"/>
    <dgm:cxn modelId="{7732B317-3C06-4127-AF26-35016496AC08}" type="presParOf" srcId="{2399C253-735F-48CC-87F1-84CC6BD564F3}" destId="{307A9C31-BF80-4635-A5F3-2F07CD01B840}" srcOrd="0" destOrd="0" presId="urn:microsoft.com/office/officeart/2005/8/layout/hierarchy4"/>
    <dgm:cxn modelId="{1529F2DD-4C30-4688-ADFB-50A8CC1D065C}" type="presParOf" srcId="{307A9C31-BF80-4635-A5F3-2F07CD01B840}" destId="{A1C13669-AF69-4CD0-A153-E963B0B63F40}" srcOrd="0" destOrd="0" presId="urn:microsoft.com/office/officeart/2005/8/layout/hierarchy4"/>
    <dgm:cxn modelId="{E56321C3-ACB3-4585-9872-81267224D5C1}" type="presParOf" srcId="{307A9C31-BF80-4635-A5F3-2F07CD01B840}" destId="{5C36394E-699F-4235-B9A2-97AC1C28515E}" srcOrd="1" destOrd="0" presId="urn:microsoft.com/office/officeart/2005/8/layout/hierarchy4"/>
    <dgm:cxn modelId="{EFB06CB5-91BA-4853-A1C8-B7E91041935E}" type="presParOf" srcId="{7ECBAC2B-3C3A-4D42-BDC2-05E72BC603C8}" destId="{A3DDF07C-0854-4B5A-82F2-FC1682A8FDEB}" srcOrd="3" destOrd="0" presId="urn:microsoft.com/office/officeart/2005/8/layout/hierarchy4"/>
    <dgm:cxn modelId="{71C8BCA4-11F3-40C2-ADF6-DA2777C4D001}" type="presParOf" srcId="{7ECBAC2B-3C3A-4D42-BDC2-05E72BC603C8}" destId="{64390512-2129-4FFC-9F31-560F9038BF9B}" srcOrd="4" destOrd="0" presId="urn:microsoft.com/office/officeart/2005/8/layout/hierarchy4"/>
    <dgm:cxn modelId="{AF8C7557-C55F-4AAD-95BF-AFF5671DDCD6}" type="presParOf" srcId="{64390512-2129-4FFC-9F31-560F9038BF9B}" destId="{8E684A52-A356-4F26-81F1-3BD68D0D7E5E}" srcOrd="0" destOrd="0" presId="urn:microsoft.com/office/officeart/2005/8/layout/hierarchy4"/>
    <dgm:cxn modelId="{9DF3B70C-977A-4525-B712-4AE7E22C5A42}" type="presParOf" srcId="{64390512-2129-4FFC-9F31-560F9038BF9B}" destId="{964412BF-2552-4D9C-99C9-5ED8F4F0E2A8}" srcOrd="1" destOrd="0" presId="urn:microsoft.com/office/officeart/2005/8/layout/hierarchy4"/>
    <dgm:cxn modelId="{65AABD24-EEE8-486E-9697-60659C49DE1E}" type="presParOf" srcId="{64390512-2129-4FFC-9F31-560F9038BF9B}" destId="{DFC06542-4974-4206-BF54-F5664BB2871E}" srcOrd="2" destOrd="0" presId="urn:microsoft.com/office/officeart/2005/8/layout/hierarchy4"/>
    <dgm:cxn modelId="{F5D9D6CD-1332-4C54-B019-012C06D6D207}" type="presParOf" srcId="{DFC06542-4974-4206-BF54-F5664BB2871E}" destId="{5BE1E419-8D55-4F31-A406-CBA542E0D36A}" srcOrd="0" destOrd="0" presId="urn:microsoft.com/office/officeart/2005/8/layout/hierarchy4"/>
    <dgm:cxn modelId="{1CE09DCB-24B2-4D60-B5D6-E84E880F44F7}" type="presParOf" srcId="{5BE1E419-8D55-4F31-A406-CBA542E0D36A}" destId="{40F8BFC9-6EFE-41CD-A4F1-217D6D08F100}" srcOrd="0" destOrd="0" presId="urn:microsoft.com/office/officeart/2005/8/layout/hierarchy4"/>
    <dgm:cxn modelId="{FB30A34C-94C7-49E0-9CB9-1C69BD9355CB}" type="presParOf" srcId="{5BE1E419-8D55-4F31-A406-CBA542E0D36A}" destId="{B1A1AD25-67BE-49E1-BCD2-D48088D8E4B0}" srcOrd="1" destOrd="0" presId="urn:microsoft.com/office/officeart/2005/8/layout/hierarchy4"/>
    <dgm:cxn modelId="{F58908B3-24CD-4FD9-8A5E-2BFC64CC1B83}" type="presParOf" srcId="{7ECBAC2B-3C3A-4D42-BDC2-05E72BC603C8}" destId="{5B200C3C-D080-426A-85A6-AFFDB39DD477}" srcOrd="5" destOrd="0" presId="urn:microsoft.com/office/officeart/2005/8/layout/hierarchy4"/>
    <dgm:cxn modelId="{43033CD5-3E2A-4709-BA52-6E4B17D3B17A}" type="presParOf" srcId="{7ECBAC2B-3C3A-4D42-BDC2-05E72BC603C8}" destId="{20DB8E75-8D45-4B23-A55E-2CE62864A666}" srcOrd="6" destOrd="0" presId="urn:microsoft.com/office/officeart/2005/8/layout/hierarchy4"/>
    <dgm:cxn modelId="{2EE89C8F-4DB5-43C4-A106-E56AC840F15D}" type="presParOf" srcId="{20DB8E75-8D45-4B23-A55E-2CE62864A666}" destId="{462C44C7-B2ED-49F3-AD6C-27C4878C9C55}" srcOrd="0" destOrd="0" presId="urn:microsoft.com/office/officeart/2005/8/layout/hierarchy4"/>
    <dgm:cxn modelId="{1FEBA99F-5336-46B0-AA46-972C40EDABD4}" type="presParOf" srcId="{20DB8E75-8D45-4B23-A55E-2CE62864A666}" destId="{45662C65-9862-4B32-B037-C663DA7B0E7D}" srcOrd="1" destOrd="0" presId="urn:microsoft.com/office/officeart/2005/8/layout/hierarchy4"/>
    <dgm:cxn modelId="{33910EF8-378B-4C78-921E-615F07DBA645}" type="presParOf" srcId="{20DB8E75-8D45-4B23-A55E-2CE62864A666}" destId="{E2940967-72D0-47E1-B0D1-92F1F2C78229}" srcOrd="2" destOrd="0" presId="urn:microsoft.com/office/officeart/2005/8/layout/hierarchy4"/>
    <dgm:cxn modelId="{054609A1-6CC2-47D9-9341-15D1D9B54045}" type="presParOf" srcId="{E2940967-72D0-47E1-B0D1-92F1F2C78229}" destId="{2AC686ED-09D5-4F5D-A882-71F28D3AEBB6}" srcOrd="0" destOrd="0" presId="urn:microsoft.com/office/officeart/2005/8/layout/hierarchy4"/>
    <dgm:cxn modelId="{D560EC39-38ED-4D99-9796-F245B26E6706}" type="presParOf" srcId="{2AC686ED-09D5-4F5D-A882-71F28D3AEBB6}" destId="{7938AF0E-E81E-4F81-B606-4AE6A5263D5D}" srcOrd="0" destOrd="0" presId="urn:microsoft.com/office/officeart/2005/8/layout/hierarchy4"/>
    <dgm:cxn modelId="{5AFF9D28-6E07-4DD1-A3D6-9E33F800CD88}" type="presParOf" srcId="{2AC686ED-09D5-4F5D-A882-71F28D3AEBB6}" destId="{02CA323A-1D2C-4547-9473-6B8051A1E3E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EF8677-4545-4837-BDF6-4F4E851EB649}" type="doc">
      <dgm:prSet loTypeId="urn:microsoft.com/office/officeart/2005/8/layout/hierarchy4" loCatId="list" qsTypeId="urn:microsoft.com/office/officeart/2005/8/quickstyle/3d2" qsCatId="3D" csTypeId="urn:microsoft.com/office/officeart/2005/8/colors/colorful5" csCatId="colorful" phldr="1"/>
      <dgm:spPr/>
      <dgm:t>
        <a:bodyPr/>
        <a:lstStyle/>
        <a:p>
          <a:endParaRPr lang="fr-FR"/>
        </a:p>
      </dgm:t>
    </dgm:pt>
    <dgm:pt modelId="{C5EEF221-637D-4EA2-BB28-268E617AF0B2}">
      <dgm:prSet custT="1"/>
      <dgm:spPr/>
      <dgm:t>
        <a:bodyPr/>
        <a:lstStyle/>
        <a:p>
          <a:pPr rtl="0"/>
          <a:r>
            <a:rPr lang="fr-FR" sz="23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300" dirty="0">
            <a:solidFill>
              <a:schemeClr val="bg1"/>
            </a:solidFill>
            <a:effectLst>
              <a:outerShdw blurRad="38100" dist="38100" dir="2700000" algn="tl">
                <a:srgbClr val="000000">
                  <a:alpha val="43137"/>
                </a:srgbClr>
              </a:outerShdw>
            </a:effectLst>
          </a:endParaRPr>
        </a:p>
      </dgm:t>
    </dgm:pt>
    <dgm:pt modelId="{ED818780-E640-42AE-ADD8-3C43EE7F577B}" type="parTrans" cxnId="{72A30BB0-2F32-4D97-BE93-958FF818451B}">
      <dgm:prSet/>
      <dgm:spPr/>
      <dgm:t>
        <a:bodyPr/>
        <a:lstStyle/>
        <a:p>
          <a:endParaRPr lang="fr-FR"/>
        </a:p>
      </dgm:t>
    </dgm:pt>
    <dgm:pt modelId="{575C05AD-B0F0-4A97-9562-D6F66BDEB46D}" type="sibTrans" cxnId="{72A30BB0-2F32-4D97-BE93-958FF818451B}">
      <dgm:prSet/>
      <dgm:spPr/>
      <dgm:t>
        <a:bodyPr/>
        <a:lstStyle/>
        <a:p>
          <a:endParaRPr lang="fr-FR"/>
        </a:p>
      </dgm:t>
    </dgm:pt>
    <dgm:pt modelId="{C07C598B-CACC-4275-A890-D35C1950F496}">
      <dgm:prSet/>
      <dgm:spPr/>
      <dgm:t>
        <a:bodyPr/>
        <a:lstStyle/>
        <a:p>
          <a:pPr rtl="0"/>
          <a:r>
            <a:rPr lang="fr-FR" dirty="0" smtClean="0"/>
            <a:t>Les bénéfices escomptés liés à l’adoption de comportements risqués.</a:t>
          </a:r>
          <a:endParaRPr lang="fr-FR" dirty="0"/>
        </a:p>
      </dgm:t>
    </dgm:pt>
    <dgm:pt modelId="{3F7144C4-1B46-4DBD-9118-DCB0B5F6CA48}" type="parTrans" cxnId="{124A1BE9-6F3F-4517-B930-6F9FD6901EF3}">
      <dgm:prSet/>
      <dgm:spPr/>
      <dgm:t>
        <a:bodyPr/>
        <a:lstStyle/>
        <a:p>
          <a:endParaRPr lang="fr-FR"/>
        </a:p>
      </dgm:t>
    </dgm:pt>
    <dgm:pt modelId="{9096F130-2222-4115-B200-29DF6D32D36E}" type="sibTrans" cxnId="{124A1BE9-6F3F-4517-B930-6F9FD6901EF3}">
      <dgm:prSet/>
      <dgm:spPr/>
      <dgm:t>
        <a:bodyPr/>
        <a:lstStyle/>
        <a:p>
          <a:endParaRPr lang="fr-FR"/>
        </a:p>
      </dgm:t>
    </dgm:pt>
    <dgm:pt modelId="{9AB8F814-C6E9-4BBA-BA7A-95CAD87F0526}">
      <dgm:prSet custT="1"/>
      <dgm:spPr/>
      <dgm:t>
        <a:bodyPr/>
        <a:lstStyle/>
        <a:p>
          <a:pPr rtl="0"/>
          <a:r>
            <a:rPr lang="fr-FR" sz="1300" b="1" u="sng" dirty="0" smtClean="0"/>
            <a:t>Exemple prendre un produit dopant</a:t>
          </a:r>
        </a:p>
        <a:p>
          <a:pPr rtl="0"/>
          <a:r>
            <a:rPr lang="fr-FR" sz="1300" b="0" dirty="0" smtClean="0"/>
            <a:t>Progresser.</a:t>
          </a:r>
        </a:p>
        <a:p>
          <a:pPr rtl="0"/>
          <a:r>
            <a:rPr lang="fr-FR" sz="1300" b="0" dirty="0" smtClean="0"/>
            <a:t>Obtenir des résultats, gagner, être reconnu, devenir un « champion ». </a:t>
          </a:r>
        </a:p>
        <a:p>
          <a:pPr rtl="0"/>
          <a:r>
            <a:rPr lang="fr-FR" sz="1300" b="0" dirty="0" smtClean="0"/>
            <a:t>Gains financiers.</a:t>
          </a:r>
        </a:p>
        <a:p>
          <a:pPr rtl="0"/>
          <a:r>
            <a:rPr lang="fr-FR" sz="1300" b="0" dirty="0" smtClean="0"/>
            <a:t>Mieux récupérer, se sentir moins fatigué. </a:t>
          </a:r>
        </a:p>
      </dgm:t>
    </dgm:pt>
    <dgm:pt modelId="{B2F373A0-5EBC-400E-9FE1-0E9E00131F84}" type="parTrans" cxnId="{ADE84436-C321-4BD9-B926-E43242CF3F97}">
      <dgm:prSet/>
      <dgm:spPr/>
      <dgm:t>
        <a:bodyPr/>
        <a:lstStyle/>
        <a:p>
          <a:endParaRPr lang="fr-FR"/>
        </a:p>
      </dgm:t>
    </dgm:pt>
    <dgm:pt modelId="{73EC9D89-D940-403C-8A12-13F01CAC62F3}" type="sibTrans" cxnId="{ADE84436-C321-4BD9-B926-E43242CF3F97}">
      <dgm:prSet/>
      <dgm:spPr/>
      <dgm:t>
        <a:bodyPr/>
        <a:lstStyle/>
        <a:p>
          <a:endParaRPr lang="fr-FR"/>
        </a:p>
      </dgm:t>
    </dgm:pt>
    <dgm:pt modelId="{A5FA34E9-D625-49B1-B98B-0471FBA33BCA}">
      <dgm:prSet/>
      <dgm:spPr/>
      <dgm:t>
        <a:bodyPr/>
        <a:lstStyle/>
        <a:p>
          <a:pPr rtl="0"/>
          <a:r>
            <a:rPr lang="fr-FR" dirty="0" smtClean="0"/>
            <a:t>Les coûts prévisibles de l’adoption de comportements risqués.</a:t>
          </a:r>
          <a:endParaRPr lang="fr-FR" dirty="0"/>
        </a:p>
      </dgm:t>
    </dgm:pt>
    <dgm:pt modelId="{6D6CF927-FA37-46E7-B9B7-BC45AC9A6FF5}" type="parTrans" cxnId="{DE520703-44DA-4698-A048-4DA90DB9CAA6}">
      <dgm:prSet/>
      <dgm:spPr/>
      <dgm:t>
        <a:bodyPr/>
        <a:lstStyle/>
        <a:p>
          <a:endParaRPr lang="fr-FR"/>
        </a:p>
      </dgm:t>
    </dgm:pt>
    <dgm:pt modelId="{09B14571-EEA6-45B5-9780-101FBF9FE6E0}" type="sibTrans" cxnId="{DE520703-44DA-4698-A048-4DA90DB9CAA6}">
      <dgm:prSet/>
      <dgm:spPr/>
      <dgm:t>
        <a:bodyPr/>
        <a:lstStyle/>
        <a:p>
          <a:endParaRPr lang="fr-FR"/>
        </a:p>
      </dgm:t>
    </dgm:pt>
    <dgm:pt modelId="{F3E8166E-7D94-4445-8E59-D5C6C2B68C18}">
      <dgm:prSet/>
      <dgm:spPr/>
      <dgm:t>
        <a:bodyPr/>
        <a:lstStyle/>
        <a:p>
          <a:pPr rtl="0"/>
          <a:r>
            <a:rPr lang="fr-FR" b="1" u="sng" dirty="0" smtClean="0"/>
            <a:t>Exemple prendre un produit dopant</a:t>
          </a:r>
        </a:p>
        <a:p>
          <a:pPr rtl="0"/>
          <a:r>
            <a:rPr lang="fr-FR" b="0" dirty="0" smtClean="0"/>
            <a:t>Mettre en danger son intégrité physique et psychologique. </a:t>
          </a:r>
        </a:p>
        <a:p>
          <a:pPr rtl="0"/>
          <a:r>
            <a:rPr lang="fr-FR" b="0" dirty="0" smtClean="0"/>
            <a:t>Devenir dépendant.</a:t>
          </a:r>
        </a:p>
        <a:p>
          <a:pPr rtl="0"/>
          <a:r>
            <a:rPr lang="fr-FR" b="0" dirty="0" smtClean="0"/>
            <a:t>Subir un contrôle positif, faire l’objet d’une sanction. </a:t>
          </a:r>
        </a:p>
        <a:p>
          <a:pPr rtl="0"/>
          <a:r>
            <a:rPr lang="fr-FR" b="0" dirty="0" smtClean="0"/>
            <a:t>Tricher, mentir, décevoir son entourage. </a:t>
          </a:r>
          <a:endParaRPr lang="fr-FR" dirty="0"/>
        </a:p>
      </dgm:t>
    </dgm:pt>
    <dgm:pt modelId="{FED9917A-8804-4BE8-BADA-F6A747D297A6}" type="parTrans" cxnId="{5D1CE6E5-F170-44A5-9EBA-A08375FB882D}">
      <dgm:prSet/>
      <dgm:spPr/>
      <dgm:t>
        <a:bodyPr/>
        <a:lstStyle/>
        <a:p>
          <a:endParaRPr lang="fr-FR"/>
        </a:p>
      </dgm:t>
    </dgm:pt>
    <dgm:pt modelId="{A1515982-504C-4617-8F09-2B81D51E3230}" type="sibTrans" cxnId="{5D1CE6E5-F170-44A5-9EBA-A08375FB882D}">
      <dgm:prSet/>
      <dgm:spPr/>
      <dgm:t>
        <a:bodyPr/>
        <a:lstStyle/>
        <a:p>
          <a:endParaRPr lang="fr-FR"/>
        </a:p>
      </dgm:t>
    </dgm:pt>
    <dgm:pt modelId="{8248801B-5485-44AE-A6E7-D2D4A1732418}">
      <dgm:prSet/>
      <dgm:spPr/>
      <dgm:t>
        <a:bodyPr/>
        <a:lstStyle/>
        <a:p>
          <a:pPr rtl="0"/>
          <a:r>
            <a:rPr lang="fr-FR" dirty="0" smtClean="0"/>
            <a:t>Les bénéfices escomptés liés à l’adoption de comportements sûrs.</a:t>
          </a:r>
          <a:endParaRPr lang="fr-FR" dirty="0"/>
        </a:p>
      </dgm:t>
    </dgm:pt>
    <dgm:pt modelId="{EEA1828B-6C4F-40C0-895A-88DFCA5A179B}" type="parTrans" cxnId="{9DCE8A2C-0DA6-4616-A687-DD2D5B7C6583}">
      <dgm:prSet/>
      <dgm:spPr/>
      <dgm:t>
        <a:bodyPr/>
        <a:lstStyle/>
        <a:p>
          <a:endParaRPr lang="fr-FR"/>
        </a:p>
      </dgm:t>
    </dgm:pt>
    <dgm:pt modelId="{709890BF-F203-4269-9ADB-86DB2938A3CB}" type="sibTrans" cxnId="{9DCE8A2C-0DA6-4616-A687-DD2D5B7C6583}">
      <dgm:prSet/>
      <dgm:spPr/>
      <dgm:t>
        <a:bodyPr/>
        <a:lstStyle/>
        <a:p>
          <a:endParaRPr lang="fr-FR"/>
        </a:p>
      </dgm:t>
    </dgm:pt>
    <dgm:pt modelId="{F67D11A2-2EE3-4E71-9537-CBDC5D956F83}">
      <dgm:prSet custT="1"/>
      <dgm:spPr/>
      <dgm:t>
        <a:bodyPr/>
        <a:lstStyle/>
        <a:p>
          <a:pPr rtl="0"/>
          <a:r>
            <a:rPr lang="fr-FR" sz="1300" b="1" u="sng" dirty="0" smtClean="0"/>
            <a:t>Exemple prendre un produit dopant</a:t>
          </a:r>
        </a:p>
        <a:p>
          <a:pPr rtl="0"/>
          <a:r>
            <a:rPr lang="fr-FR" sz="1300" b="0" dirty="0" smtClean="0"/>
            <a:t>Préserver sa santé.</a:t>
          </a:r>
        </a:p>
        <a:p>
          <a:pPr rtl="0"/>
          <a:r>
            <a:rPr lang="fr-FR" sz="1300" b="0" dirty="0" smtClean="0"/>
            <a:t>Garder la contrôle de son corps et se sentir fort mentalement.</a:t>
          </a:r>
        </a:p>
        <a:p>
          <a:pPr rtl="0"/>
          <a:r>
            <a:rPr lang="fr-FR" sz="1300" b="0" dirty="0" smtClean="0"/>
            <a:t>Se sentir moralement respectable.</a:t>
          </a:r>
        </a:p>
        <a:p>
          <a:pPr rtl="0"/>
          <a:r>
            <a:rPr lang="fr-FR" sz="1300" b="0" dirty="0" smtClean="0"/>
            <a:t>Respecter la législation anti-dopage.  </a:t>
          </a:r>
          <a:endParaRPr lang="fr-FR" sz="1500" dirty="0"/>
        </a:p>
      </dgm:t>
    </dgm:pt>
    <dgm:pt modelId="{32CCA88B-4AD6-4BC1-9A86-F4BE8EF9C56E}" type="parTrans" cxnId="{A33B6D4F-849E-44E2-BC5B-1BE555784D47}">
      <dgm:prSet/>
      <dgm:spPr/>
      <dgm:t>
        <a:bodyPr/>
        <a:lstStyle/>
        <a:p>
          <a:endParaRPr lang="fr-FR"/>
        </a:p>
      </dgm:t>
    </dgm:pt>
    <dgm:pt modelId="{912082A1-3114-4B02-AAF0-903BB0B5C137}" type="sibTrans" cxnId="{A33B6D4F-849E-44E2-BC5B-1BE555784D47}">
      <dgm:prSet/>
      <dgm:spPr/>
      <dgm:t>
        <a:bodyPr/>
        <a:lstStyle/>
        <a:p>
          <a:endParaRPr lang="fr-FR"/>
        </a:p>
      </dgm:t>
    </dgm:pt>
    <dgm:pt modelId="{761371C7-8737-43F8-940C-CF772683911B}">
      <dgm:prSet/>
      <dgm:spPr/>
      <dgm:t>
        <a:bodyPr/>
        <a:lstStyle/>
        <a:p>
          <a:pPr rtl="0"/>
          <a:r>
            <a:rPr lang="fr-FR" dirty="0" smtClean="0"/>
            <a:t>Les coûts prévisibles de l’adoption de comportements sûrs.</a:t>
          </a:r>
          <a:endParaRPr lang="fr-FR" dirty="0"/>
        </a:p>
      </dgm:t>
    </dgm:pt>
    <dgm:pt modelId="{9FA63812-38E3-4472-A13F-01F19742174F}" type="parTrans" cxnId="{39704FDF-5435-4267-AC54-A7CFB1F49E07}">
      <dgm:prSet/>
      <dgm:spPr/>
      <dgm:t>
        <a:bodyPr/>
        <a:lstStyle/>
        <a:p>
          <a:endParaRPr lang="fr-FR"/>
        </a:p>
      </dgm:t>
    </dgm:pt>
    <dgm:pt modelId="{5E24D5B9-6211-4934-B549-E78FAF970C4A}" type="sibTrans" cxnId="{39704FDF-5435-4267-AC54-A7CFB1F49E07}">
      <dgm:prSet/>
      <dgm:spPr/>
      <dgm:t>
        <a:bodyPr/>
        <a:lstStyle/>
        <a:p>
          <a:endParaRPr lang="fr-FR"/>
        </a:p>
      </dgm:t>
    </dgm:pt>
    <dgm:pt modelId="{1E355859-9016-4788-B21A-587B65C71667}">
      <dgm:prSet custT="1"/>
      <dgm:spPr/>
      <dgm:t>
        <a:bodyPr/>
        <a:lstStyle/>
        <a:p>
          <a:pPr rtl="0"/>
          <a:r>
            <a:rPr lang="fr-FR" sz="1300" b="1" u="sng" dirty="0" smtClean="0"/>
            <a:t>Exemple prendre un produit dopant</a:t>
          </a:r>
        </a:p>
        <a:p>
          <a:pPr rtl="0"/>
          <a:r>
            <a:rPr lang="fr-FR" sz="1300" b="0" dirty="0" smtClean="0"/>
            <a:t>Stagner, absence de résultats. </a:t>
          </a:r>
        </a:p>
        <a:p>
          <a:pPr rtl="0"/>
          <a:r>
            <a:rPr lang="fr-FR" sz="1300" b="0" dirty="0" smtClean="0"/>
            <a:t>Décevoir ses supporters.</a:t>
          </a:r>
        </a:p>
        <a:p>
          <a:pPr rtl="0"/>
          <a:r>
            <a:rPr lang="fr-FR" sz="1300" b="0" dirty="0" smtClean="0"/>
            <a:t>Ne pas retrouver d’équipe, de contrat.</a:t>
          </a:r>
        </a:p>
        <a:p>
          <a:pPr rtl="0"/>
          <a:r>
            <a:rPr lang="fr-FR" sz="1300" b="0" dirty="0" smtClean="0"/>
            <a:t>Pression des sponsors.  </a:t>
          </a:r>
        </a:p>
        <a:p>
          <a:pPr rtl="0"/>
          <a:r>
            <a:rPr lang="fr-FR" sz="1300" b="0" dirty="0" smtClean="0"/>
            <a:t>Difficultés financières.</a:t>
          </a:r>
          <a:endParaRPr lang="fr-FR" sz="1200" dirty="0"/>
        </a:p>
      </dgm:t>
    </dgm:pt>
    <dgm:pt modelId="{2D9338B1-322C-4AE2-8038-100DB64FCDC5}" type="parTrans" cxnId="{58138742-76BD-41AB-8831-DA32CBA05E57}">
      <dgm:prSet/>
      <dgm:spPr/>
      <dgm:t>
        <a:bodyPr/>
        <a:lstStyle/>
        <a:p>
          <a:endParaRPr lang="fr-FR"/>
        </a:p>
      </dgm:t>
    </dgm:pt>
    <dgm:pt modelId="{F4279882-2CC1-45AD-A89C-731BA83B3E7A}" type="sibTrans" cxnId="{58138742-76BD-41AB-8831-DA32CBA05E57}">
      <dgm:prSet/>
      <dgm:spPr/>
      <dgm:t>
        <a:bodyPr/>
        <a:lstStyle/>
        <a:p>
          <a:endParaRPr lang="fr-FR"/>
        </a:p>
      </dgm:t>
    </dgm:pt>
    <dgm:pt modelId="{53353605-D536-445C-9E79-1CBFE78B5189}" type="pres">
      <dgm:prSet presAssocID="{7FEF8677-4545-4837-BDF6-4F4E851EB649}" presName="Name0" presStyleCnt="0">
        <dgm:presLayoutVars>
          <dgm:chPref val="1"/>
          <dgm:dir/>
          <dgm:animOne val="branch"/>
          <dgm:animLvl val="lvl"/>
          <dgm:resizeHandles/>
        </dgm:presLayoutVars>
      </dgm:prSet>
      <dgm:spPr/>
      <dgm:t>
        <a:bodyPr/>
        <a:lstStyle/>
        <a:p>
          <a:endParaRPr lang="fr-FR"/>
        </a:p>
      </dgm:t>
    </dgm:pt>
    <dgm:pt modelId="{C8DE941D-50BB-43C4-825D-5DD96BF0532C}" type="pres">
      <dgm:prSet presAssocID="{C5EEF221-637D-4EA2-BB28-268E617AF0B2}" presName="vertOne" presStyleCnt="0"/>
      <dgm:spPr/>
    </dgm:pt>
    <dgm:pt modelId="{5C82D502-E536-49CB-AB18-3474BA47E3C0}" type="pres">
      <dgm:prSet presAssocID="{C5EEF221-637D-4EA2-BB28-268E617AF0B2}" presName="txOne" presStyleLbl="node0" presStyleIdx="0" presStyleCnt="1" custScaleY="20715">
        <dgm:presLayoutVars>
          <dgm:chPref val="3"/>
        </dgm:presLayoutVars>
      </dgm:prSet>
      <dgm:spPr/>
      <dgm:t>
        <a:bodyPr/>
        <a:lstStyle/>
        <a:p>
          <a:endParaRPr lang="fr-FR"/>
        </a:p>
      </dgm:t>
    </dgm:pt>
    <dgm:pt modelId="{6EB1F346-924C-4046-8F7D-C49D5D052334}" type="pres">
      <dgm:prSet presAssocID="{C5EEF221-637D-4EA2-BB28-268E617AF0B2}" presName="parTransOne" presStyleCnt="0"/>
      <dgm:spPr/>
    </dgm:pt>
    <dgm:pt modelId="{7ECBAC2B-3C3A-4D42-BDC2-05E72BC603C8}" type="pres">
      <dgm:prSet presAssocID="{C5EEF221-637D-4EA2-BB28-268E617AF0B2}" presName="horzOne" presStyleCnt="0"/>
      <dgm:spPr/>
    </dgm:pt>
    <dgm:pt modelId="{F5897F66-F983-4363-B5DF-27FD35E993FC}" type="pres">
      <dgm:prSet presAssocID="{C07C598B-CACC-4275-A890-D35C1950F496}" presName="vertTwo" presStyleCnt="0"/>
      <dgm:spPr/>
    </dgm:pt>
    <dgm:pt modelId="{58D6C0F4-54C0-4FF9-A177-059DE9AB4DA5}" type="pres">
      <dgm:prSet presAssocID="{C07C598B-CACC-4275-A890-D35C1950F496}" presName="txTwo" presStyleLbl="node2" presStyleIdx="0" presStyleCnt="4" custScaleY="56962">
        <dgm:presLayoutVars>
          <dgm:chPref val="3"/>
        </dgm:presLayoutVars>
      </dgm:prSet>
      <dgm:spPr/>
      <dgm:t>
        <a:bodyPr/>
        <a:lstStyle/>
        <a:p>
          <a:endParaRPr lang="fr-FR"/>
        </a:p>
      </dgm:t>
    </dgm:pt>
    <dgm:pt modelId="{A03E2045-F29D-4B2F-83D0-E8CA50F46038}" type="pres">
      <dgm:prSet presAssocID="{C07C598B-CACC-4275-A890-D35C1950F496}" presName="parTransTwo" presStyleCnt="0"/>
      <dgm:spPr/>
    </dgm:pt>
    <dgm:pt modelId="{E049A05D-787B-47D4-A58D-50C76B5794CF}" type="pres">
      <dgm:prSet presAssocID="{C07C598B-CACC-4275-A890-D35C1950F496}" presName="horzTwo" presStyleCnt="0"/>
      <dgm:spPr/>
    </dgm:pt>
    <dgm:pt modelId="{F1CB38AD-0EED-4B6D-B297-227400DC303A}" type="pres">
      <dgm:prSet presAssocID="{9AB8F814-C6E9-4BBA-BA7A-95CAD87F0526}" presName="vertThree" presStyleCnt="0"/>
      <dgm:spPr/>
    </dgm:pt>
    <dgm:pt modelId="{35D2CCC4-3609-403C-83B5-2CA473B1D2B1}" type="pres">
      <dgm:prSet presAssocID="{9AB8F814-C6E9-4BBA-BA7A-95CAD87F0526}" presName="txThree" presStyleLbl="node3" presStyleIdx="0" presStyleCnt="4" custScaleY="77180" custLinFactNeighborX="-485" custLinFactNeighborY="-1551">
        <dgm:presLayoutVars>
          <dgm:chPref val="3"/>
        </dgm:presLayoutVars>
      </dgm:prSet>
      <dgm:spPr/>
      <dgm:t>
        <a:bodyPr/>
        <a:lstStyle/>
        <a:p>
          <a:endParaRPr lang="fr-FR"/>
        </a:p>
      </dgm:t>
    </dgm:pt>
    <dgm:pt modelId="{34F1A5E9-5D5F-487C-87FC-A2C68C589AAE}" type="pres">
      <dgm:prSet presAssocID="{9AB8F814-C6E9-4BBA-BA7A-95CAD87F0526}" presName="horzThree" presStyleCnt="0"/>
      <dgm:spPr/>
    </dgm:pt>
    <dgm:pt modelId="{987F1C81-51D5-4CFF-94C1-B7EEF353756B}" type="pres">
      <dgm:prSet presAssocID="{9096F130-2222-4115-B200-29DF6D32D36E}" presName="sibSpaceTwo" presStyleCnt="0"/>
      <dgm:spPr/>
    </dgm:pt>
    <dgm:pt modelId="{F8EC171B-B9AC-4D97-B38C-61540E73264A}" type="pres">
      <dgm:prSet presAssocID="{A5FA34E9-D625-49B1-B98B-0471FBA33BCA}" presName="vertTwo" presStyleCnt="0"/>
      <dgm:spPr/>
    </dgm:pt>
    <dgm:pt modelId="{852AF5EA-4CD3-4F8E-828B-7F3FCCB873C9}" type="pres">
      <dgm:prSet presAssocID="{A5FA34E9-D625-49B1-B98B-0471FBA33BCA}" presName="txTwo" presStyleLbl="node2" presStyleIdx="1" presStyleCnt="4" custScaleY="57402">
        <dgm:presLayoutVars>
          <dgm:chPref val="3"/>
        </dgm:presLayoutVars>
      </dgm:prSet>
      <dgm:spPr/>
      <dgm:t>
        <a:bodyPr/>
        <a:lstStyle/>
        <a:p>
          <a:endParaRPr lang="fr-FR"/>
        </a:p>
      </dgm:t>
    </dgm:pt>
    <dgm:pt modelId="{9EF58C3D-B7A3-47A9-87BB-B1CCAC87791D}" type="pres">
      <dgm:prSet presAssocID="{A5FA34E9-D625-49B1-B98B-0471FBA33BCA}" presName="parTransTwo" presStyleCnt="0"/>
      <dgm:spPr/>
    </dgm:pt>
    <dgm:pt modelId="{2399C253-735F-48CC-87F1-84CC6BD564F3}" type="pres">
      <dgm:prSet presAssocID="{A5FA34E9-D625-49B1-B98B-0471FBA33BCA}" presName="horzTwo" presStyleCnt="0"/>
      <dgm:spPr/>
    </dgm:pt>
    <dgm:pt modelId="{307A9C31-BF80-4635-A5F3-2F07CD01B840}" type="pres">
      <dgm:prSet presAssocID="{F3E8166E-7D94-4445-8E59-D5C6C2B68C18}" presName="vertThree" presStyleCnt="0"/>
      <dgm:spPr/>
    </dgm:pt>
    <dgm:pt modelId="{A1C13669-AF69-4CD0-A153-E963B0B63F40}" type="pres">
      <dgm:prSet presAssocID="{F3E8166E-7D94-4445-8E59-D5C6C2B68C18}" presName="txThree" presStyleLbl="node3" presStyleIdx="1" presStyleCnt="4" custScaleY="77821" custLinFactNeighborX="3075" custLinFactNeighborY="-2375">
        <dgm:presLayoutVars>
          <dgm:chPref val="3"/>
        </dgm:presLayoutVars>
      </dgm:prSet>
      <dgm:spPr/>
      <dgm:t>
        <a:bodyPr/>
        <a:lstStyle/>
        <a:p>
          <a:endParaRPr lang="fr-FR"/>
        </a:p>
      </dgm:t>
    </dgm:pt>
    <dgm:pt modelId="{5C36394E-699F-4235-B9A2-97AC1C28515E}" type="pres">
      <dgm:prSet presAssocID="{F3E8166E-7D94-4445-8E59-D5C6C2B68C18}" presName="horzThree" presStyleCnt="0"/>
      <dgm:spPr/>
    </dgm:pt>
    <dgm:pt modelId="{A3DDF07C-0854-4B5A-82F2-FC1682A8FDEB}" type="pres">
      <dgm:prSet presAssocID="{09B14571-EEA6-45B5-9780-101FBF9FE6E0}" presName="sibSpaceTwo" presStyleCnt="0"/>
      <dgm:spPr/>
    </dgm:pt>
    <dgm:pt modelId="{64390512-2129-4FFC-9F31-560F9038BF9B}" type="pres">
      <dgm:prSet presAssocID="{8248801B-5485-44AE-A6E7-D2D4A1732418}" presName="vertTwo" presStyleCnt="0"/>
      <dgm:spPr/>
    </dgm:pt>
    <dgm:pt modelId="{8E684A52-A356-4F26-81F1-3BD68D0D7E5E}" type="pres">
      <dgm:prSet presAssocID="{8248801B-5485-44AE-A6E7-D2D4A1732418}" presName="txTwo" presStyleLbl="node2" presStyleIdx="2" presStyleCnt="4" custScaleY="58020">
        <dgm:presLayoutVars>
          <dgm:chPref val="3"/>
        </dgm:presLayoutVars>
      </dgm:prSet>
      <dgm:spPr/>
      <dgm:t>
        <a:bodyPr/>
        <a:lstStyle/>
        <a:p>
          <a:endParaRPr lang="fr-FR"/>
        </a:p>
      </dgm:t>
    </dgm:pt>
    <dgm:pt modelId="{964412BF-2552-4D9C-99C9-5ED8F4F0E2A8}" type="pres">
      <dgm:prSet presAssocID="{8248801B-5485-44AE-A6E7-D2D4A1732418}" presName="parTransTwo" presStyleCnt="0"/>
      <dgm:spPr/>
    </dgm:pt>
    <dgm:pt modelId="{DFC06542-4974-4206-BF54-F5664BB2871E}" type="pres">
      <dgm:prSet presAssocID="{8248801B-5485-44AE-A6E7-D2D4A1732418}" presName="horzTwo" presStyleCnt="0"/>
      <dgm:spPr/>
    </dgm:pt>
    <dgm:pt modelId="{5BE1E419-8D55-4F31-A406-CBA542E0D36A}" type="pres">
      <dgm:prSet presAssocID="{F67D11A2-2EE3-4E71-9537-CBDC5D956F83}" presName="vertThree" presStyleCnt="0"/>
      <dgm:spPr/>
    </dgm:pt>
    <dgm:pt modelId="{40F8BFC9-6EFE-41CD-A4F1-217D6D08F100}" type="pres">
      <dgm:prSet presAssocID="{F67D11A2-2EE3-4E71-9537-CBDC5D956F83}" presName="txThree" presStyleLbl="node3" presStyleIdx="2" presStyleCnt="4" custScaleY="77178" custLinFactNeighborY="-2993">
        <dgm:presLayoutVars>
          <dgm:chPref val="3"/>
        </dgm:presLayoutVars>
      </dgm:prSet>
      <dgm:spPr/>
      <dgm:t>
        <a:bodyPr/>
        <a:lstStyle/>
        <a:p>
          <a:endParaRPr lang="fr-FR"/>
        </a:p>
      </dgm:t>
    </dgm:pt>
    <dgm:pt modelId="{B1A1AD25-67BE-49E1-BCD2-D48088D8E4B0}" type="pres">
      <dgm:prSet presAssocID="{F67D11A2-2EE3-4E71-9537-CBDC5D956F83}" presName="horzThree" presStyleCnt="0"/>
      <dgm:spPr/>
    </dgm:pt>
    <dgm:pt modelId="{5B200C3C-D080-426A-85A6-AFFDB39DD477}" type="pres">
      <dgm:prSet presAssocID="{709890BF-F203-4269-9ADB-86DB2938A3CB}" presName="sibSpaceTwo" presStyleCnt="0"/>
      <dgm:spPr/>
    </dgm:pt>
    <dgm:pt modelId="{20DB8E75-8D45-4B23-A55E-2CE62864A666}" type="pres">
      <dgm:prSet presAssocID="{761371C7-8737-43F8-940C-CF772683911B}" presName="vertTwo" presStyleCnt="0"/>
      <dgm:spPr/>
    </dgm:pt>
    <dgm:pt modelId="{462C44C7-B2ED-49F3-AD6C-27C4878C9C55}" type="pres">
      <dgm:prSet presAssocID="{761371C7-8737-43F8-940C-CF772683911B}" presName="txTwo" presStyleLbl="node2" presStyleIdx="3" presStyleCnt="4" custScaleY="58367">
        <dgm:presLayoutVars>
          <dgm:chPref val="3"/>
        </dgm:presLayoutVars>
      </dgm:prSet>
      <dgm:spPr/>
      <dgm:t>
        <a:bodyPr/>
        <a:lstStyle/>
        <a:p>
          <a:endParaRPr lang="fr-FR"/>
        </a:p>
      </dgm:t>
    </dgm:pt>
    <dgm:pt modelId="{45662C65-9862-4B32-B037-C663DA7B0E7D}" type="pres">
      <dgm:prSet presAssocID="{761371C7-8737-43F8-940C-CF772683911B}" presName="parTransTwo" presStyleCnt="0"/>
      <dgm:spPr/>
    </dgm:pt>
    <dgm:pt modelId="{E2940967-72D0-47E1-B0D1-92F1F2C78229}" type="pres">
      <dgm:prSet presAssocID="{761371C7-8737-43F8-940C-CF772683911B}" presName="horzTwo" presStyleCnt="0"/>
      <dgm:spPr/>
    </dgm:pt>
    <dgm:pt modelId="{2AC686ED-09D5-4F5D-A882-71F28D3AEBB6}" type="pres">
      <dgm:prSet presAssocID="{1E355859-9016-4788-B21A-587B65C71667}" presName="vertThree" presStyleCnt="0"/>
      <dgm:spPr/>
    </dgm:pt>
    <dgm:pt modelId="{7938AF0E-E81E-4F81-B606-4AE6A5263D5D}" type="pres">
      <dgm:prSet presAssocID="{1E355859-9016-4788-B21A-587B65C71667}" presName="txThree" presStyleLbl="node3" presStyleIdx="3" presStyleCnt="4" custScaleY="77247" custLinFactNeighborX="-640" custLinFactNeighborY="-2956">
        <dgm:presLayoutVars>
          <dgm:chPref val="3"/>
        </dgm:presLayoutVars>
      </dgm:prSet>
      <dgm:spPr/>
      <dgm:t>
        <a:bodyPr/>
        <a:lstStyle/>
        <a:p>
          <a:endParaRPr lang="fr-FR"/>
        </a:p>
      </dgm:t>
    </dgm:pt>
    <dgm:pt modelId="{02CA323A-1D2C-4547-9473-6B8051A1E3EB}" type="pres">
      <dgm:prSet presAssocID="{1E355859-9016-4788-B21A-587B65C71667}" presName="horzThree" presStyleCnt="0"/>
      <dgm:spPr/>
    </dgm:pt>
  </dgm:ptLst>
  <dgm:cxnLst>
    <dgm:cxn modelId="{3E7B94B4-DCE4-4D37-A9C0-0FC3A9177CC8}" type="presOf" srcId="{C5EEF221-637D-4EA2-BB28-268E617AF0B2}" destId="{5C82D502-E536-49CB-AB18-3474BA47E3C0}" srcOrd="0" destOrd="0" presId="urn:microsoft.com/office/officeart/2005/8/layout/hierarchy4"/>
    <dgm:cxn modelId="{ADE84436-C321-4BD9-B926-E43242CF3F97}" srcId="{C07C598B-CACC-4275-A890-D35C1950F496}" destId="{9AB8F814-C6E9-4BBA-BA7A-95CAD87F0526}" srcOrd="0" destOrd="0" parTransId="{B2F373A0-5EBC-400E-9FE1-0E9E00131F84}" sibTransId="{73EC9D89-D940-403C-8A12-13F01CAC62F3}"/>
    <dgm:cxn modelId="{DE520703-44DA-4698-A048-4DA90DB9CAA6}" srcId="{C5EEF221-637D-4EA2-BB28-268E617AF0B2}" destId="{A5FA34E9-D625-49B1-B98B-0471FBA33BCA}" srcOrd="1" destOrd="0" parTransId="{6D6CF927-FA37-46E7-B9B7-BC45AC9A6FF5}" sibTransId="{09B14571-EEA6-45B5-9780-101FBF9FE6E0}"/>
    <dgm:cxn modelId="{2EF85E50-DE5F-4136-B8F1-79FEB3B1B345}" type="presOf" srcId="{1E355859-9016-4788-B21A-587B65C71667}" destId="{7938AF0E-E81E-4F81-B606-4AE6A5263D5D}" srcOrd="0" destOrd="0" presId="urn:microsoft.com/office/officeart/2005/8/layout/hierarchy4"/>
    <dgm:cxn modelId="{72A30BB0-2F32-4D97-BE93-958FF818451B}" srcId="{7FEF8677-4545-4837-BDF6-4F4E851EB649}" destId="{C5EEF221-637D-4EA2-BB28-268E617AF0B2}" srcOrd="0" destOrd="0" parTransId="{ED818780-E640-42AE-ADD8-3C43EE7F577B}" sibTransId="{575C05AD-B0F0-4A97-9562-D6F66BDEB46D}"/>
    <dgm:cxn modelId="{9DCE8A2C-0DA6-4616-A687-DD2D5B7C6583}" srcId="{C5EEF221-637D-4EA2-BB28-268E617AF0B2}" destId="{8248801B-5485-44AE-A6E7-D2D4A1732418}" srcOrd="2" destOrd="0" parTransId="{EEA1828B-6C4F-40C0-895A-88DFCA5A179B}" sibTransId="{709890BF-F203-4269-9ADB-86DB2938A3CB}"/>
    <dgm:cxn modelId="{39704FDF-5435-4267-AC54-A7CFB1F49E07}" srcId="{C5EEF221-637D-4EA2-BB28-268E617AF0B2}" destId="{761371C7-8737-43F8-940C-CF772683911B}" srcOrd="3" destOrd="0" parTransId="{9FA63812-38E3-4472-A13F-01F19742174F}" sibTransId="{5E24D5B9-6211-4934-B549-E78FAF970C4A}"/>
    <dgm:cxn modelId="{2CBBA641-779E-4C76-B30D-C156840D5FCB}" type="presOf" srcId="{F67D11A2-2EE3-4E71-9537-CBDC5D956F83}" destId="{40F8BFC9-6EFE-41CD-A4F1-217D6D08F100}" srcOrd="0" destOrd="0" presId="urn:microsoft.com/office/officeart/2005/8/layout/hierarchy4"/>
    <dgm:cxn modelId="{58138742-76BD-41AB-8831-DA32CBA05E57}" srcId="{761371C7-8737-43F8-940C-CF772683911B}" destId="{1E355859-9016-4788-B21A-587B65C71667}" srcOrd="0" destOrd="0" parTransId="{2D9338B1-322C-4AE2-8038-100DB64FCDC5}" sibTransId="{F4279882-2CC1-45AD-A89C-731BA83B3E7A}"/>
    <dgm:cxn modelId="{0A6E34DB-7270-425C-9082-BFB01225B1ED}" type="presOf" srcId="{A5FA34E9-D625-49B1-B98B-0471FBA33BCA}" destId="{852AF5EA-4CD3-4F8E-828B-7F3FCCB873C9}" srcOrd="0" destOrd="0" presId="urn:microsoft.com/office/officeart/2005/8/layout/hierarchy4"/>
    <dgm:cxn modelId="{A9AFBFEB-CAEB-4069-A160-86F516DA1B65}" type="presOf" srcId="{F3E8166E-7D94-4445-8E59-D5C6C2B68C18}" destId="{A1C13669-AF69-4CD0-A153-E963B0B63F40}" srcOrd="0" destOrd="0" presId="urn:microsoft.com/office/officeart/2005/8/layout/hierarchy4"/>
    <dgm:cxn modelId="{124A1BE9-6F3F-4517-B930-6F9FD6901EF3}" srcId="{C5EEF221-637D-4EA2-BB28-268E617AF0B2}" destId="{C07C598B-CACC-4275-A890-D35C1950F496}" srcOrd="0" destOrd="0" parTransId="{3F7144C4-1B46-4DBD-9118-DCB0B5F6CA48}" sibTransId="{9096F130-2222-4115-B200-29DF6D32D36E}"/>
    <dgm:cxn modelId="{E91C71B6-DD5A-4B0D-AF5A-DA4B54FD253D}" type="presOf" srcId="{8248801B-5485-44AE-A6E7-D2D4A1732418}" destId="{8E684A52-A356-4F26-81F1-3BD68D0D7E5E}" srcOrd="0" destOrd="0" presId="urn:microsoft.com/office/officeart/2005/8/layout/hierarchy4"/>
    <dgm:cxn modelId="{A57D79E9-ED98-496A-86F9-D3F5D7D9D39E}" type="presOf" srcId="{9AB8F814-C6E9-4BBA-BA7A-95CAD87F0526}" destId="{35D2CCC4-3609-403C-83B5-2CA473B1D2B1}" srcOrd="0" destOrd="0" presId="urn:microsoft.com/office/officeart/2005/8/layout/hierarchy4"/>
    <dgm:cxn modelId="{A93D1133-224A-48A6-B8E4-95A1D80E87B8}" type="presOf" srcId="{C07C598B-CACC-4275-A890-D35C1950F496}" destId="{58D6C0F4-54C0-4FF9-A177-059DE9AB4DA5}" srcOrd="0" destOrd="0" presId="urn:microsoft.com/office/officeart/2005/8/layout/hierarchy4"/>
    <dgm:cxn modelId="{5D1CE6E5-F170-44A5-9EBA-A08375FB882D}" srcId="{A5FA34E9-D625-49B1-B98B-0471FBA33BCA}" destId="{F3E8166E-7D94-4445-8E59-D5C6C2B68C18}" srcOrd="0" destOrd="0" parTransId="{FED9917A-8804-4BE8-BADA-F6A747D297A6}" sibTransId="{A1515982-504C-4617-8F09-2B81D51E3230}"/>
    <dgm:cxn modelId="{A33B6D4F-849E-44E2-BC5B-1BE555784D47}" srcId="{8248801B-5485-44AE-A6E7-D2D4A1732418}" destId="{F67D11A2-2EE3-4E71-9537-CBDC5D956F83}" srcOrd="0" destOrd="0" parTransId="{32CCA88B-4AD6-4BC1-9A86-F4BE8EF9C56E}" sibTransId="{912082A1-3114-4B02-AAF0-903BB0B5C137}"/>
    <dgm:cxn modelId="{E5D78674-20F8-4A1A-B17B-1DAD0861E15C}" type="presOf" srcId="{761371C7-8737-43F8-940C-CF772683911B}" destId="{462C44C7-B2ED-49F3-AD6C-27C4878C9C55}" srcOrd="0" destOrd="0" presId="urn:microsoft.com/office/officeart/2005/8/layout/hierarchy4"/>
    <dgm:cxn modelId="{D1974287-4392-4AD3-AA42-B7312D6CB666}" type="presOf" srcId="{7FEF8677-4545-4837-BDF6-4F4E851EB649}" destId="{53353605-D536-445C-9E79-1CBFE78B5189}" srcOrd="0" destOrd="0" presId="urn:microsoft.com/office/officeart/2005/8/layout/hierarchy4"/>
    <dgm:cxn modelId="{3AAC3541-9D1C-4B74-B20B-AC40E524C4ED}" type="presParOf" srcId="{53353605-D536-445C-9E79-1CBFE78B5189}" destId="{C8DE941D-50BB-43C4-825D-5DD96BF0532C}" srcOrd="0" destOrd="0" presId="urn:microsoft.com/office/officeart/2005/8/layout/hierarchy4"/>
    <dgm:cxn modelId="{B3A3A25A-E207-4FD9-98EC-EF44929865FE}" type="presParOf" srcId="{C8DE941D-50BB-43C4-825D-5DD96BF0532C}" destId="{5C82D502-E536-49CB-AB18-3474BA47E3C0}" srcOrd="0" destOrd="0" presId="urn:microsoft.com/office/officeart/2005/8/layout/hierarchy4"/>
    <dgm:cxn modelId="{47FD7FEE-73A7-4DB5-BCB3-A37F1C828F37}" type="presParOf" srcId="{C8DE941D-50BB-43C4-825D-5DD96BF0532C}" destId="{6EB1F346-924C-4046-8F7D-C49D5D052334}" srcOrd="1" destOrd="0" presId="urn:microsoft.com/office/officeart/2005/8/layout/hierarchy4"/>
    <dgm:cxn modelId="{4F4E5110-12CE-4B6E-A92C-B0FF752510AB}" type="presParOf" srcId="{C8DE941D-50BB-43C4-825D-5DD96BF0532C}" destId="{7ECBAC2B-3C3A-4D42-BDC2-05E72BC603C8}" srcOrd="2" destOrd="0" presId="urn:microsoft.com/office/officeart/2005/8/layout/hierarchy4"/>
    <dgm:cxn modelId="{93035317-519F-4171-990E-62377AD86A87}" type="presParOf" srcId="{7ECBAC2B-3C3A-4D42-BDC2-05E72BC603C8}" destId="{F5897F66-F983-4363-B5DF-27FD35E993FC}" srcOrd="0" destOrd="0" presId="urn:microsoft.com/office/officeart/2005/8/layout/hierarchy4"/>
    <dgm:cxn modelId="{1C6D25E9-4FD0-4B11-B2EB-CECB22FADAD9}" type="presParOf" srcId="{F5897F66-F983-4363-B5DF-27FD35E993FC}" destId="{58D6C0F4-54C0-4FF9-A177-059DE9AB4DA5}" srcOrd="0" destOrd="0" presId="urn:microsoft.com/office/officeart/2005/8/layout/hierarchy4"/>
    <dgm:cxn modelId="{DB4692B6-E3B6-460E-B562-92314B3C9339}" type="presParOf" srcId="{F5897F66-F983-4363-B5DF-27FD35E993FC}" destId="{A03E2045-F29D-4B2F-83D0-E8CA50F46038}" srcOrd="1" destOrd="0" presId="urn:microsoft.com/office/officeart/2005/8/layout/hierarchy4"/>
    <dgm:cxn modelId="{5D9DB57C-00AF-4C2A-B78E-72EF5E330764}" type="presParOf" srcId="{F5897F66-F983-4363-B5DF-27FD35E993FC}" destId="{E049A05D-787B-47D4-A58D-50C76B5794CF}" srcOrd="2" destOrd="0" presId="urn:microsoft.com/office/officeart/2005/8/layout/hierarchy4"/>
    <dgm:cxn modelId="{A722B7F1-59AF-4B1A-83D8-CC27E3F5549C}" type="presParOf" srcId="{E049A05D-787B-47D4-A58D-50C76B5794CF}" destId="{F1CB38AD-0EED-4B6D-B297-227400DC303A}" srcOrd="0" destOrd="0" presId="urn:microsoft.com/office/officeart/2005/8/layout/hierarchy4"/>
    <dgm:cxn modelId="{E50F592D-90B3-4929-840C-4DEE85BA8747}" type="presParOf" srcId="{F1CB38AD-0EED-4B6D-B297-227400DC303A}" destId="{35D2CCC4-3609-403C-83B5-2CA473B1D2B1}" srcOrd="0" destOrd="0" presId="urn:microsoft.com/office/officeart/2005/8/layout/hierarchy4"/>
    <dgm:cxn modelId="{5A09B31F-3A32-4327-BD06-5D3CEE9D1358}" type="presParOf" srcId="{F1CB38AD-0EED-4B6D-B297-227400DC303A}" destId="{34F1A5E9-5D5F-487C-87FC-A2C68C589AAE}" srcOrd="1" destOrd="0" presId="urn:microsoft.com/office/officeart/2005/8/layout/hierarchy4"/>
    <dgm:cxn modelId="{5C42F7DC-E528-432A-A488-0D01C4BA4298}" type="presParOf" srcId="{7ECBAC2B-3C3A-4D42-BDC2-05E72BC603C8}" destId="{987F1C81-51D5-4CFF-94C1-B7EEF353756B}" srcOrd="1" destOrd="0" presId="urn:microsoft.com/office/officeart/2005/8/layout/hierarchy4"/>
    <dgm:cxn modelId="{B7E5E3E8-7679-487D-8DF2-FD368E5FB158}" type="presParOf" srcId="{7ECBAC2B-3C3A-4D42-BDC2-05E72BC603C8}" destId="{F8EC171B-B9AC-4D97-B38C-61540E73264A}" srcOrd="2" destOrd="0" presId="urn:microsoft.com/office/officeart/2005/8/layout/hierarchy4"/>
    <dgm:cxn modelId="{8421AE96-A814-48CB-BF0C-8D1148E4F7BF}" type="presParOf" srcId="{F8EC171B-B9AC-4D97-B38C-61540E73264A}" destId="{852AF5EA-4CD3-4F8E-828B-7F3FCCB873C9}" srcOrd="0" destOrd="0" presId="urn:microsoft.com/office/officeart/2005/8/layout/hierarchy4"/>
    <dgm:cxn modelId="{0460D35C-F7AC-4F53-8A02-0BBE2EA1F3F5}" type="presParOf" srcId="{F8EC171B-B9AC-4D97-B38C-61540E73264A}" destId="{9EF58C3D-B7A3-47A9-87BB-B1CCAC87791D}" srcOrd="1" destOrd="0" presId="urn:microsoft.com/office/officeart/2005/8/layout/hierarchy4"/>
    <dgm:cxn modelId="{A2D84CA5-172A-4290-A10A-562A0C505067}" type="presParOf" srcId="{F8EC171B-B9AC-4D97-B38C-61540E73264A}" destId="{2399C253-735F-48CC-87F1-84CC6BD564F3}" srcOrd="2" destOrd="0" presId="urn:microsoft.com/office/officeart/2005/8/layout/hierarchy4"/>
    <dgm:cxn modelId="{D6AE8DB2-5E98-4361-8C40-7CA6271C3D95}" type="presParOf" srcId="{2399C253-735F-48CC-87F1-84CC6BD564F3}" destId="{307A9C31-BF80-4635-A5F3-2F07CD01B840}" srcOrd="0" destOrd="0" presId="urn:microsoft.com/office/officeart/2005/8/layout/hierarchy4"/>
    <dgm:cxn modelId="{239FEE9E-DD3A-4A42-98A2-603E5CE3A0E0}" type="presParOf" srcId="{307A9C31-BF80-4635-A5F3-2F07CD01B840}" destId="{A1C13669-AF69-4CD0-A153-E963B0B63F40}" srcOrd="0" destOrd="0" presId="urn:microsoft.com/office/officeart/2005/8/layout/hierarchy4"/>
    <dgm:cxn modelId="{6781BB05-64C4-4F3C-90A5-F1CDDDA90010}" type="presParOf" srcId="{307A9C31-BF80-4635-A5F3-2F07CD01B840}" destId="{5C36394E-699F-4235-B9A2-97AC1C28515E}" srcOrd="1" destOrd="0" presId="urn:microsoft.com/office/officeart/2005/8/layout/hierarchy4"/>
    <dgm:cxn modelId="{4B07DADC-B3EF-46B2-B143-62938039D181}" type="presParOf" srcId="{7ECBAC2B-3C3A-4D42-BDC2-05E72BC603C8}" destId="{A3DDF07C-0854-4B5A-82F2-FC1682A8FDEB}" srcOrd="3" destOrd="0" presId="urn:microsoft.com/office/officeart/2005/8/layout/hierarchy4"/>
    <dgm:cxn modelId="{CB2CA784-3DD5-4E30-B197-18E60858A626}" type="presParOf" srcId="{7ECBAC2B-3C3A-4D42-BDC2-05E72BC603C8}" destId="{64390512-2129-4FFC-9F31-560F9038BF9B}" srcOrd="4" destOrd="0" presId="urn:microsoft.com/office/officeart/2005/8/layout/hierarchy4"/>
    <dgm:cxn modelId="{DA4DF5A0-1794-486B-824A-E64EC2FF6026}" type="presParOf" srcId="{64390512-2129-4FFC-9F31-560F9038BF9B}" destId="{8E684A52-A356-4F26-81F1-3BD68D0D7E5E}" srcOrd="0" destOrd="0" presId="urn:microsoft.com/office/officeart/2005/8/layout/hierarchy4"/>
    <dgm:cxn modelId="{FBB3A35B-71AA-42A6-8516-73CEA17D72BC}" type="presParOf" srcId="{64390512-2129-4FFC-9F31-560F9038BF9B}" destId="{964412BF-2552-4D9C-99C9-5ED8F4F0E2A8}" srcOrd="1" destOrd="0" presId="urn:microsoft.com/office/officeart/2005/8/layout/hierarchy4"/>
    <dgm:cxn modelId="{6BBACAF2-7F94-4D70-9A08-380EDE01A924}" type="presParOf" srcId="{64390512-2129-4FFC-9F31-560F9038BF9B}" destId="{DFC06542-4974-4206-BF54-F5664BB2871E}" srcOrd="2" destOrd="0" presId="urn:microsoft.com/office/officeart/2005/8/layout/hierarchy4"/>
    <dgm:cxn modelId="{0DDDB43A-B381-4BEC-BA8C-83AECBF5ABD5}" type="presParOf" srcId="{DFC06542-4974-4206-BF54-F5664BB2871E}" destId="{5BE1E419-8D55-4F31-A406-CBA542E0D36A}" srcOrd="0" destOrd="0" presId="urn:microsoft.com/office/officeart/2005/8/layout/hierarchy4"/>
    <dgm:cxn modelId="{5A868A8C-68C8-4AC4-A08F-4759B90E387F}" type="presParOf" srcId="{5BE1E419-8D55-4F31-A406-CBA542E0D36A}" destId="{40F8BFC9-6EFE-41CD-A4F1-217D6D08F100}" srcOrd="0" destOrd="0" presId="urn:microsoft.com/office/officeart/2005/8/layout/hierarchy4"/>
    <dgm:cxn modelId="{8EEF36E1-ACAE-43BF-8DF5-6AB3F1893E09}" type="presParOf" srcId="{5BE1E419-8D55-4F31-A406-CBA542E0D36A}" destId="{B1A1AD25-67BE-49E1-BCD2-D48088D8E4B0}" srcOrd="1" destOrd="0" presId="urn:microsoft.com/office/officeart/2005/8/layout/hierarchy4"/>
    <dgm:cxn modelId="{6C48B2E4-5148-4B80-8557-2154E2C96593}" type="presParOf" srcId="{7ECBAC2B-3C3A-4D42-BDC2-05E72BC603C8}" destId="{5B200C3C-D080-426A-85A6-AFFDB39DD477}" srcOrd="5" destOrd="0" presId="urn:microsoft.com/office/officeart/2005/8/layout/hierarchy4"/>
    <dgm:cxn modelId="{3D17BA38-2A0B-4C27-A43C-840994BA77D7}" type="presParOf" srcId="{7ECBAC2B-3C3A-4D42-BDC2-05E72BC603C8}" destId="{20DB8E75-8D45-4B23-A55E-2CE62864A666}" srcOrd="6" destOrd="0" presId="urn:microsoft.com/office/officeart/2005/8/layout/hierarchy4"/>
    <dgm:cxn modelId="{50324D62-DD34-4FCC-A020-508126292D11}" type="presParOf" srcId="{20DB8E75-8D45-4B23-A55E-2CE62864A666}" destId="{462C44C7-B2ED-49F3-AD6C-27C4878C9C55}" srcOrd="0" destOrd="0" presId="urn:microsoft.com/office/officeart/2005/8/layout/hierarchy4"/>
    <dgm:cxn modelId="{BB45A7E9-1374-44B4-B000-76A24E9E1BED}" type="presParOf" srcId="{20DB8E75-8D45-4B23-A55E-2CE62864A666}" destId="{45662C65-9862-4B32-B037-C663DA7B0E7D}" srcOrd="1" destOrd="0" presId="urn:microsoft.com/office/officeart/2005/8/layout/hierarchy4"/>
    <dgm:cxn modelId="{C8F2E4AD-1825-4733-AD70-4C9EB1B14C32}" type="presParOf" srcId="{20DB8E75-8D45-4B23-A55E-2CE62864A666}" destId="{E2940967-72D0-47E1-B0D1-92F1F2C78229}" srcOrd="2" destOrd="0" presId="urn:microsoft.com/office/officeart/2005/8/layout/hierarchy4"/>
    <dgm:cxn modelId="{661E2B97-2000-4806-9BD9-A18D7DC9DFD4}" type="presParOf" srcId="{E2940967-72D0-47E1-B0D1-92F1F2C78229}" destId="{2AC686ED-09D5-4F5D-A882-71F28D3AEBB6}" srcOrd="0" destOrd="0" presId="urn:microsoft.com/office/officeart/2005/8/layout/hierarchy4"/>
    <dgm:cxn modelId="{DAEAA086-7AD7-4CF4-AF0C-9FDF8F794C69}" type="presParOf" srcId="{2AC686ED-09D5-4F5D-A882-71F28D3AEBB6}" destId="{7938AF0E-E81E-4F81-B606-4AE6A5263D5D}" srcOrd="0" destOrd="0" presId="urn:microsoft.com/office/officeart/2005/8/layout/hierarchy4"/>
    <dgm:cxn modelId="{77F5FA98-97D0-48F5-948E-94DA199E5C42}" type="presParOf" srcId="{2AC686ED-09D5-4F5D-A882-71F28D3AEBB6}" destId="{02CA323A-1D2C-4547-9473-6B8051A1E3E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EF8677-4545-4837-BDF6-4F4E851EB649}" type="doc">
      <dgm:prSet loTypeId="urn:microsoft.com/office/officeart/2005/8/layout/hierarchy4" loCatId="list" qsTypeId="urn:microsoft.com/office/officeart/2005/8/quickstyle/3d2" qsCatId="3D" csTypeId="urn:microsoft.com/office/officeart/2005/8/colors/colorful5" csCatId="colorful" phldr="1"/>
      <dgm:spPr/>
      <dgm:t>
        <a:bodyPr/>
        <a:lstStyle/>
        <a:p>
          <a:endParaRPr lang="fr-FR"/>
        </a:p>
      </dgm:t>
    </dgm:pt>
    <dgm:pt modelId="{C5EEF221-637D-4EA2-BB28-268E617AF0B2}">
      <dgm:prSet custT="1"/>
      <dgm:spPr/>
      <dgm:t>
        <a:bodyPr/>
        <a:lstStyle/>
        <a:p>
          <a:pPr rtl="0"/>
          <a:r>
            <a:rPr lang="fr-FR" sz="23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300" dirty="0">
            <a:solidFill>
              <a:schemeClr val="bg1"/>
            </a:solidFill>
            <a:effectLst>
              <a:outerShdw blurRad="38100" dist="38100" dir="2700000" algn="tl">
                <a:srgbClr val="000000">
                  <a:alpha val="43137"/>
                </a:srgbClr>
              </a:outerShdw>
            </a:effectLst>
          </a:endParaRPr>
        </a:p>
      </dgm:t>
    </dgm:pt>
    <dgm:pt modelId="{ED818780-E640-42AE-ADD8-3C43EE7F577B}" type="parTrans" cxnId="{72A30BB0-2F32-4D97-BE93-958FF818451B}">
      <dgm:prSet/>
      <dgm:spPr/>
      <dgm:t>
        <a:bodyPr/>
        <a:lstStyle/>
        <a:p>
          <a:endParaRPr lang="fr-FR"/>
        </a:p>
      </dgm:t>
    </dgm:pt>
    <dgm:pt modelId="{575C05AD-B0F0-4A97-9562-D6F66BDEB46D}" type="sibTrans" cxnId="{72A30BB0-2F32-4D97-BE93-958FF818451B}">
      <dgm:prSet/>
      <dgm:spPr/>
      <dgm:t>
        <a:bodyPr/>
        <a:lstStyle/>
        <a:p>
          <a:endParaRPr lang="fr-FR"/>
        </a:p>
      </dgm:t>
    </dgm:pt>
    <dgm:pt modelId="{C07C598B-CACC-4275-A890-D35C1950F496}">
      <dgm:prSet/>
      <dgm:spPr/>
      <dgm:t>
        <a:bodyPr/>
        <a:lstStyle/>
        <a:p>
          <a:pPr rtl="0"/>
          <a:r>
            <a:rPr lang="fr-FR" dirty="0" smtClean="0"/>
            <a:t>Les bénéfices escomptés liés à l’adoption de comportements risqués.</a:t>
          </a:r>
          <a:endParaRPr lang="fr-FR" dirty="0"/>
        </a:p>
      </dgm:t>
    </dgm:pt>
    <dgm:pt modelId="{3F7144C4-1B46-4DBD-9118-DCB0B5F6CA48}" type="parTrans" cxnId="{124A1BE9-6F3F-4517-B930-6F9FD6901EF3}">
      <dgm:prSet/>
      <dgm:spPr/>
      <dgm:t>
        <a:bodyPr/>
        <a:lstStyle/>
        <a:p>
          <a:endParaRPr lang="fr-FR"/>
        </a:p>
      </dgm:t>
    </dgm:pt>
    <dgm:pt modelId="{9096F130-2222-4115-B200-29DF6D32D36E}" type="sibTrans" cxnId="{124A1BE9-6F3F-4517-B930-6F9FD6901EF3}">
      <dgm:prSet/>
      <dgm:spPr/>
      <dgm:t>
        <a:bodyPr/>
        <a:lstStyle/>
        <a:p>
          <a:endParaRPr lang="fr-FR"/>
        </a:p>
      </dgm:t>
    </dgm:pt>
    <dgm:pt modelId="{9AB8F814-C6E9-4BBA-BA7A-95CAD87F0526}">
      <dgm:prSet custT="1"/>
      <dgm:spPr/>
      <dgm:t>
        <a:bodyPr/>
        <a:lstStyle/>
        <a:p>
          <a:pPr rtl="0"/>
          <a:r>
            <a:rPr lang="fr-FR" sz="1300" b="1" u="sng" dirty="0" smtClean="0"/>
            <a:t>Exemple lune au saut de cheval</a:t>
          </a:r>
        </a:p>
        <a:p>
          <a:pPr rtl="0"/>
          <a:r>
            <a:rPr lang="fr-FR" sz="1300" b="0" dirty="0" smtClean="0"/>
            <a:t>Progresser.</a:t>
          </a:r>
        </a:p>
        <a:p>
          <a:pPr rtl="0"/>
          <a:r>
            <a:rPr lang="fr-FR" sz="1300" b="0" dirty="0" smtClean="0"/>
            <a:t>Obtenir une bonne note en EPS.</a:t>
          </a:r>
        </a:p>
        <a:p>
          <a:pPr rtl="0"/>
          <a:r>
            <a:rPr lang="fr-FR" sz="1300" b="0" dirty="0" smtClean="0"/>
            <a:t>Vertige, Sensations fortes.</a:t>
          </a:r>
        </a:p>
        <a:p>
          <a:pPr rtl="0"/>
          <a:r>
            <a:rPr lang="fr-FR" sz="1300" b="0" dirty="0" smtClean="0"/>
            <a:t>Félicitations de l’enseignant.</a:t>
          </a:r>
        </a:p>
        <a:p>
          <a:pPr rtl="0"/>
          <a:r>
            <a:rPr lang="fr-FR" sz="1300" b="0" dirty="0" smtClean="0"/>
            <a:t>Fierté, exploit, reconnaissance sociale. </a:t>
          </a:r>
        </a:p>
      </dgm:t>
    </dgm:pt>
    <dgm:pt modelId="{B2F373A0-5EBC-400E-9FE1-0E9E00131F84}" type="parTrans" cxnId="{ADE84436-C321-4BD9-B926-E43242CF3F97}">
      <dgm:prSet/>
      <dgm:spPr/>
      <dgm:t>
        <a:bodyPr/>
        <a:lstStyle/>
        <a:p>
          <a:endParaRPr lang="fr-FR"/>
        </a:p>
      </dgm:t>
    </dgm:pt>
    <dgm:pt modelId="{73EC9D89-D940-403C-8A12-13F01CAC62F3}" type="sibTrans" cxnId="{ADE84436-C321-4BD9-B926-E43242CF3F97}">
      <dgm:prSet/>
      <dgm:spPr/>
      <dgm:t>
        <a:bodyPr/>
        <a:lstStyle/>
        <a:p>
          <a:endParaRPr lang="fr-FR"/>
        </a:p>
      </dgm:t>
    </dgm:pt>
    <dgm:pt modelId="{A5FA34E9-D625-49B1-B98B-0471FBA33BCA}">
      <dgm:prSet/>
      <dgm:spPr/>
      <dgm:t>
        <a:bodyPr/>
        <a:lstStyle/>
        <a:p>
          <a:pPr rtl="0"/>
          <a:r>
            <a:rPr lang="fr-FR" dirty="0" smtClean="0"/>
            <a:t>Les coûts prévisibles de l’adoption de comportements risqués.</a:t>
          </a:r>
          <a:endParaRPr lang="fr-FR" dirty="0"/>
        </a:p>
      </dgm:t>
    </dgm:pt>
    <dgm:pt modelId="{6D6CF927-FA37-46E7-B9B7-BC45AC9A6FF5}" type="parTrans" cxnId="{DE520703-44DA-4698-A048-4DA90DB9CAA6}">
      <dgm:prSet/>
      <dgm:spPr/>
      <dgm:t>
        <a:bodyPr/>
        <a:lstStyle/>
        <a:p>
          <a:endParaRPr lang="fr-FR"/>
        </a:p>
      </dgm:t>
    </dgm:pt>
    <dgm:pt modelId="{09B14571-EEA6-45B5-9780-101FBF9FE6E0}" type="sibTrans" cxnId="{DE520703-44DA-4698-A048-4DA90DB9CAA6}">
      <dgm:prSet/>
      <dgm:spPr/>
      <dgm:t>
        <a:bodyPr/>
        <a:lstStyle/>
        <a:p>
          <a:endParaRPr lang="fr-FR"/>
        </a:p>
      </dgm:t>
    </dgm:pt>
    <dgm:pt modelId="{F3E8166E-7D94-4445-8E59-D5C6C2B68C18}">
      <dgm:prSet custT="1"/>
      <dgm:spPr/>
      <dgm:t>
        <a:bodyPr/>
        <a:lstStyle/>
        <a:p>
          <a:pPr rtl="0"/>
          <a:r>
            <a:rPr lang="fr-FR" sz="1300" b="1" u="sng" dirty="0" smtClean="0"/>
            <a:t>Exemple lune au saut de cheval</a:t>
          </a:r>
        </a:p>
        <a:p>
          <a:pPr rtl="0"/>
          <a:r>
            <a:rPr lang="fr-FR" sz="1300" dirty="0" smtClean="0"/>
            <a:t>Intégrité physique : chuter, se faire mal.</a:t>
          </a:r>
        </a:p>
        <a:p>
          <a:pPr rtl="0"/>
          <a:r>
            <a:rPr lang="fr-FR" sz="1300" dirty="0" smtClean="0"/>
            <a:t>Intégrité psychologique : paraître ridicule en cas de chute, de maladresse. </a:t>
          </a:r>
          <a:endParaRPr lang="fr-FR" sz="1300" dirty="0"/>
        </a:p>
      </dgm:t>
    </dgm:pt>
    <dgm:pt modelId="{FED9917A-8804-4BE8-BADA-F6A747D297A6}" type="parTrans" cxnId="{5D1CE6E5-F170-44A5-9EBA-A08375FB882D}">
      <dgm:prSet/>
      <dgm:spPr/>
      <dgm:t>
        <a:bodyPr/>
        <a:lstStyle/>
        <a:p>
          <a:endParaRPr lang="fr-FR"/>
        </a:p>
      </dgm:t>
    </dgm:pt>
    <dgm:pt modelId="{A1515982-504C-4617-8F09-2B81D51E3230}" type="sibTrans" cxnId="{5D1CE6E5-F170-44A5-9EBA-A08375FB882D}">
      <dgm:prSet/>
      <dgm:spPr/>
      <dgm:t>
        <a:bodyPr/>
        <a:lstStyle/>
        <a:p>
          <a:endParaRPr lang="fr-FR"/>
        </a:p>
      </dgm:t>
    </dgm:pt>
    <dgm:pt modelId="{8248801B-5485-44AE-A6E7-D2D4A1732418}">
      <dgm:prSet/>
      <dgm:spPr/>
      <dgm:t>
        <a:bodyPr/>
        <a:lstStyle/>
        <a:p>
          <a:pPr rtl="0"/>
          <a:r>
            <a:rPr lang="fr-FR" dirty="0" smtClean="0"/>
            <a:t>Les bénéfices escomptés liés à l’adoption de comportements sûrs.</a:t>
          </a:r>
          <a:endParaRPr lang="fr-FR" dirty="0"/>
        </a:p>
      </dgm:t>
    </dgm:pt>
    <dgm:pt modelId="{EEA1828B-6C4F-40C0-895A-88DFCA5A179B}" type="parTrans" cxnId="{9DCE8A2C-0DA6-4616-A687-DD2D5B7C6583}">
      <dgm:prSet/>
      <dgm:spPr/>
      <dgm:t>
        <a:bodyPr/>
        <a:lstStyle/>
        <a:p>
          <a:endParaRPr lang="fr-FR"/>
        </a:p>
      </dgm:t>
    </dgm:pt>
    <dgm:pt modelId="{709890BF-F203-4269-9ADB-86DB2938A3CB}" type="sibTrans" cxnId="{9DCE8A2C-0DA6-4616-A687-DD2D5B7C6583}">
      <dgm:prSet/>
      <dgm:spPr/>
      <dgm:t>
        <a:bodyPr/>
        <a:lstStyle/>
        <a:p>
          <a:endParaRPr lang="fr-FR"/>
        </a:p>
      </dgm:t>
    </dgm:pt>
    <dgm:pt modelId="{F67D11A2-2EE3-4E71-9537-CBDC5D956F83}">
      <dgm:prSet custT="1"/>
      <dgm:spPr/>
      <dgm:t>
        <a:bodyPr/>
        <a:lstStyle/>
        <a:p>
          <a:pPr rtl="0"/>
          <a:r>
            <a:rPr lang="fr-FR" sz="1300" b="1" u="sng" dirty="0" smtClean="0"/>
            <a:t>Exemple lune au saut de cheval</a:t>
          </a:r>
        </a:p>
        <a:p>
          <a:pPr rtl="0"/>
          <a:r>
            <a:rPr lang="fr-FR" sz="1300" b="0" dirty="0" smtClean="0"/>
            <a:t>Eviter l’échec.</a:t>
          </a:r>
        </a:p>
        <a:p>
          <a:pPr rtl="0"/>
          <a:r>
            <a:rPr lang="fr-FR" sz="1300" b="0" dirty="0" smtClean="0"/>
            <a:t>Se protéger physiquement et psychologiquement.</a:t>
          </a:r>
        </a:p>
        <a:p>
          <a:pPr rtl="0"/>
          <a:endParaRPr lang="fr-FR" sz="1500" dirty="0"/>
        </a:p>
      </dgm:t>
    </dgm:pt>
    <dgm:pt modelId="{32CCA88B-4AD6-4BC1-9A86-F4BE8EF9C56E}" type="parTrans" cxnId="{A33B6D4F-849E-44E2-BC5B-1BE555784D47}">
      <dgm:prSet/>
      <dgm:spPr/>
      <dgm:t>
        <a:bodyPr/>
        <a:lstStyle/>
        <a:p>
          <a:endParaRPr lang="fr-FR"/>
        </a:p>
      </dgm:t>
    </dgm:pt>
    <dgm:pt modelId="{912082A1-3114-4B02-AAF0-903BB0B5C137}" type="sibTrans" cxnId="{A33B6D4F-849E-44E2-BC5B-1BE555784D47}">
      <dgm:prSet/>
      <dgm:spPr/>
      <dgm:t>
        <a:bodyPr/>
        <a:lstStyle/>
        <a:p>
          <a:endParaRPr lang="fr-FR"/>
        </a:p>
      </dgm:t>
    </dgm:pt>
    <dgm:pt modelId="{761371C7-8737-43F8-940C-CF772683911B}">
      <dgm:prSet/>
      <dgm:spPr/>
      <dgm:t>
        <a:bodyPr/>
        <a:lstStyle/>
        <a:p>
          <a:pPr rtl="0"/>
          <a:r>
            <a:rPr lang="fr-FR" dirty="0" smtClean="0"/>
            <a:t>Les coûts prévisibles de l’adoption de comportements sûrs.</a:t>
          </a:r>
          <a:endParaRPr lang="fr-FR" dirty="0"/>
        </a:p>
      </dgm:t>
    </dgm:pt>
    <dgm:pt modelId="{9FA63812-38E3-4472-A13F-01F19742174F}" type="parTrans" cxnId="{39704FDF-5435-4267-AC54-A7CFB1F49E07}">
      <dgm:prSet/>
      <dgm:spPr/>
      <dgm:t>
        <a:bodyPr/>
        <a:lstStyle/>
        <a:p>
          <a:endParaRPr lang="fr-FR"/>
        </a:p>
      </dgm:t>
    </dgm:pt>
    <dgm:pt modelId="{5E24D5B9-6211-4934-B549-E78FAF970C4A}" type="sibTrans" cxnId="{39704FDF-5435-4267-AC54-A7CFB1F49E07}">
      <dgm:prSet/>
      <dgm:spPr/>
      <dgm:t>
        <a:bodyPr/>
        <a:lstStyle/>
        <a:p>
          <a:endParaRPr lang="fr-FR"/>
        </a:p>
      </dgm:t>
    </dgm:pt>
    <dgm:pt modelId="{1E355859-9016-4788-B21A-587B65C71667}">
      <dgm:prSet custT="1"/>
      <dgm:spPr/>
      <dgm:t>
        <a:bodyPr/>
        <a:lstStyle/>
        <a:p>
          <a:pPr rtl="0"/>
          <a:r>
            <a:rPr lang="fr-FR" sz="1300" b="1" u="sng" dirty="0" smtClean="0"/>
            <a:t>Exemple lune au saut de cheval</a:t>
          </a:r>
        </a:p>
        <a:p>
          <a:pPr rtl="0"/>
          <a:r>
            <a:rPr lang="fr-FR" sz="1300" b="0" dirty="0" smtClean="0"/>
            <a:t>Peu de progrès.</a:t>
          </a:r>
        </a:p>
        <a:p>
          <a:pPr rtl="0"/>
          <a:r>
            <a:rPr lang="fr-FR" sz="1300" b="0" dirty="0" smtClean="0"/>
            <a:t>Note modeste. </a:t>
          </a:r>
        </a:p>
        <a:p>
          <a:pPr rtl="0"/>
          <a:r>
            <a:rPr lang="fr-FR" sz="1300" b="0" dirty="0" smtClean="0"/>
            <a:t>Ennui.</a:t>
          </a:r>
        </a:p>
        <a:p>
          <a:pPr rtl="0"/>
          <a:r>
            <a:rPr lang="fr-FR" sz="1300" b="0" dirty="0" smtClean="0"/>
            <a:t>Décevoir l’enseignant.</a:t>
          </a:r>
        </a:p>
        <a:p>
          <a:pPr rtl="0"/>
          <a:r>
            <a:rPr lang="fr-FR" sz="1300" b="0" dirty="0" smtClean="0"/>
            <a:t>Paraître lâche aux yeux de mes camarades.</a:t>
          </a:r>
          <a:endParaRPr lang="fr-FR" sz="1200" dirty="0"/>
        </a:p>
      </dgm:t>
    </dgm:pt>
    <dgm:pt modelId="{2D9338B1-322C-4AE2-8038-100DB64FCDC5}" type="parTrans" cxnId="{58138742-76BD-41AB-8831-DA32CBA05E57}">
      <dgm:prSet/>
      <dgm:spPr/>
      <dgm:t>
        <a:bodyPr/>
        <a:lstStyle/>
        <a:p>
          <a:endParaRPr lang="fr-FR"/>
        </a:p>
      </dgm:t>
    </dgm:pt>
    <dgm:pt modelId="{F4279882-2CC1-45AD-A89C-731BA83B3E7A}" type="sibTrans" cxnId="{58138742-76BD-41AB-8831-DA32CBA05E57}">
      <dgm:prSet/>
      <dgm:spPr/>
      <dgm:t>
        <a:bodyPr/>
        <a:lstStyle/>
        <a:p>
          <a:endParaRPr lang="fr-FR"/>
        </a:p>
      </dgm:t>
    </dgm:pt>
    <dgm:pt modelId="{53353605-D536-445C-9E79-1CBFE78B5189}" type="pres">
      <dgm:prSet presAssocID="{7FEF8677-4545-4837-BDF6-4F4E851EB649}" presName="Name0" presStyleCnt="0">
        <dgm:presLayoutVars>
          <dgm:chPref val="1"/>
          <dgm:dir/>
          <dgm:animOne val="branch"/>
          <dgm:animLvl val="lvl"/>
          <dgm:resizeHandles/>
        </dgm:presLayoutVars>
      </dgm:prSet>
      <dgm:spPr/>
      <dgm:t>
        <a:bodyPr/>
        <a:lstStyle/>
        <a:p>
          <a:endParaRPr lang="fr-FR"/>
        </a:p>
      </dgm:t>
    </dgm:pt>
    <dgm:pt modelId="{C8DE941D-50BB-43C4-825D-5DD96BF0532C}" type="pres">
      <dgm:prSet presAssocID="{C5EEF221-637D-4EA2-BB28-268E617AF0B2}" presName="vertOne" presStyleCnt="0"/>
      <dgm:spPr/>
    </dgm:pt>
    <dgm:pt modelId="{5C82D502-E536-49CB-AB18-3474BA47E3C0}" type="pres">
      <dgm:prSet presAssocID="{C5EEF221-637D-4EA2-BB28-268E617AF0B2}" presName="txOne" presStyleLbl="node0" presStyleIdx="0" presStyleCnt="1" custScaleY="20715">
        <dgm:presLayoutVars>
          <dgm:chPref val="3"/>
        </dgm:presLayoutVars>
      </dgm:prSet>
      <dgm:spPr/>
      <dgm:t>
        <a:bodyPr/>
        <a:lstStyle/>
        <a:p>
          <a:endParaRPr lang="fr-FR"/>
        </a:p>
      </dgm:t>
    </dgm:pt>
    <dgm:pt modelId="{6EB1F346-924C-4046-8F7D-C49D5D052334}" type="pres">
      <dgm:prSet presAssocID="{C5EEF221-637D-4EA2-BB28-268E617AF0B2}" presName="parTransOne" presStyleCnt="0"/>
      <dgm:spPr/>
    </dgm:pt>
    <dgm:pt modelId="{7ECBAC2B-3C3A-4D42-BDC2-05E72BC603C8}" type="pres">
      <dgm:prSet presAssocID="{C5EEF221-637D-4EA2-BB28-268E617AF0B2}" presName="horzOne" presStyleCnt="0"/>
      <dgm:spPr/>
    </dgm:pt>
    <dgm:pt modelId="{F5897F66-F983-4363-B5DF-27FD35E993FC}" type="pres">
      <dgm:prSet presAssocID="{C07C598B-CACC-4275-A890-D35C1950F496}" presName="vertTwo" presStyleCnt="0"/>
      <dgm:spPr/>
    </dgm:pt>
    <dgm:pt modelId="{58D6C0F4-54C0-4FF9-A177-059DE9AB4DA5}" type="pres">
      <dgm:prSet presAssocID="{C07C598B-CACC-4275-A890-D35C1950F496}" presName="txTwo" presStyleLbl="node2" presStyleIdx="0" presStyleCnt="4" custScaleY="56962">
        <dgm:presLayoutVars>
          <dgm:chPref val="3"/>
        </dgm:presLayoutVars>
      </dgm:prSet>
      <dgm:spPr/>
      <dgm:t>
        <a:bodyPr/>
        <a:lstStyle/>
        <a:p>
          <a:endParaRPr lang="fr-FR"/>
        </a:p>
      </dgm:t>
    </dgm:pt>
    <dgm:pt modelId="{A03E2045-F29D-4B2F-83D0-E8CA50F46038}" type="pres">
      <dgm:prSet presAssocID="{C07C598B-CACC-4275-A890-D35C1950F496}" presName="parTransTwo" presStyleCnt="0"/>
      <dgm:spPr/>
    </dgm:pt>
    <dgm:pt modelId="{E049A05D-787B-47D4-A58D-50C76B5794CF}" type="pres">
      <dgm:prSet presAssocID="{C07C598B-CACC-4275-A890-D35C1950F496}" presName="horzTwo" presStyleCnt="0"/>
      <dgm:spPr/>
    </dgm:pt>
    <dgm:pt modelId="{F1CB38AD-0EED-4B6D-B297-227400DC303A}" type="pres">
      <dgm:prSet presAssocID="{9AB8F814-C6E9-4BBA-BA7A-95CAD87F0526}" presName="vertThree" presStyleCnt="0"/>
      <dgm:spPr/>
    </dgm:pt>
    <dgm:pt modelId="{35D2CCC4-3609-403C-83B5-2CA473B1D2B1}" type="pres">
      <dgm:prSet presAssocID="{9AB8F814-C6E9-4BBA-BA7A-95CAD87F0526}" presName="txThree" presStyleLbl="node3" presStyleIdx="0" presStyleCnt="4" custScaleY="77180" custLinFactNeighborX="-485" custLinFactNeighborY="-1551">
        <dgm:presLayoutVars>
          <dgm:chPref val="3"/>
        </dgm:presLayoutVars>
      </dgm:prSet>
      <dgm:spPr/>
      <dgm:t>
        <a:bodyPr/>
        <a:lstStyle/>
        <a:p>
          <a:endParaRPr lang="fr-FR"/>
        </a:p>
      </dgm:t>
    </dgm:pt>
    <dgm:pt modelId="{34F1A5E9-5D5F-487C-87FC-A2C68C589AAE}" type="pres">
      <dgm:prSet presAssocID="{9AB8F814-C6E9-4BBA-BA7A-95CAD87F0526}" presName="horzThree" presStyleCnt="0"/>
      <dgm:spPr/>
    </dgm:pt>
    <dgm:pt modelId="{987F1C81-51D5-4CFF-94C1-B7EEF353756B}" type="pres">
      <dgm:prSet presAssocID="{9096F130-2222-4115-B200-29DF6D32D36E}" presName="sibSpaceTwo" presStyleCnt="0"/>
      <dgm:spPr/>
    </dgm:pt>
    <dgm:pt modelId="{F8EC171B-B9AC-4D97-B38C-61540E73264A}" type="pres">
      <dgm:prSet presAssocID="{A5FA34E9-D625-49B1-B98B-0471FBA33BCA}" presName="vertTwo" presStyleCnt="0"/>
      <dgm:spPr/>
    </dgm:pt>
    <dgm:pt modelId="{852AF5EA-4CD3-4F8E-828B-7F3FCCB873C9}" type="pres">
      <dgm:prSet presAssocID="{A5FA34E9-D625-49B1-B98B-0471FBA33BCA}" presName="txTwo" presStyleLbl="node2" presStyleIdx="1" presStyleCnt="4" custScaleY="57402">
        <dgm:presLayoutVars>
          <dgm:chPref val="3"/>
        </dgm:presLayoutVars>
      </dgm:prSet>
      <dgm:spPr/>
      <dgm:t>
        <a:bodyPr/>
        <a:lstStyle/>
        <a:p>
          <a:endParaRPr lang="fr-FR"/>
        </a:p>
      </dgm:t>
    </dgm:pt>
    <dgm:pt modelId="{9EF58C3D-B7A3-47A9-87BB-B1CCAC87791D}" type="pres">
      <dgm:prSet presAssocID="{A5FA34E9-D625-49B1-B98B-0471FBA33BCA}" presName="parTransTwo" presStyleCnt="0"/>
      <dgm:spPr/>
    </dgm:pt>
    <dgm:pt modelId="{2399C253-735F-48CC-87F1-84CC6BD564F3}" type="pres">
      <dgm:prSet presAssocID="{A5FA34E9-D625-49B1-B98B-0471FBA33BCA}" presName="horzTwo" presStyleCnt="0"/>
      <dgm:spPr/>
    </dgm:pt>
    <dgm:pt modelId="{307A9C31-BF80-4635-A5F3-2F07CD01B840}" type="pres">
      <dgm:prSet presAssocID="{F3E8166E-7D94-4445-8E59-D5C6C2B68C18}" presName="vertThree" presStyleCnt="0"/>
      <dgm:spPr/>
    </dgm:pt>
    <dgm:pt modelId="{A1C13669-AF69-4CD0-A153-E963B0B63F40}" type="pres">
      <dgm:prSet presAssocID="{F3E8166E-7D94-4445-8E59-D5C6C2B68C18}" presName="txThree" presStyleLbl="node3" presStyleIdx="1" presStyleCnt="4" custScaleX="100000" custScaleY="77821" custLinFactNeighborX="-537" custLinFactNeighborY="-2375">
        <dgm:presLayoutVars>
          <dgm:chPref val="3"/>
        </dgm:presLayoutVars>
      </dgm:prSet>
      <dgm:spPr/>
      <dgm:t>
        <a:bodyPr/>
        <a:lstStyle/>
        <a:p>
          <a:endParaRPr lang="fr-FR"/>
        </a:p>
      </dgm:t>
    </dgm:pt>
    <dgm:pt modelId="{5C36394E-699F-4235-B9A2-97AC1C28515E}" type="pres">
      <dgm:prSet presAssocID="{F3E8166E-7D94-4445-8E59-D5C6C2B68C18}" presName="horzThree" presStyleCnt="0"/>
      <dgm:spPr/>
    </dgm:pt>
    <dgm:pt modelId="{A3DDF07C-0854-4B5A-82F2-FC1682A8FDEB}" type="pres">
      <dgm:prSet presAssocID="{09B14571-EEA6-45B5-9780-101FBF9FE6E0}" presName="sibSpaceTwo" presStyleCnt="0"/>
      <dgm:spPr/>
    </dgm:pt>
    <dgm:pt modelId="{64390512-2129-4FFC-9F31-560F9038BF9B}" type="pres">
      <dgm:prSet presAssocID="{8248801B-5485-44AE-A6E7-D2D4A1732418}" presName="vertTwo" presStyleCnt="0"/>
      <dgm:spPr/>
    </dgm:pt>
    <dgm:pt modelId="{8E684A52-A356-4F26-81F1-3BD68D0D7E5E}" type="pres">
      <dgm:prSet presAssocID="{8248801B-5485-44AE-A6E7-D2D4A1732418}" presName="txTwo" presStyleLbl="node2" presStyleIdx="2" presStyleCnt="4" custScaleY="58020">
        <dgm:presLayoutVars>
          <dgm:chPref val="3"/>
        </dgm:presLayoutVars>
      </dgm:prSet>
      <dgm:spPr/>
      <dgm:t>
        <a:bodyPr/>
        <a:lstStyle/>
        <a:p>
          <a:endParaRPr lang="fr-FR"/>
        </a:p>
      </dgm:t>
    </dgm:pt>
    <dgm:pt modelId="{964412BF-2552-4D9C-99C9-5ED8F4F0E2A8}" type="pres">
      <dgm:prSet presAssocID="{8248801B-5485-44AE-A6E7-D2D4A1732418}" presName="parTransTwo" presStyleCnt="0"/>
      <dgm:spPr/>
    </dgm:pt>
    <dgm:pt modelId="{DFC06542-4974-4206-BF54-F5664BB2871E}" type="pres">
      <dgm:prSet presAssocID="{8248801B-5485-44AE-A6E7-D2D4A1732418}" presName="horzTwo" presStyleCnt="0"/>
      <dgm:spPr/>
    </dgm:pt>
    <dgm:pt modelId="{5BE1E419-8D55-4F31-A406-CBA542E0D36A}" type="pres">
      <dgm:prSet presAssocID="{F67D11A2-2EE3-4E71-9537-CBDC5D956F83}" presName="vertThree" presStyleCnt="0"/>
      <dgm:spPr/>
    </dgm:pt>
    <dgm:pt modelId="{40F8BFC9-6EFE-41CD-A4F1-217D6D08F100}" type="pres">
      <dgm:prSet presAssocID="{F67D11A2-2EE3-4E71-9537-CBDC5D956F83}" presName="txThree" presStyleLbl="node3" presStyleIdx="2" presStyleCnt="4" custScaleY="77178" custLinFactNeighborY="-2993">
        <dgm:presLayoutVars>
          <dgm:chPref val="3"/>
        </dgm:presLayoutVars>
      </dgm:prSet>
      <dgm:spPr/>
      <dgm:t>
        <a:bodyPr/>
        <a:lstStyle/>
        <a:p>
          <a:endParaRPr lang="fr-FR"/>
        </a:p>
      </dgm:t>
    </dgm:pt>
    <dgm:pt modelId="{B1A1AD25-67BE-49E1-BCD2-D48088D8E4B0}" type="pres">
      <dgm:prSet presAssocID="{F67D11A2-2EE3-4E71-9537-CBDC5D956F83}" presName="horzThree" presStyleCnt="0"/>
      <dgm:spPr/>
    </dgm:pt>
    <dgm:pt modelId="{5B200C3C-D080-426A-85A6-AFFDB39DD477}" type="pres">
      <dgm:prSet presAssocID="{709890BF-F203-4269-9ADB-86DB2938A3CB}" presName="sibSpaceTwo" presStyleCnt="0"/>
      <dgm:spPr/>
    </dgm:pt>
    <dgm:pt modelId="{20DB8E75-8D45-4B23-A55E-2CE62864A666}" type="pres">
      <dgm:prSet presAssocID="{761371C7-8737-43F8-940C-CF772683911B}" presName="vertTwo" presStyleCnt="0"/>
      <dgm:spPr/>
    </dgm:pt>
    <dgm:pt modelId="{462C44C7-B2ED-49F3-AD6C-27C4878C9C55}" type="pres">
      <dgm:prSet presAssocID="{761371C7-8737-43F8-940C-CF772683911B}" presName="txTwo" presStyleLbl="node2" presStyleIdx="3" presStyleCnt="4" custScaleY="58367">
        <dgm:presLayoutVars>
          <dgm:chPref val="3"/>
        </dgm:presLayoutVars>
      </dgm:prSet>
      <dgm:spPr/>
      <dgm:t>
        <a:bodyPr/>
        <a:lstStyle/>
        <a:p>
          <a:endParaRPr lang="fr-FR"/>
        </a:p>
      </dgm:t>
    </dgm:pt>
    <dgm:pt modelId="{45662C65-9862-4B32-B037-C663DA7B0E7D}" type="pres">
      <dgm:prSet presAssocID="{761371C7-8737-43F8-940C-CF772683911B}" presName="parTransTwo" presStyleCnt="0"/>
      <dgm:spPr/>
    </dgm:pt>
    <dgm:pt modelId="{E2940967-72D0-47E1-B0D1-92F1F2C78229}" type="pres">
      <dgm:prSet presAssocID="{761371C7-8737-43F8-940C-CF772683911B}" presName="horzTwo" presStyleCnt="0"/>
      <dgm:spPr/>
    </dgm:pt>
    <dgm:pt modelId="{2AC686ED-09D5-4F5D-A882-71F28D3AEBB6}" type="pres">
      <dgm:prSet presAssocID="{1E355859-9016-4788-B21A-587B65C71667}" presName="vertThree" presStyleCnt="0"/>
      <dgm:spPr/>
    </dgm:pt>
    <dgm:pt modelId="{7938AF0E-E81E-4F81-B606-4AE6A5263D5D}" type="pres">
      <dgm:prSet presAssocID="{1E355859-9016-4788-B21A-587B65C71667}" presName="txThree" presStyleLbl="node3" presStyleIdx="3" presStyleCnt="4" custScaleY="77247" custLinFactNeighborX="-640" custLinFactNeighborY="-2956">
        <dgm:presLayoutVars>
          <dgm:chPref val="3"/>
        </dgm:presLayoutVars>
      </dgm:prSet>
      <dgm:spPr/>
      <dgm:t>
        <a:bodyPr/>
        <a:lstStyle/>
        <a:p>
          <a:endParaRPr lang="fr-FR"/>
        </a:p>
      </dgm:t>
    </dgm:pt>
    <dgm:pt modelId="{02CA323A-1D2C-4547-9473-6B8051A1E3EB}" type="pres">
      <dgm:prSet presAssocID="{1E355859-9016-4788-B21A-587B65C71667}" presName="horzThree" presStyleCnt="0"/>
      <dgm:spPr/>
    </dgm:pt>
  </dgm:ptLst>
  <dgm:cxnLst>
    <dgm:cxn modelId="{25724A9B-22B2-4834-8BBE-9BA8DAD00997}" type="presOf" srcId="{7FEF8677-4545-4837-BDF6-4F4E851EB649}" destId="{53353605-D536-445C-9E79-1CBFE78B5189}" srcOrd="0" destOrd="0" presId="urn:microsoft.com/office/officeart/2005/8/layout/hierarchy4"/>
    <dgm:cxn modelId="{ADE84436-C321-4BD9-B926-E43242CF3F97}" srcId="{C07C598B-CACC-4275-A890-D35C1950F496}" destId="{9AB8F814-C6E9-4BBA-BA7A-95CAD87F0526}" srcOrd="0" destOrd="0" parTransId="{B2F373A0-5EBC-400E-9FE1-0E9E00131F84}" sibTransId="{73EC9D89-D940-403C-8A12-13F01CAC62F3}"/>
    <dgm:cxn modelId="{DE520703-44DA-4698-A048-4DA90DB9CAA6}" srcId="{C5EEF221-637D-4EA2-BB28-268E617AF0B2}" destId="{A5FA34E9-D625-49B1-B98B-0471FBA33BCA}" srcOrd="1" destOrd="0" parTransId="{6D6CF927-FA37-46E7-B9B7-BC45AC9A6FF5}" sibTransId="{09B14571-EEA6-45B5-9780-101FBF9FE6E0}"/>
    <dgm:cxn modelId="{72A30BB0-2F32-4D97-BE93-958FF818451B}" srcId="{7FEF8677-4545-4837-BDF6-4F4E851EB649}" destId="{C5EEF221-637D-4EA2-BB28-268E617AF0B2}" srcOrd="0" destOrd="0" parTransId="{ED818780-E640-42AE-ADD8-3C43EE7F577B}" sibTransId="{575C05AD-B0F0-4A97-9562-D6F66BDEB46D}"/>
    <dgm:cxn modelId="{9DCE8A2C-0DA6-4616-A687-DD2D5B7C6583}" srcId="{C5EEF221-637D-4EA2-BB28-268E617AF0B2}" destId="{8248801B-5485-44AE-A6E7-D2D4A1732418}" srcOrd="2" destOrd="0" parTransId="{EEA1828B-6C4F-40C0-895A-88DFCA5A179B}" sibTransId="{709890BF-F203-4269-9ADB-86DB2938A3CB}"/>
    <dgm:cxn modelId="{918CF566-8274-455B-9A25-7BBCD9F7D86E}" type="presOf" srcId="{761371C7-8737-43F8-940C-CF772683911B}" destId="{462C44C7-B2ED-49F3-AD6C-27C4878C9C55}" srcOrd="0" destOrd="0" presId="urn:microsoft.com/office/officeart/2005/8/layout/hierarchy4"/>
    <dgm:cxn modelId="{39704FDF-5435-4267-AC54-A7CFB1F49E07}" srcId="{C5EEF221-637D-4EA2-BB28-268E617AF0B2}" destId="{761371C7-8737-43F8-940C-CF772683911B}" srcOrd="3" destOrd="0" parTransId="{9FA63812-38E3-4472-A13F-01F19742174F}" sibTransId="{5E24D5B9-6211-4934-B549-E78FAF970C4A}"/>
    <dgm:cxn modelId="{D621A934-281D-40D6-8776-CC29B7EF64F7}" type="presOf" srcId="{8248801B-5485-44AE-A6E7-D2D4A1732418}" destId="{8E684A52-A356-4F26-81F1-3BD68D0D7E5E}" srcOrd="0" destOrd="0" presId="urn:microsoft.com/office/officeart/2005/8/layout/hierarchy4"/>
    <dgm:cxn modelId="{BEF9F511-4D71-4C27-801D-BA674939AEE3}" type="presOf" srcId="{9AB8F814-C6E9-4BBA-BA7A-95CAD87F0526}" destId="{35D2CCC4-3609-403C-83B5-2CA473B1D2B1}" srcOrd="0" destOrd="0" presId="urn:microsoft.com/office/officeart/2005/8/layout/hierarchy4"/>
    <dgm:cxn modelId="{58138742-76BD-41AB-8831-DA32CBA05E57}" srcId="{761371C7-8737-43F8-940C-CF772683911B}" destId="{1E355859-9016-4788-B21A-587B65C71667}" srcOrd="0" destOrd="0" parTransId="{2D9338B1-322C-4AE2-8038-100DB64FCDC5}" sibTransId="{F4279882-2CC1-45AD-A89C-731BA83B3E7A}"/>
    <dgm:cxn modelId="{124A1BE9-6F3F-4517-B930-6F9FD6901EF3}" srcId="{C5EEF221-637D-4EA2-BB28-268E617AF0B2}" destId="{C07C598B-CACC-4275-A890-D35C1950F496}" srcOrd="0" destOrd="0" parTransId="{3F7144C4-1B46-4DBD-9118-DCB0B5F6CA48}" sibTransId="{9096F130-2222-4115-B200-29DF6D32D36E}"/>
    <dgm:cxn modelId="{AD0B58FB-B20F-4032-999A-C7632E9B1F2E}" type="presOf" srcId="{A5FA34E9-D625-49B1-B98B-0471FBA33BCA}" destId="{852AF5EA-4CD3-4F8E-828B-7F3FCCB873C9}" srcOrd="0" destOrd="0" presId="urn:microsoft.com/office/officeart/2005/8/layout/hierarchy4"/>
    <dgm:cxn modelId="{D116D970-E946-47EB-BC64-28E59644DB9F}" type="presOf" srcId="{F67D11A2-2EE3-4E71-9537-CBDC5D956F83}" destId="{40F8BFC9-6EFE-41CD-A4F1-217D6D08F100}" srcOrd="0" destOrd="0" presId="urn:microsoft.com/office/officeart/2005/8/layout/hierarchy4"/>
    <dgm:cxn modelId="{5D1CE6E5-F170-44A5-9EBA-A08375FB882D}" srcId="{A5FA34E9-D625-49B1-B98B-0471FBA33BCA}" destId="{F3E8166E-7D94-4445-8E59-D5C6C2B68C18}" srcOrd="0" destOrd="0" parTransId="{FED9917A-8804-4BE8-BADA-F6A747D297A6}" sibTransId="{A1515982-504C-4617-8F09-2B81D51E3230}"/>
    <dgm:cxn modelId="{A33B6D4F-849E-44E2-BC5B-1BE555784D47}" srcId="{8248801B-5485-44AE-A6E7-D2D4A1732418}" destId="{F67D11A2-2EE3-4E71-9537-CBDC5D956F83}" srcOrd="0" destOrd="0" parTransId="{32CCA88B-4AD6-4BC1-9A86-F4BE8EF9C56E}" sibTransId="{912082A1-3114-4B02-AAF0-903BB0B5C137}"/>
    <dgm:cxn modelId="{0315CF08-00A0-48FC-9561-93E83E94F066}" type="presOf" srcId="{C5EEF221-637D-4EA2-BB28-268E617AF0B2}" destId="{5C82D502-E536-49CB-AB18-3474BA47E3C0}" srcOrd="0" destOrd="0" presId="urn:microsoft.com/office/officeart/2005/8/layout/hierarchy4"/>
    <dgm:cxn modelId="{CC6CF05E-8BA5-4B2C-A533-B197F3E04D73}" type="presOf" srcId="{1E355859-9016-4788-B21A-587B65C71667}" destId="{7938AF0E-E81E-4F81-B606-4AE6A5263D5D}" srcOrd="0" destOrd="0" presId="urn:microsoft.com/office/officeart/2005/8/layout/hierarchy4"/>
    <dgm:cxn modelId="{8F53C019-6DDF-46A9-8662-05C16064B1EE}" type="presOf" srcId="{C07C598B-CACC-4275-A890-D35C1950F496}" destId="{58D6C0F4-54C0-4FF9-A177-059DE9AB4DA5}" srcOrd="0" destOrd="0" presId="urn:microsoft.com/office/officeart/2005/8/layout/hierarchy4"/>
    <dgm:cxn modelId="{8AB62A4F-C46A-4405-B098-0EAD4F61245A}" type="presOf" srcId="{F3E8166E-7D94-4445-8E59-D5C6C2B68C18}" destId="{A1C13669-AF69-4CD0-A153-E963B0B63F40}" srcOrd="0" destOrd="0" presId="urn:microsoft.com/office/officeart/2005/8/layout/hierarchy4"/>
    <dgm:cxn modelId="{56619CBC-0966-4AE0-9BCB-73AEAEEE797D}" type="presParOf" srcId="{53353605-D536-445C-9E79-1CBFE78B5189}" destId="{C8DE941D-50BB-43C4-825D-5DD96BF0532C}" srcOrd="0" destOrd="0" presId="urn:microsoft.com/office/officeart/2005/8/layout/hierarchy4"/>
    <dgm:cxn modelId="{F7FDF1CB-36A7-44AA-94E7-0734261A25C4}" type="presParOf" srcId="{C8DE941D-50BB-43C4-825D-5DD96BF0532C}" destId="{5C82D502-E536-49CB-AB18-3474BA47E3C0}" srcOrd="0" destOrd="0" presId="urn:microsoft.com/office/officeart/2005/8/layout/hierarchy4"/>
    <dgm:cxn modelId="{03AA36B6-645A-439D-B8B7-C5C27B3C653D}" type="presParOf" srcId="{C8DE941D-50BB-43C4-825D-5DD96BF0532C}" destId="{6EB1F346-924C-4046-8F7D-C49D5D052334}" srcOrd="1" destOrd="0" presId="urn:microsoft.com/office/officeart/2005/8/layout/hierarchy4"/>
    <dgm:cxn modelId="{F768CDD1-04AA-41C8-9D95-5E84851DDA67}" type="presParOf" srcId="{C8DE941D-50BB-43C4-825D-5DD96BF0532C}" destId="{7ECBAC2B-3C3A-4D42-BDC2-05E72BC603C8}" srcOrd="2" destOrd="0" presId="urn:microsoft.com/office/officeart/2005/8/layout/hierarchy4"/>
    <dgm:cxn modelId="{071A07C9-AD8A-42F1-9A99-269F05688024}" type="presParOf" srcId="{7ECBAC2B-3C3A-4D42-BDC2-05E72BC603C8}" destId="{F5897F66-F983-4363-B5DF-27FD35E993FC}" srcOrd="0" destOrd="0" presId="urn:microsoft.com/office/officeart/2005/8/layout/hierarchy4"/>
    <dgm:cxn modelId="{11A66AD7-B47D-448A-BAB4-391719AFC760}" type="presParOf" srcId="{F5897F66-F983-4363-B5DF-27FD35E993FC}" destId="{58D6C0F4-54C0-4FF9-A177-059DE9AB4DA5}" srcOrd="0" destOrd="0" presId="urn:microsoft.com/office/officeart/2005/8/layout/hierarchy4"/>
    <dgm:cxn modelId="{F4C10113-AAE9-4726-95DC-5A157A3ABF13}" type="presParOf" srcId="{F5897F66-F983-4363-B5DF-27FD35E993FC}" destId="{A03E2045-F29D-4B2F-83D0-E8CA50F46038}" srcOrd="1" destOrd="0" presId="urn:microsoft.com/office/officeart/2005/8/layout/hierarchy4"/>
    <dgm:cxn modelId="{FFC213FF-4858-400B-B570-84653A63BBB6}" type="presParOf" srcId="{F5897F66-F983-4363-B5DF-27FD35E993FC}" destId="{E049A05D-787B-47D4-A58D-50C76B5794CF}" srcOrd="2" destOrd="0" presId="urn:microsoft.com/office/officeart/2005/8/layout/hierarchy4"/>
    <dgm:cxn modelId="{B1FAC154-0CDB-4D29-A082-C71B4EE69C98}" type="presParOf" srcId="{E049A05D-787B-47D4-A58D-50C76B5794CF}" destId="{F1CB38AD-0EED-4B6D-B297-227400DC303A}" srcOrd="0" destOrd="0" presId="urn:microsoft.com/office/officeart/2005/8/layout/hierarchy4"/>
    <dgm:cxn modelId="{B70FCBE6-3BB2-4574-B9D7-BA6F7F857F4B}" type="presParOf" srcId="{F1CB38AD-0EED-4B6D-B297-227400DC303A}" destId="{35D2CCC4-3609-403C-83B5-2CA473B1D2B1}" srcOrd="0" destOrd="0" presId="urn:microsoft.com/office/officeart/2005/8/layout/hierarchy4"/>
    <dgm:cxn modelId="{CA8B8687-3295-46F4-98F9-3BE1A3120AA7}" type="presParOf" srcId="{F1CB38AD-0EED-4B6D-B297-227400DC303A}" destId="{34F1A5E9-5D5F-487C-87FC-A2C68C589AAE}" srcOrd="1" destOrd="0" presId="urn:microsoft.com/office/officeart/2005/8/layout/hierarchy4"/>
    <dgm:cxn modelId="{E2BC2E35-7FFF-48F5-BBF8-C50F327F77E9}" type="presParOf" srcId="{7ECBAC2B-3C3A-4D42-BDC2-05E72BC603C8}" destId="{987F1C81-51D5-4CFF-94C1-B7EEF353756B}" srcOrd="1" destOrd="0" presId="urn:microsoft.com/office/officeart/2005/8/layout/hierarchy4"/>
    <dgm:cxn modelId="{5F12731F-A803-4A03-9D8B-EF2B0EFBC870}" type="presParOf" srcId="{7ECBAC2B-3C3A-4D42-BDC2-05E72BC603C8}" destId="{F8EC171B-B9AC-4D97-B38C-61540E73264A}" srcOrd="2" destOrd="0" presId="urn:microsoft.com/office/officeart/2005/8/layout/hierarchy4"/>
    <dgm:cxn modelId="{F350DD52-366A-43A1-BC14-91C9FDB3A677}" type="presParOf" srcId="{F8EC171B-B9AC-4D97-B38C-61540E73264A}" destId="{852AF5EA-4CD3-4F8E-828B-7F3FCCB873C9}" srcOrd="0" destOrd="0" presId="urn:microsoft.com/office/officeart/2005/8/layout/hierarchy4"/>
    <dgm:cxn modelId="{D94F66E6-EDB0-4EAF-AA85-BD5A67C37FD8}" type="presParOf" srcId="{F8EC171B-B9AC-4D97-B38C-61540E73264A}" destId="{9EF58C3D-B7A3-47A9-87BB-B1CCAC87791D}" srcOrd="1" destOrd="0" presId="urn:microsoft.com/office/officeart/2005/8/layout/hierarchy4"/>
    <dgm:cxn modelId="{1B176D59-FF87-4C9E-9872-F4C28E203E22}" type="presParOf" srcId="{F8EC171B-B9AC-4D97-B38C-61540E73264A}" destId="{2399C253-735F-48CC-87F1-84CC6BD564F3}" srcOrd="2" destOrd="0" presId="urn:microsoft.com/office/officeart/2005/8/layout/hierarchy4"/>
    <dgm:cxn modelId="{EE6B9AD9-00A4-4BDB-A21E-256892E49101}" type="presParOf" srcId="{2399C253-735F-48CC-87F1-84CC6BD564F3}" destId="{307A9C31-BF80-4635-A5F3-2F07CD01B840}" srcOrd="0" destOrd="0" presId="urn:microsoft.com/office/officeart/2005/8/layout/hierarchy4"/>
    <dgm:cxn modelId="{9CB51903-2E54-497F-BD5A-586128558AD6}" type="presParOf" srcId="{307A9C31-BF80-4635-A5F3-2F07CD01B840}" destId="{A1C13669-AF69-4CD0-A153-E963B0B63F40}" srcOrd="0" destOrd="0" presId="urn:microsoft.com/office/officeart/2005/8/layout/hierarchy4"/>
    <dgm:cxn modelId="{C54855EE-B59A-4B48-A7C9-BBB3CBCC1145}" type="presParOf" srcId="{307A9C31-BF80-4635-A5F3-2F07CD01B840}" destId="{5C36394E-699F-4235-B9A2-97AC1C28515E}" srcOrd="1" destOrd="0" presId="urn:microsoft.com/office/officeart/2005/8/layout/hierarchy4"/>
    <dgm:cxn modelId="{F3878E8D-FBD7-49A0-A105-D59E78918B96}" type="presParOf" srcId="{7ECBAC2B-3C3A-4D42-BDC2-05E72BC603C8}" destId="{A3DDF07C-0854-4B5A-82F2-FC1682A8FDEB}" srcOrd="3" destOrd="0" presId="urn:microsoft.com/office/officeart/2005/8/layout/hierarchy4"/>
    <dgm:cxn modelId="{9778DE06-74AC-416E-BDA6-A4A6F3EB6D5B}" type="presParOf" srcId="{7ECBAC2B-3C3A-4D42-BDC2-05E72BC603C8}" destId="{64390512-2129-4FFC-9F31-560F9038BF9B}" srcOrd="4" destOrd="0" presId="urn:microsoft.com/office/officeart/2005/8/layout/hierarchy4"/>
    <dgm:cxn modelId="{9D28BE46-372D-4BA2-8457-96A26F2970FC}" type="presParOf" srcId="{64390512-2129-4FFC-9F31-560F9038BF9B}" destId="{8E684A52-A356-4F26-81F1-3BD68D0D7E5E}" srcOrd="0" destOrd="0" presId="urn:microsoft.com/office/officeart/2005/8/layout/hierarchy4"/>
    <dgm:cxn modelId="{A5C3D8AA-8FB1-4CDE-ACB0-DD99274FAEE6}" type="presParOf" srcId="{64390512-2129-4FFC-9F31-560F9038BF9B}" destId="{964412BF-2552-4D9C-99C9-5ED8F4F0E2A8}" srcOrd="1" destOrd="0" presId="urn:microsoft.com/office/officeart/2005/8/layout/hierarchy4"/>
    <dgm:cxn modelId="{6AF7A152-DCEE-4D22-915E-FE64C72D6C3A}" type="presParOf" srcId="{64390512-2129-4FFC-9F31-560F9038BF9B}" destId="{DFC06542-4974-4206-BF54-F5664BB2871E}" srcOrd="2" destOrd="0" presId="urn:microsoft.com/office/officeart/2005/8/layout/hierarchy4"/>
    <dgm:cxn modelId="{FE181BED-165E-40AD-B113-51D140BBEB11}" type="presParOf" srcId="{DFC06542-4974-4206-BF54-F5664BB2871E}" destId="{5BE1E419-8D55-4F31-A406-CBA542E0D36A}" srcOrd="0" destOrd="0" presId="urn:microsoft.com/office/officeart/2005/8/layout/hierarchy4"/>
    <dgm:cxn modelId="{9CD40FAE-4AE0-424D-BC55-F9F832EB6D8A}" type="presParOf" srcId="{5BE1E419-8D55-4F31-A406-CBA542E0D36A}" destId="{40F8BFC9-6EFE-41CD-A4F1-217D6D08F100}" srcOrd="0" destOrd="0" presId="urn:microsoft.com/office/officeart/2005/8/layout/hierarchy4"/>
    <dgm:cxn modelId="{0A627E0E-A2CA-49AB-A656-038B6E00158D}" type="presParOf" srcId="{5BE1E419-8D55-4F31-A406-CBA542E0D36A}" destId="{B1A1AD25-67BE-49E1-BCD2-D48088D8E4B0}" srcOrd="1" destOrd="0" presId="urn:microsoft.com/office/officeart/2005/8/layout/hierarchy4"/>
    <dgm:cxn modelId="{1D009888-5FC5-45F1-9399-83AB88852724}" type="presParOf" srcId="{7ECBAC2B-3C3A-4D42-BDC2-05E72BC603C8}" destId="{5B200C3C-D080-426A-85A6-AFFDB39DD477}" srcOrd="5" destOrd="0" presId="urn:microsoft.com/office/officeart/2005/8/layout/hierarchy4"/>
    <dgm:cxn modelId="{81A3800A-55E4-419E-993A-1EF02AE6D2E4}" type="presParOf" srcId="{7ECBAC2B-3C3A-4D42-BDC2-05E72BC603C8}" destId="{20DB8E75-8D45-4B23-A55E-2CE62864A666}" srcOrd="6" destOrd="0" presId="urn:microsoft.com/office/officeart/2005/8/layout/hierarchy4"/>
    <dgm:cxn modelId="{2B8036D4-4C63-475A-A48A-63881414AA9A}" type="presParOf" srcId="{20DB8E75-8D45-4B23-A55E-2CE62864A666}" destId="{462C44C7-B2ED-49F3-AD6C-27C4878C9C55}" srcOrd="0" destOrd="0" presId="urn:microsoft.com/office/officeart/2005/8/layout/hierarchy4"/>
    <dgm:cxn modelId="{2C325EA1-A700-48F2-8081-005BE940E421}" type="presParOf" srcId="{20DB8E75-8D45-4B23-A55E-2CE62864A666}" destId="{45662C65-9862-4B32-B037-C663DA7B0E7D}" srcOrd="1" destOrd="0" presId="urn:microsoft.com/office/officeart/2005/8/layout/hierarchy4"/>
    <dgm:cxn modelId="{C02CCC97-F399-4508-B375-C6EBFFF1AB8A}" type="presParOf" srcId="{20DB8E75-8D45-4B23-A55E-2CE62864A666}" destId="{E2940967-72D0-47E1-B0D1-92F1F2C78229}" srcOrd="2" destOrd="0" presId="urn:microsoft.com/office/officeart/2005/8/layout/hierarchy4"/>
    <dgm:cxn modelId="{A19E1B4A-67B3-4676-B829-78DE504CBCDE}" type="presParOf" srcId="{E2940967-72D0-47E1-B0D1-92F1F2C78229}" destId="{2AC686ED-09D5-4F5D-A882-71F28D3AEBB6}" srcOrd="0" destOrd="0" presId="urn:microsoft.com/office/officeart/2005/8/layout/hierarchy4"/>
    <dgm:cxn modelId="{D0837191-C43A-40CC-9C0D-2C7F6E08AF83}" type="presParOf" srcId="{2AC686ED-09D5-4F5D-A882-71F28D3AEBB6}" destId="{7938AF0E-E81E-4F81-B606-4AE6A5263D5D}" srcOrd="0" destOrd="0" presId="urn:microsoft.com/office/officeart/2005/8/layout/hierarchy4"/>
    <dgm:cxn modelId="{DB60D0BE-6859-49AF-9AE9-781A5F7CA8B7}" type="presParOf" srcId="{2AC686ED-09D5-4F5D-A882-71F28D3AEBB6}" destId="{02CA323A-1D2C-4547-9473-6B8051A1E3E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E5F474-82D6-4212-AFE9-C53DCA67AD1A}" type="doc">
      <dgm:prSet loTypeId="urn:microsoft.com/office/officeart/2005/8/layout/matrix1" loCatId="matrix" qsTypeId="urn:microsoft.com/office/officeart/2005/8/quickstyle/3d2" qsCatId="3D" csTypeId="urn:microsoft.com/office/officeart/2005/8/colors/accent1_5" csCatId="accent1" phldr="1"/>
      <dgm:spPr/>
      <dgm:t>
        <a:bodyPr/>
        <a:lstStyle/>
        <a:p>
          <a:endParaRPr lang="fr-FR"/>
        </a:p>
      </dgm:t>
    </dgm:pt>
    <dgm:pt modelId="{2D1534D7-B2F0-47FE-8915-87DD2FB62953}">
      <dgm:prSet custT="1"/>
      <dgm:spPr/>
      <dgm:t>
        <a:bodyPr/>
        <a:lstStyle/>
        <a:p>
          <a:pPr rtl="0"/>
          <a:r>
            <a:rPr lang="fr-FR" sz="2000" b="1" dirty="0" smtClean="0"/>
            <a:t>Aider les élèves à mieux identifier le risque actuel de la situation = réalisme du risque perçu</a:t>
          </a:r>
          <a:endParaRPr lang="fr-FR" sz="2000" b="1" dirty="0"/>
        </a:p>
      </dgm:t>
    </dgm:pt>
    <dgm:pt modelId="{3C7A811B-DA47-481F-931F-F24BD2A5B01E}" type="parTrans" cxnId="{C42D786C-9A0D-4CEB-83FC-4F81A5B45348}">
      <dgm:prSet/>
      <dgm:spPr/>
      <dgm:t>
        <a:bodyPr/>
        <a:lstStyle/>
        <a:p>
          <a:endParaRPr lang="fr-FR"/>
        </a:p>
      </dgm:t>
    </dgm:pt>
    <dgm:pt modelId="{82664641-424A-47AC-82BB-D8E74D3EEEB9}" type="sibTrans" cxnId="{C42D786C-9A0D-4CEB-83FC-4F81A5B45348}">
      <dgm:prSet/>
      <dgm:spPr/>
      <dgm:t>
        <a:bodyPr/>
        <a:lstStyle/>
        <a:p>
          <a:endParaRPr lang="fr-FR"/>
        </a:p>
      </dgm:t>
    </dgm:pt>
    <dgm:pt modelId="{0715C0D1-B303-4459-8D59-744BE026550F}">
      <dgm:prSet custT="1"/>
      <dgm:spPr/>
      <dgm:t>
        <a:bodyPr/>
        <a:lstStyle/>
        <a:p>
          <a:pPr rtl="0"/>
          <a:r>
            <a:rPr lang="fr-FR" sz="2000" dirty="0" smtClean="0"/>
            <a:t>Donner des informations aux élèves les renseignant sur leur niveau de maîtrise dans une APSA </a:t>
          </a:r>
        </a:p>
        <a:p>
          <a:pPr rtl="0"/>
          <a:r>
            <a:rPr lang="fr-FR" sz="1800" dirty="0" smtClean="0">
              <a:sym typeface="Wingdings" pitchFamily="2" charset="2"/>
            </a:rPr>
            <a:t> </a:t>
          </a:r>
          <a:r>
            <a:rPr lang="fr-FR" sz="1800" dirty="0" smtClean="0"/>
            <a:t>exemple de la fiche individuelle où l’élève note et fait valider ses différents niveaux.</a:t>
          </a:r>
          <a:endParaRPr lang="fr-FR" sz="1800" dirty="0"/>
        </a:p>
      </dgm:t>
    </dgm:pt>
    <dgm:pt modelId="{87F234EB-39EB-4FE8-9DA7-3E5DFAFDEFB9}" type="parTrans" cxnId="{F5A5E582-FD57-4DCD-9DED-35E6F49146C1}">
      <dgm:prSet/>
      <dgm:spPr/>
      <dgm:t>
        <a:bodyPr/>
        <a:lstStyle/>
        <a:p>
          <a:endParaRPr lang="fr-FR"/>
        </a:p>
      </dgm:t>
    </dgm:pt>
    <dgm:pt modelId="{ECF4E5B3-058A-4948-BFC7-E6E008441755}" type="sibTrans" cxnId="{F5A5E582-FD57-4DCD-9DED-35E6F49146C1}">
      <dgm:prSet/>
      <dgm:spPr/>
      <dgm:t>
        <a:bodyPr/>
        <a:lstStyle/>
        <a:p>
          <a:endParaRPr lang="fr-FR"/>
        </a:p>
      </dgm:t>
    </dgm:pt>
    <dgm:pt modelId="{3CA67C54-0A13-4180-B456-231FC0AE1F6B}">
      <dgm:prSet custT="1"/>
      <dgm:spPr/>
      <dgm:t>
        <a:bodyPr/>
        <a:lstStyle/>
        <a:p>
          <a:pPr rtl="0"/>
          <a:endParaRPr lang="fr-FR" sz="1900" dirty="0" smtClean="0"/>
        </a:p>
        <a:p>
          <a:pPr rtl="0"/>
          <a:r>
            <a:rPr lang="fr-FR" sz="1900" dirty="0" smtClean="0"/>
            <a:t>Rendre visible l’évolution du risque pour aider l’élève à hiérarchiser le risque car mieux connaître quelque chose, c’est souvent pouvoir le comparer </a:t>
          </a:r>
        </a:p>
        <a:p>
          <a:pPr rtl="0"/>
          <a:r>
            <a:rPr lang="fr-FR" sz="1700" dirty="0" smtClean="0">
              <a:sym typeface="Wingdings" pitchFamily="2" charset="2"/>
            </a:rPr>
            <a:t> </a:t>
          </a:r>
          <a:r>
            <a:rPr lang="fr-FR" sz="1700" dirty="0" smtClean="0"/>
            <a:t>tableau avec tâches de + en +                         …</a:t>
          </a:r>
          <a:r>
            <a:rPr lang="fr-FR" sz="1700" dirty="0" smtClean="0">
              <a:solidFill>
                <a:srgbClr val="0070C0"/>
              </a:solidFill>
            </a:rPr>
            <a:t>…………</a:t>
          </a:r>
          <a:r>
            <a:rPr lang="fr-FR" sz="1700" dirty="0" smtClean="0"/>
            <a:t>difficiles en gymnastique, </a:t>
          </a:r>
          <a:r>
            <a:rPr lang="fr-FR" sz="1700" dirty="0" smtClean="0">
              <a:solidFill>
                <a:srgbClr val="0070C0"/>
              </a:solidFill>
            </a:rPr>
            <a:t>…..</a:t>
          </a:r>
          <a:r>
            <a:rPr lang="fr-FR" sz="1700" dirty="0" smtClean="0"/>
            <a:t>escalade, VTT…</a:t>
          </a:r>
          <a:endParaRPr lang="fr-FR" sz="1700" dirty="0"/>
        </a:p>
      </dgm:t>
    </dgm:pt>
    <dgm:pt modelId="{AD3CD528-C09C-4EB4-BC36-114ABE8D57CD}" type="parTrans" cxnId="{4434184E-88F4-46A9-A818-80EA0BC4B64E}">
      <dgm:prSet/>
      <dgm:spPr/>
      <dgm:t>
        <a:bodyPr/>
        <a:lstStyle/>
        <a:p>
          <a:endParaRPr lang="fr-FR"/>
        </a:p>
      </dgm:t>
    </dgm:pt>
    <dgm:pt modelId="{BB4D85C0-1D3B-4F81-AE83-4B8CF18026A0}" type="sibTrans" cxnId="{4434184E-88F4-46A9-A818-80EA0BC4B64E}">
      <dgm:prSet/>
      <dgm:spPr/>
      <dgm:t>
        <a:bodyPr/>
        <a:lstStyle/>
        <a:p>
          <a:endParaRPr lang="fr-FR"/>
        </a:p>
      </dgm:t>
    </dgm:pt>
    <dgm:pt modelId="{4B01EFD9-C849-4496-8EE8-026838694349}">
      <dgm:prSet custT="1"/>
      <dgm:spPr/>
      <dgm:t>
        <a:bodyPr/>
        <a:lstStyle/>
        <a:p>
          <a:pPr rtl="0"/>
          <a:r>
            <a:rPr lang="fr-FR" sz="2000" dirty="0" smtClean="0"/>
            <a:t>Proposer des « situations feux verts » donnant le droit d’accéder à une situation + risquée pour une visibilité des pré-requis nécessaires à l’évolution des conduites motrices.</a:t>
          </a:r>
          <a:endParaRPr lang="fr-FR" sz="2000" dirty="0"/>
        </a:p>
      </dgm:t>
    </dgm:pt>
    <dgm:pt modelId="{C3F58321-E8D1-4C8D-83FC-64582593C082}" type="parTrans" cxnId="{A8B86C47-3EC4-4CD6-BF3D-11AE2FBBB160}">
      <dgm:prSet/>
      <dgm:spPr/>
      <dgm:t>
        <a:bodyPr/>
        <a:lstStyle/>
        <a:p>
          <a:endParaRPr lang="fr-FR"/>
        </a:p>
      </dgm:t>
    </dgm:pt>
    <dgm:pt modelId="{5AF7D00B-2E1C-40AF-A0E6-336E0E3373F8}" type="sibTrans" cxnId="{A8B86C47-3EC4-4CD6-BF3D-11AE2FBBB160}">
      <dgm:prSet/>
      <dgm:spPr/>
      <dgm:t>
        <a:bodyPr/>
        <a:lstStyle/>
        <a:p>
          <a:endParaRPr lang="fr-FR"/>
        </a:p>
      </dgm:t>
    </dgm:pt>
    <dgm:pt modelId="{7279D607-C6D9-4EC1-B543-0D2C8B52A7D0}">
      <dgm:prSet custT="1"/>
      <dgm:spPr/>
      <dgm:t>
        <a:bodyPr/>
        <a:lstStyle/>
        <a:p>
          <a:pPr rtl="0"/>
          <a:r>
            <a:rPr lang="fr-FR" sz="2000" dirty="0" smtClean="0"/>
            <a:t>Différencier ses interventions verbales selon ceux qui sous-évaluent et ceux qui surévaluent le risque d’une situation </a:t>
          </a:r>
          <a:r>
            <a:rPr lang="fr-FR" sz="2000" dirty="0" smtClean="0">
              <a:sym typeface="Wingdings" pitchFamily="2" charset="2"/>
            </a:rPr>
            <a:t></a:t>
          </a:r>
          <a:r>
            <a:rPr lang="fr-FR" sz="2000" dirty="0" smtClean="0"/>
            <a:t> aider à focaliser l’attention vers les facteurs de risque objectifs. </a:t>
          </a:r>
          <a:endParaRPr lang="fr-FR" sz="2000" dirty="0"/>
        </a:p>
      </dgm:t>
    </dgm:pt>
    <dgm:pt modelId="{F3B8711D-C3A5-4C7B-9617-C46906FE503D}" type="parTrans" cxnId="{A2975400-E74B-4003-9169-D77A85E0B6DF}">
      <dgm:prSet/>
      <dgm:spPr/>
      <dgm:t>
        <a:bodyPr/>
        <a:lstStyle/>
        <a:p>
          <a:endParaRPr lang="fr-FR"/>
        </a:p>
      </dgm:t>
    </dgm:pt>
    <dgm:pt modelId="{BF51CC01-0B28-474A-B0DC-42924C8C253C}" type="sibTrans" cxnId="{A2975400-E74B-4003-9169-D77A85E0B6DF}">
      <dgm:prSet/>
      <dgm:spPr/>
      <dgm:t>
        <a:bodyPr/>
        <a:lstStyle/>
        <a:p>
          <a:endParaRPr lang="fr-FR"/>
        </a:p>
      </dgm:t>
    </dgm:pt>
    <dgm:pt modelId="{36F04FA6-705E-48F6-BAAC-1FF269B7BADA}">
      <dgm:prSet/>
      <dgm:spPr/>
      <dgm:t>
        <a:bodyPr/>
        <a:lstStyle/>
        <a:p>
          <a:endParaRPr lang="fr-FR" dirty="0"/>
        </a:p>
      </dgm:t>
    </dgm:pt>
    <dgm:pt modelId="{B06C6D7C-FC60-44CE-B8C6-FDD6298E5BE2}" type="parTrans" cxnId="{EBCA4DAE-81E8-414E-A386-778CC769E176}">
      <dgm:prSet/>
      <dgm:spPr/>
      <dgm:t>
        <a:bodyPr/>
        <a:lstStyle/>
        <a:p>
          <a:endParaRPr lang="fr-FR"/>
        </a:p>
      </dgm:t>
    </dgm:pt>
    <dgm:pt modelId="{AED35AA3-ED5E-4AFE-B12D-B2D1B286A72A}" type="sibTrans" cxnId="{EBCA4DAE-81E8-414E-A386-778CC769E176}">
      <dgm:prSet/>
      <dgm:spPr/>
      <dgm:t>
        <a:bodyPr/>
        <a:lstStyle/>
        <a:p>
          <a:endParaRPr lang="fr-FR"/>
        </a:p>
      </dgm:t>
    </dgm:pt>
    <dgm:pt modelId="{01D46758-6989-4BCB-9D3A-399C966949D8}" type="pres">
      <dgm:prSet presAssocID="{A8E5F474-82D6-4212-AFE9-C53DCA67AD1A}" presName="diagram" presStyleCnt="0">
        <dgm:presLayoutVars>
          <dgm:chMax val="1"/>
          <dgm:dir/>
          <dgm:animLvl val="ctr"/>
          <dgm:resizeHandles val="exact"/>
        </dgm:presLayoutVars>
      </dgm:prSet>
      <dgm:spPr/>
      <dgm:t>
        <a:bodyPr/>
        <a:lstStyle/>
        <a:p>
          <a:endParaRPr lang="fr-FR"/>
        </a:p>
      </dgm:t>
    </dgm:pt>
    <dgm:pt modelId="{49FF0A5F-152D-42AA-BDD3-F868AFB66520}" type="pres">
      <dgm:prSet presAssocID="{A8E5F474-82D6-4212-AFE9-C53DCA67AD1A}" presName="matrix" presStyleCnt="0"/>
      <dgm:spPr/>
    </dgm:pt>
    <dgm:pt modelId="{6243805C-ABD4-4CCF-A6C4-0B1129ABB4D8}" type="pres">
      <dgm:prSet presAssocID="{A8E5F474-82D6-4212-AFE9-C53DCA67AD1A}" presName="tile1" presStyleLbl="node1" presStyleIdx="0" presStyleCnt="4"/>
      <dgm:spPr/>
      <dgm:t>
        <a:bodyPr/>
        <a:lstStyle/>
        <a:p>
          <a:endParaRPr lang="fr-FR"/>
        </a:p>
      </dgm:t>
    </dgm:pt>
    <dgm:pt modelId="{9355696F-A584-45F1-A039-B35F18827BCC}" type="pres">
      <dgm:prSet presAssocID="{A8E5F474-82D6-4212-AFE9-C53DCA67AD1A}" presName="tile1text" presStyleLbl="node1" presStyleIdx="0" presStyleCnt="4">
        <dgm:presLayoutVars>
          <dgm:chMax val="0"/>
          <dgm:chPref val="0"/>
          <dgm:bulletEnabled val="1"/>
        </dgm:presLayoutVars>
      </dgm:prSet>
      <dgm:spPr/>
      <dgm:t>
        <a:bodyPr/>
        <a:lstStyle/>
        <a:p>
          <a:endParaRPr lang="fr-FR"/>
        </a:p>
      </dgm:t>
    </dgm:pt>
    <dgm:pt modelId="{A94E52B0-296C-455B-9BC9-F66ECC61B742}" type="pres">
      <dgm:prSet presAssocID="{A8E5F474-82D6-4212-AFE9-C53DCA67AD1A}" presName="tile2" presStyleLbl="node1" presStyleIdx="1" presStyleCnt="4"/>
      <dgm:spPr/>
      <dgm:t>
        <a:bodyPr/>
        <a:lstStyle/>
        <a:p>
          <a:endParaRPr lang="fr-FR"/>
        </a:p>
      </dgm:t>
    </dgm:pt>
    <dgm:pt modelId="{C3A5400F-DE67-460C-9B54-F33F78582A2C}" type="pres">
      <dgm:prSet presAssocID="{A8E5F474-82D6-4212-AFE9-C53DCA67AD1A}" presName="tile2text" presStyleLbl="node1" presStyleIdx="1" presStyleCnt="4">
        <dgm:presLayoutVars>
          <dgm:chMax val="0"/>
          <dgm:chPref val="0"/>
          <dgm:bulletEnabled val="1"/>
        </dgm:presLayoutVars>
      </dgm:prSet>
      <dgm:spPr/>
      <dgm:t>
        <a:bodyPr/>
        <a:lstStyle/>
        <a:p>
          <a:endParaRPr lang="fr-FR"/>
        </a:p>
      </dgm:t>
    </dgm:pt>
    <dgm:pt modelId="{D85FC4ED-90BF-470A-8BB8-F6698650A31B}" type="pres">
      <dgm:prSet presAssocID="{A8E5F474-82D6-4212-AFE9-C53DCA67AD1A}" presName="tile3" presStyleLbl="node1" presStyleIdx="2" presStyleCnt="4"/>
      <dgm:spPr/>
      <dgm:t>
        <a:bodyPr/>
        <a:lstStyle/>
        <a:p>
          <a:endParaRPr lang="fr-FR"/>
        </a:p>
      </dgm:t>
    </dgm:pt>
    <dgm:pt modelId="{0BEFE88B-B603-4ED0-A498-2071EBAD058F}" type="pres">
      <dgm:prSet presAssocID="{A8E5F474-82D6-4212-AFE9-C53DCA67AD1A}" presName="tile3text" presStyleLbl="node1" presStyleIdx="2" presStyleCnt="4">
        <dgm:presLayoutVars>
          <dgm:chMax val="0"/>
          <dgm:chPref val="0"/>
          <dgm:bulletEnabled val="1"/>
        </dgm:presLayoutVars>
      </dgm:prSet>
      <dgm:spPr/>
      <dgm:t>
        <a:bodyPr/>
        <a:lstStyle/>
        <a:p>
          <a:endParaRPr lang="fr-FR"/>
        </a:p>
      </dgm:t>
    </dgm:pt>
    <dgm:pt modelId="{66444E81-A5E6-42CB-A31D-EB1B0200C000}" type="pres">
      <dgm:prSet presAssocID="{A8E5F474-82D6-4212-AFE9-C53DCA67AD1A}" presName="tile4" presStyleLbl="node1" presStyleIdx="3" presStyleCnt="4"/>
      <dgm:spPr/>
      <dgm:t>
        <a:bodyPr/>
        <a:lstStyle/>
        <a:p>
          <a:endParaRPr lang="fr-FR"/>
        </a:p>
      </dgm:t>
    </dgm:pt>
    <dgm:pt modelId="{B2564116-13AA-4756-9FBF-49E3BFBCE684}" type="pres">
      <dgm:prSet presAssocID="{A8E5F474-82D6-4212-AFE9-C53DCA67AD1A}" presName="tile4text" presStyleLbl="node1" presStyleIdx="3" presStyleCnt="4">
        <dgm:presLayoutVars>
          <dgm:chMax val="0"/>
          <dgm:chPref val="0"/>
          <dgm:bulletEnabled val="1"/>
        </dgm:presLayoutVars>
      </dgm:prSet>
      <dgm:spPr/>
      <dgm:t>
        <a:bodyPr/>
        <a:lstStyle/>
        <a:p>
          <a:endParaRPr lang="fr-FR"/>
        </a:p>
      </dgm:t>
    </dgm:pt>
    <dgm:pt modelId="{B6357391-4A83-4374-9466-FD6A82F69329}" type="pres">
      <dgm:prSet presAssocID="{A8E5F474-82D6-4212-AFE9-C53DCA67AD1A}" presName="centerTile" presStyleLbl="fgShp" presStyleIdx="0" presStyleCnt="1" custScaleX="109244" custScaleY="118974">
        <dgm:presLayoutVars>
          <dgm:chMax val="0"/>
          <dgm:chPref val="0"/>
        </dgm:presLayoutVars>
      </dgm:prSet>
      <dgm:spPr/>
      <dgm:t>
        <a:bodyPr/>
        <a:lstStyle/>
        <a:p>
          <a:endParaRPr lang="fr-FR"/>
        </a:p>
      </dgm:t>
    </dgm:pt>
  </dgm:ptLst>
  <dgm:cxnLst>
    <dgm:cxn modelId="{A2975400-E74B-4003-9169-D77A85E0B6DF}" srcId="{2D1534D7-B2F0-47FE-8915-87DD2FB62953}" destId="{7279D607-C6D9-4EC1-B543-0D2C8B52A7D0}" srcOrd="3" destOrd="0" parTransId="{F3B8711D-C3A5-4C7B-9617-C46906FE503D}" sibTransId="{BF51CC01-0B28-474A-B0DC-42924C8C253C}"/>
    <dgm:cxn modelId="{F5A5E582-FD57-4DCD-9DED-35E6F49146C1}" srcId="{2D1534D7-B2F0-47FE-8915-87DD2FB62953}" destId="{0715C0D1-B303-4459-8D59-744BE026550F}" srcOrd="0" destOrd="0" parTransId="{87F234EB-39EB-4FE8-9DA7-3E5DFAFDEFB9}" sibTransId="{ECF4E5B3-058A-4948-BFC7-E6E008441755}"/>
    <dgm:cxn modelId="{24C92D3C-BDA2-45A5-B5EF-959F1B257908}" type="presOf" srcId="{0715C0D1-B303-4459-8D59-744BE026550F}" destId="{6243805C-ABD4-4CCF-A6C4-0B1129ABB4D8}" srcOrd="0" destOrd="0" presId="urn:microsoft.com/office/officeart/2005/8/layout/matrix1"/>
    <dgm:cxn modelId="{A8B86C47-3EC4-4CD6-BF3D-11AE2FBBB160}" srcId="{2D1534D7-B2F0-47FE-8915-87DD2FB62953}" destId="{4B01EFD9-C849-4496-8EE8-026838694349}" srcOrd="2" destOrd="0" parTransId="{C3F58321-E8D1-4C8D-83FC-64582593C082}" sibTransId="{5AF7D00B-2E1C-40AF-A0E6-336E0E3373F8}"/>
    <dgm:cxn modelId="{EA4405AB-5CD5-4C9F-9A3D-AA2E71E70C6E}" type="presOf" srcId="{7279D607-C6D9-4EC1-B543-0D2C8B52A7D0}" destId="{66444E81-A5E6-42CB-A31D-EB1B0200C000}" srcOrd="0" destOrd="0" presId="urn:microsoft.com/office/officeart/2005/8/layout/matrix1"/>
    <dgm:cxn modelId="{EBCA4DAE-81E8-414E-A386-778CC769E176}" srcId="{2D1534D7-B2F0-47FE-8915-87DD2FB62953}" destId="{36F04FA6-705E-48F6-BAAC-1FF269B7BADA}" srcOrd="4" destOrd="0" parTransId="{B06C6D7C-FC60-44CE-B8C6-FDD6298E5BE2}" sibTransId="{AED35AA3-ED5E-4AFE-B12D-B2D1B286A72A}"/>
    <dgm:cxn modelId="{F65284FA-21DE-44D0-B4B5-BC4EB754858B}" type="presOf" srcId="{3CA67C54-0A13-4180-B456-231FC0AE1F6B}" destId="{C3A5400F-DE67-460C-9B54-F33F78582A2C}" srcOrd="1" destOrd="0" presId="urn:microsoft.com/office/officeart/2005/8/layout/matrix1"/>
    <dgm:cxn modelId="{3897763D-0FF8-434B-8006-357B17852CB9}" type="presOf" srcId="{3CA67C54-0A13-4180-B456-231FC0AE1F6B}" destId="{A94E52B0-296C-455B-9BC9-F66ECC61B742}" srcOrd="0" destOrd="0" presId="urn:microsoft.com/office/officeart/2005/8/layout/matrix1"/>
    <dgm:cxn modelId="{C42D786C-9A0D-4CEB-83FC-4F81A5B45348}" srcId="{A8E5F474-82D6-4212-AFE9-C53DCA67AD1A}" destId="{2D1534D7-B2F0-47FE-8915-87DD2FB62953}" srcOrd="0" destOrd="0" parTransId="{3C7A811B-DA47-481F-931F-F24BD2A5B01E}" sibTransId="{82664641-424A-47AC-82BB-D8E74D3EEEB9}"/>
    <dgm:cxn modelId="{7B3F6D20-D65F-47F3-97E2-AB9692BD3BD1}" type="presOf" srcId="{4B01EFD9-C849-4496-8EE8-026838694349}" destId="{0BEFE88B-B603-4ED0-A498-2071EBAD058F}" srcOrd="1" destOrd="0" presId="urn:microsoft.com/office/officeart/2005/8/layout/matrix1"/>
    <dgm:cxn modelId="{5FB95FEF-E62B-439D-9E61-B6DAA5837A8D}" type="presOf" srcId="{4B01EFD9-C849-4496-8EE8-026838694349}" destId="{D85FC4ED-90BF-470A-8BB8-F6698650A31B}" srcOrd="0" destOrd="0" presId="urn:microsoft.com/office/officeart/2005/8/layout/matrix1"/>
    <dgm:cxn modelId="{E90654BC-992C-49DF-BC99-666184E309C5}" type="presOf" srcId="{0715C0D1-B303-4459-8D59-744BE026550F}" destId="{9355696F-A584-45F1-A039-B35F18827BCC}" srcOrd="1" destOrd="0" presId="urn:microsoft.com/office/officeart/2005/8/layout/matrix1"/>
    <dgm:cxn modelId="{538F3F4C-ACEC-4A66-970C-44F4A818FA34}" type="presOf" srcId="{7279D607-C6D9-4EC1-B543-0D2C8B52A7D0}" destId="{B2564116-13AA-4756-9FBF-49E3BFBCE684}" srcOrd="1" destOrd="0" presId="urn:microsoft.com/office/officeart/2005/8/layout/matrix1"/>
    <dgm:cxn modelId="{A325E3DD-7E2A-47FB-92C3-16152D8F3505}" type="presOf" srcId="{2D1534D7-B2F0-47FE-8915-87DD2FB62953}" destId="{B6357391-4A83-4374-9466-FD6A82F69329}" srcOrd="0" destOrd="0" presId="urn:microsoft.com/office/officeart/2005/8/layout/matrix1"/>
    <dgm:cxn modelId="{4434184E-88F4-46A9-A818-80EA0BC4B64E}" srcId="{2D1534D7-B2F0-47FE-8915-87DD2FB62953}" destId="{3CA67C54-0A13-4180-B456-231FC0AE1F6B}" srcOrd="1" destOrd="0" parTransId="{AD3CD528-C09C-4EB4-BC36-114ABE8D57CD}" sibTransId="{BB4D85C0-1D3B-4F81-AE83-4B8CF18026A0}"/>
    <dgm:cxn modelId="{9C7FA3C9-6FF0-4423-BF70-75DB72C97681}" type="presOf" srcId="{A8E5F474-82D6-4212-AFE9-C53DCA67AD1A}" destId="{01D46758-6989-4BCB-9D3A-399C966949D8}" srcOrd="0" destOrd="0" presId="urn:microsoft.com/office/officeart/2005/8/layout/matrix1"/>
    <dgm:cxn modelId="{1FF81538-B4B7-4DCA-A68D-6252137A59F5}" type="presParOf" srcId="{01D46758-6989-4BCB-9D3A-399C966949D8}" destId="{49FF0A5F-152D-42AA-BDD3-F868AFB66520}" srcOrd="0" destOrd="0" presId="urn:microsoft.com/office/officeart/2005/8/layout/matrix1"/>
    <dgm:cxn modelId="{ED141D67-05B9-40DA-92DB-BD6356B16DBD}" type="presParOf" srcId="{49FF0A5F-152D-42AA-BDD3-F868AFB66520}" destId="{6243805C-ABD4-4CCF-A6C4-0B1129ABB4D8}" srcOrd="0" destOrd="0" presId="urn:microsoft.com/office/officeart/2005/8/layout/matrix1"/>
    <dgm:cxn modelId="{BB4961FF-76A1-4CD5-80BE-9E40D9EB77C9}" type="presParOf" srcId="{49FF0A5F-152D-42AA-BDD3-F868AFB66520}" destId="{9355696F-A584-45F1-A039-B35F18827BCC}" srcOrd="1" destOrd="0" presId="urn:microsoft.com/office/officeart/2005/8/layout/matrix1"/>
    <dgm:cxn modelId="{1628F78F-44A9-4D14-950C-B82C4BE04EF3}" type="presParOf" srcId="{49FF0A5F-152D-42AA-BDD3-F868AFB66520}" destId="{A94E52B0-296C-455B-9BC9-F66ECC61B742}" srcOrd="2" destOrd="0" presId="urn:microsoft.com/office/officeart/2005/8/layout/matrix1"/>
    <dgm:cxn modelId="{4BCF0881-9B71-4228-8844-113332E84E21}" type="presParOf" srcId="{49FF0A5F-152D-42AA-BDD3-F868AFB66520}" destId="{C3A5400F-DE67-460C-9B54-F33F78582A2C}" srcOrd="3" destOrd="0" presId="urn:microsoft.com/office/officeart/2005/8/layout/matrix1"/>
    <dgm:cxn modelId="{7035EE48-A376-4899-BACF-94F83774A3F8}" type="presParOf" srcId="{49FF0A5F-152D-42AA-BDD3-F868AFB66520}" destId="{D85FC4ED-90BF-470A-8BB8-F6698650A31B}" srcOrd="4" destOrd="0" presId="urn:microsoft.com/office/officeart/2005/8/layout/matrix1"/>
    <dgm:cxn modelId="{3CC4B071-1CF1-418E-A991-D2F6D870AA6F}" type="presParOf" srcId="{49FF0A5F-152D-42AA-BDD3-F868AFB66520}" destId="{0BEFE88B-B603-4ED0-A498-2071EBAD058F}" srcOrd="5" destOrd="0" presId="urn:microsoft.com/office/officeart/2005/8/layout/matrix1"/>
    <dgm:cxn modelId="{5DC29508-4F91-4339-9B95-ACDEB913096D}" type="presParOf" srcId="{49FF0A5F-152D-42AA-BDD3-F868AFB66520}" destId="{66444E81-A5E6-42CB-A31D-EB1B0200C000}" srcOrd="6" destOrd="0" presId="urn:microsoft.com/office/officeart/2005/8/layout/matrix1"/>
    <dgm:cxn modelId="{F246C74E-1D46-42D2-B5DF-8A302DBC6F9C}" type="presParOf" srcId="{49FF0A5F-152D-42AA-BDD3-F868AFB66520}" destId="{B2564116-13AA-4756-9FBF-49E3BFBCE684}" srcOrd="7" destOrd="0" presId="urn:microsoft.com/office/officeart/2005/8/layout/matrix1"/>
    <dgm:cxn modelId="{0EDD8CC3-FE80-4474-93DB-386CFAEA20FD}" type="presParOf" srcId="{01D46758-6989-4BCB-9D3A-399C966949D8}" destId="{B6357391-4A83-4374-9466-FD6A82F6932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B0191-C8FB-45C3-893E-30456A0A7E30}">
      <dsp:nvSpPr>
        <dsp:cNvPr id="0" name=""/>
        <dsp:cNvSpPr/>
      </dsp:nvSpPr>
      <dsp:spPr>
        <a:xfrm rot="5400000">
          <a:off x="5122606" y="-1930022"/>
          <a:ext cx="967689" cy="50746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rtl="0">
            <a:lnSpc>
              <a:spcPct val="90000"/>
            </a:lnSpc>
            <a:spcBef>
              <a:spcPct val="0"/>
            </a:spcBef>
            <a:spcAft>
              <a:spcPct val="15000"/>
            </a:spcAft>
            <a:buChar char="••"/>
          </a:pPr>
          <a:r>
            <a:rPr lang="fr-FR" sz="2600" b="1" kern="1200" dirty="0" smtClean="0"/>
            <a:t>risque physique</a:t>
          </a:r>
          <a:endParaRPr lang="fr-FR" sz="2600" kern="1200" dirty="0"/>
        </a:p>
      </dsp:txBody>
      <dsp:txXfrm rot="-5400000">
        <a:off x="3069108" y="170715"/>
        <a:ext cx="5027448" cy="873211"/>
      </dsp:txXfrm>
    </dsp:sp>
    <dsp:sp modelId="{80E2D77D-7320-4C6B-A16F-23984C9A1876}">
      <dsp:nvSpPr>
        <dsp:cNvPr id="0" name=""/>
        <dsp:cNvSpPr/>
      </dsp:nvSpPr>
      <dsp:spPr>
        <a:xfrm>
          <a:off x="136" y="2514"/>
          <a:ext cx="3068971" cy="12096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FFFF"/>
              </a:solidFill>
            </a:rPr>
            <a:t>Intégrité physique</a:t>
          </a:r>
          <a:endParaRPr lang="fr-FR" sz="2600" b="1" kern="1200" dirty="0">
            <a:solidFill>
              <a:srgbClr val="FFFFFF"/>
            </a:solidFill>
          </a:endParaRPr>
        </a:p>
      </dsp:txBody>
      <dsp:txXfrm>
        <a:off x="59184" y="61562"/>
        <a:ext cx="2950875" cy="1091516"/>
      </dsp:txXfrm>
    </dsp:sp>
    <dsp:sp modelId="{40F56BFE-8C5C-4650-8643-727A9AFB42B0}">
      <dsp:nvSpPr>
        <dsp:cNvPr id="0" name=""/>
        <dsp:cNvSpPr/>
      </dsp:nvSpPr>
      <dsp:spPr>
        <a:xfrm rot="5400000">
          <a:off x="5122606" y="-659930"/>
          <a:ext cx="967689" cy="50746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rtl="0">
            <a:lnSpc>
              <a:spcPct val="90000"/>
            </a:lnSpc>
            <a:spcBef>
              <a:spcPct val="0"/>
            </a:spcBef>
            <a:spcAft>
              <a:spcPct val="15000"/>
            </a:spcAft>
            <a:buChar char="••"/>
          </a:pPr>
          <a:r>
            <a:rPr lang="fr-FR" sz="2600" b="1" kern="1200" dirty="0" smtClean="0"/>
            <a:t>risque psychologique</a:t>
          </a:r>
          <a:endParaRPr lang="fr-FR" sz="2600" kern="1200" dirty="0"/>
        </a:p>
      </dsp:txBody>
      <dsp:txXfrm rot="-5400000">
        <a:off x="3069108" y="1440807"/>
        <a:ext cx="5027448" cy="873211"/>
      </dsp:txXfrm>
    </dsp:sp>
    <dsp:sp modelId="{ABEFC5D0-7741-4F04-BEF6-5B74A136607B}">
      <dsp:nvSpPr>
        <dsp:cNvPr id="0" name=""/>
        <dsp:cNvSpPr/>
      </dsp:nvSpPr>
      <dsp:spPr>
        <a:xfrm>
          <a:off x="136" y="1272607"/>
          <a:ext cx="3068971" cy="12096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FFFF"/>
              </a:solidFill>
            </a:rPr>
            <a:t>Estime de soi</a:t>
          </a:r>
          <a:endParaRPr lang="fr-FR" sz="2600" b="1" kern="1200" dirty="0">
            <a:solidFill>
              <a:srgbClr val="FFFFFF"/>
            </a:solidFill>
          </a:endParaRPr>
        </a:p>
      </dsp:txBody>
      <dsp:txXfrm>
        <a:off x="59184" y="1331655"/>
        <a:ext cx="2950875" cy="1091516"/>
      </dsp:txXfrm>
    </dsp:sp>
    <dsp:sp modelId="{A9F7C834-1B50-4D07-AB9B-CCAF5C56EE18}">
      <dsp:nvSpPr>
        <dsp:cNvPr id="0" name=""/>
        <dsp:cNvSpPr/>
      </dsp:nvSpPr>
      <dsp:spPr>
        <a:xfrm rot="5400000">
          <a:off x="5122606" y="610162"/>
          <a:ext cx="967689" cy="50746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rtl="0">
            <a:lnSpc>
              <a:spcPct val="90000"/>
            </a:lnSpc>
            <a:spcBef>
              <a:spcPct val="0"/>
            </a:spcBef>
            <a:spcAft>
              <a:spcPct val="15000"/>
            </a:spcAft>
            <a:buChar char="••"/>
          </a:pPr>
          <a:r>
            <a:rPr lang="fr-FR" sz="2600" b="1" kern="1200" dirty="0" smtClean="0"/>
            <a:t>risque stratégique</a:t>
          </a:r>
          <a:endParaRPr lang="fr-FR" sz="2600" kern="1200" dirty="0"/>
        </a:p>
      </dsp:txBody>
      <dsp:txXfrm rot="-5400000">
        <a:off x="3069108" y="2710900"/>
        <a:ext cx="5027448" cy="873211"/>
      </dsp:txXfrm>
    </dsp:sp>
    <dsp:sp modelId="{948C35A1-7217-4AA5-95CE-01E335A946F6}">
      <dsp:nvSpPr>
        <dsp:cNvPr id="0" name=""/>
        <dsp:cNvSpPr/>
      </dsp:nvSpPr>
      <dsp:spPr>
        <a:xfrm>
          <a:off x="136" y="2542700"/>
          <a:ext cx="3068971" cy="12096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FFFF"/>
              </a:solidFill>
            </a:rPr>
            <a:t>Gagner et réussir</a:t>
          </a:r>
        </a:p>
        <a:p>
          <a:pPr lvl="0" algn="ctr" defTabSz="1155700" rtl="0">
            <a:lnSpc>
              <a:spcPct val="90000"/>
            </a:lnSpc>
            <a:spcBef>
              <a:spcPct val="0"/>
            </a:spcBef>
            <a:spcAft>
              <a:spcPct val="35000"/>
            </a:spcAft>
          </a:pPr>
          <a:r>
            <a:rPr lang="fr-FR" sz="2200" b="1" kern="1200" dirty="0" smtClean="0">
              <a:solidFill>
                <a:srgbClr val="FFFFFF"/>
              </a:solidFill>
            </a:rPr>
            <a:t>(perte du ballon, du point, …)</a:t>
          </a:r>
          <a:endParaRPr lang="fr-FR" sz="2200" b="1" kern="1200" dirty="0">
            <a:solidFill>
              <a:srgbClr val="FFFFFF"/>
            </a:solidFill>
          </a:endParaRPr>
        </a:p>
      </dsp:txBody>
      <dsp:txXfrm>
        <a:off x="59184" y="2601748"/>
        <a:ext cx="2950875" cy="1091516"/>
      </dsp:txXfrm>
    </dsp:sp>
    <dsp:sp modelId="{C3BC0DA3-DFC0-44B0-A213-FB975604B220}">
      <dsp:nvSpPr>
        <dsp:cNvPr id="0" name=""/>
        <dsp:cNvSpPr/>
      </dsp:nvSpPr>
      <dsp:spPr>
        <a:xfrm rot="5400000">
          <a:off x="5122606" y="1880255"/>
          <a:ext cx="967689" cy="50746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rtl="0">
            <a:lnSpc>
              <a:spcPct val="90000"/>
            </a:lnSpc>
            <a:spcBef>
              <a:spcPct val="0"/>
            </a:spcBef>
            <a:spcAft>
              <a:spcPct val="15000"/>
            </a:spcAft>
            <a:buChar char="••"/>
          </a:pPr>
          <a:r>
            <a:rPr lang="fr-FR" sz="2600" b="1" kern="1200" dirty="0" smtClean="0"/>
            <a:t>risque financier</a:t>
          </a:r>
          <a:r>
            <a:rPr lang="fr-FR" sz="2600" kern="1200" dirty="0" smtClean="0"/>
            <a:t>, </a:t>
          </a:r>
          <a:r>
            <a:rPr lang="fr-FR" sz="2600" b="1" kern="1200" dirty="0" smtClean="0"/>
            <a:t>matériel</a:t>
          </a:r>
          <a:r>
            <a:rPr lang="fr-FR" sz="2600" kern="1200" dirty="0" smtClean="0"/>
            <a:t>     </a:t>
          </a:r>
          <a:r>
            <a:rPr lang="fr-FR" sz="2600" i="1" kern="1200" dirty="0" smtClean="0"/>
            <a:t>(</a:t>
          </a:r>
          <a:r>
            <a:rPr lang="fr-FR" sz="2600" i="1" kern="1200" dirty="0" smtClean="0">
              <a:sym typeface="Wingdings"/>
            </a:rPr>
            <a:t></a:t>
          </a:r>
          <a:r>
            <a:rPr lang="fr-FR" sz="2600" i="1" kern="1200" dirty="0" smtClean="0"/>
            <a:t>  ne concerne pas l’EPS) </a:t>
          </a:r>
          <a:endParaRPr lang="fr-FR" sz="2600" i="1" kern="1200" dirty="0"/>
        </a:p>
      </dsp:txBody>
      <dsp:txXfrm rot="-5400000">
        <a:off x="3069108" y="3980993"/>
        <a:ext cx="5027448" cy="873211"/>
      </dsp:txXfrm>
    </dsp:sp>
    <dsp:sp modelId="{6E035FA0-6455-49A5-8987-CB0D329E60BC}">
      <dsp:nvSpPr>
        <dsp:cNvPr id="0" name=""/>
        <dsp:cNvSpPr/>
      </dsp:nvSpPr>
      <dsp:spPr>
        <a:xfrm>
          <a:off x="136" y="3812792"/>
          <a:ext cx="3068971" cy="120961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1" kern="1200" dirty="0" smtClean="0">
              <a:solidFill>
                <a:srgbClr val="FFFFFF"/>
              </a:solidFill>
            </a:rPr>
            <a:t>Argent, biens</a:t>
          </a:r>
          <a:endParaRPr lang="fr-FR" sz="2600" b="1" kern="1200" dirty="0">
            <a:solidFill>
              <a:srgbClr val="FFFFFF"/>
            </a:solidFill>
          </a:endParaRPr>
        </a:p>
      </dsp:txBody>
      <dsp:txXfrm>
        <a:off x="59184" y="3871840"/>
        <a:ext cx="2950875" cy="1091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A7558-3262-47D6-8D80-028B29C0DF5F}">
      <dsp:nvSpPr>
        <dsp:cNvPr id="0" name=""/>
        <dsp:cNvSpPr/>
      </dsp:nvSpPr>
      <dsp:spPr>
        <a:xfrm>
          <a:off x="2634" y="591053"/>
          <a:ext cx="2568419" cy="9988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fr-FR" sz="2100" b="1" kern="1200" dirty="0" smtClean="0"/>
            <a:t>Des gains hédoniques </a:t>
          </a:r>
          <a:endParaRPr lang="fr-FR" sz="2100" b="1" kern="1200" dirty="0"/>
        </a:p>
      </dsp:txBody>
      <dsp:txXfrm>
        <a:off x="2634" y="591053"/>
        <a:ext cx="2568419" cy="998893"/>
      </dsp:txXfrm>
    </dsp:sp>
    <dsp:sp modelId="{7134DD4A-A968-48AE-8A57-55C72EA6F51B}">
      <dsp:nvSpPr>
        <dsp:cNvPr id="0" name=""/>
        <dsp:cNvSpPr/>
      </dsp:nvSpPr>
      <dsp:spPr>
        <a:xfrm>
          <a:off x="0" y="1571647"/>
          <a:ext cx="2568419" cy="22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fr-FR" sz="2100" kern="1200" dirty="0" smtClean="0"/>
            <a:t>sensations agréables, gains ordaliques, niveau optimal d’activation, sécrétion de dopamine…</a:t>
          </a:r>
          <a:endParaRPr lang="fr-FR" sz="2100" kern="1200" dirty="0"/>
        </a:p>
      </dsp:txBody>
      <dsp:txXfrm>
        <a:off x="0" y="1571647"/>
        <a:ext cx="2568419" cy="2248155"/>
      </dsp:txXfrm>
    </dsp:sp>
    <dsp:sp modelId="{0E24CB2A-2D64-44C2-BC89-F789ED789C51}">
      <dsp:nvSpPr>
        <dsp:cNvPr id="0" name=""/>
        <dsp:cNvSpPr/>
      </dsp:nvSpPr>
      <dsp:spPr>
        <a:xfrm>
          <a:off x="2930632" y="591053"/>
          <a:ext cx="2568419" cy="9988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fr-FR" sz="2100" b="1" kern="1200" dirty="0" smtClean="0"/>
            <a:t>Des gains d’évaluation du soi</a:t>
          </a:r>
          <a:endParaRPr lang="fr-FR" sz="2100" b="1" kern="1200" dirty="0"/>
        </a:p>
      </dsp:txBody>
      <dsp:txXfrm>
        <a:off x="2930632" y="591053"/>
        <a:ext cx="2568419" cy="998893"/>
      </dsp:txXfrm>
    </dsp:sp>
    <dsp:sp modelId="{CD9E8112-6511-466C-8E15-6149F028E39D}">
      <dsp:nvSpPr>
        <dsp:cNvPr id="0" name=""/>
        <dsp:cNvSpPr/>
      </dsp:nvSpPr>
      <dsp:spPr>
        <a:xfrm>
          <a:off x="2930632" y="1589947"/>
          <a:ext cx="2568419" cy="22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fr-FR" sz="2100" kern="1200" dirty="0" smtClean="0"/>
            <a:t>valorisation de soi, estime de soi, fierté, exploit…</a:t>
          </a:r>
          <a:endParaRPr lang="fr-FR" sz="2100" kern="1200" dirty="0"/>
        </a:p>
      </dsp:txBody>
      <dsp:txXfrm>
        <a:off x="2930632" y="1589947"/>
        <a:ext cx="2568419" cy="2248155"/>
      </dsp:txXfrm>
    </dsp:sp>
    <dsp:sp modelId="{8201C74D-73E6-4368-B793-5185596DC4AB}">
      <dsp:nvSpPr>
        <dsp:cNvPr id="0" name=""/>
        <dsp:cNvSpPr/>
      </dsp:nvSpPr>
      <dsp:spPr>
        <a:xfrm>
          <a:off x="5858630" y="591053"/>
          <a:ext cx="2568419" cy="9988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fr-FR" sz="2100" b="1" kern="1200" dirty="0" smtClean="0"/>
            <a:t>Des gains stratégiques</a:t>
          </a:r>
          <a:endParaRPr lang="fr-FR" sz="2100" b="1" kern="1200" dirty="0"/>
        </a:p>
      </dsp:txBody>
      <dsp:txXfrm>
        <a:off x="5858630" y="591053"/>
        <a:ext cx="2568419" cy="998893"/>
      </dsp:txXfrm>
    </dsp:sp>
    <dsp:sp modelId="{73CEC84D-2C70-4BA0-AC9C-8C312856402C}">
      <dsp:nvSpPr>
        <dsp:cNvPr id="0" name=""/>
        <dsp:cNvSpPr/>
      </dsp:nvSpPr>
      <dsp:spPr>
        <a:xfrm>
          <a:off x="5858630" y="1589947"/>
          <a:ext cx="2568419" cy="22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fr-FR" sz="2100" kern="1200" dirty="0" smtClean="0"/>
            <a:t>mise en danger de l’adversaire, atteinte de la cible, gain de la rencontre…</a:t>
          </a:r>
          <a:endParaRPr lang="fr-FR" sz="2100" kern="1200" dirty="0"/>
        </a:p>
      </dsp:txBody>
      <dsp:txXfrm>
        <a:off x="5858630" y="1589947"/>
        <a:ext cx="2568419" cy="2248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64202-C3A7-4FA4-9E3D-0284113E3E1A}">
      <dsp:nvSpPr>
        <dsp:cNvPr id="0" name=""/>
        <dsp:cNvSpPr/>
      </dsp:nvSpPr>
      <dsp:spPr>
        <a:xfrm>
          <a:off x="1029" y="1130934"/>
          <a:ext cx="4013155" cy="2407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rtl="0">
            <a:lnSpc>
              <a:spcPct val="90000"/>
            </a:lnSpc>
            <a:spcBef>
              <a:spcPct val="0"/>
            </a:spcBef>
            <a:spcAft>
              <a:spcPct val="35000"/>
            </a:spcAft>
          </a:pPr>
          <a:r>
            <a:rPr lang="fr-FR" sz="1750" kern="1200" dirty="0" smtClean="0">
              <a:solidFill>
                <a:schemeClr val="bg1"/>
              </a:solidFill>
            </a:rPr>
            <a:t>Parce que les récents programmes pour le collège (2008) réaffirment avec plus de force encore le rôle de l’EPS dans « </a:t>
          </a:r>
          <a:r>
            <a:rPr lang="fr-FR" sz="1750" i="1" kern="1200" dirty="0" smtClean="0">
              <a:solidFill>
                <a:schemeClr val="bg1"/>
              </a:solidFill>
            </a:rPr>
            <a:t>l’éducation à la santé et la gestion de sa vie physique et sociale </a:t>
          </a:r>
          <a:r>
            <a:rPr lang="fr-FR" sz="1750" kern="1200" dirty="0" smtClean="0">
              <a:solidFill>
                <a:schemeClr val="bg1"/>
              </a:solidFill>
            </a:rPr>
            <a:t>».  </a:t>
          </a:r>
          <a:endParaRPr lang="fr-FR" sz="1750" kern="1200" dirty="0">
            <a:solidFill>
              <a:schemeClr val="bg1"/>
            </a:solidFill>
          </a:endParaRPr>
        </a:p>
      </dsp:txBody>
      <dsp:txXfrm>
        <a:off x="1029" y="1130934"/>
        <a:ext cx="4013155" cy="2407893"/>
      </dsp:txXfrm>
    </dsp:sp>
    <dsp:sp modelId="{21791447-1BBC-4C50-83AD-ED0125D5B85D}">
      <dsp:nvSpPr>
        <dsp:cNvPr id="0" name=""/>
        <dsp:cNvSpPr/>
      </dsp:nvSpPr>
      <dsp:spPr>
        <a:xfrm>
          <a:off x="4415499" y="1130934"/>
          <a:ext cx="4013155" cy="2407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rtl="0">
            <a:lnSpc>
              <a:spcPct val="90000"/>
            </a:lnSpc>
            <a:spcBef>
              <a:spcPct val="0"/>
            </a:spcBef>
            <a:spcAft>
              <a:spcPct val="35000"/>
            </a:spcAft>
          </a:pPr>
          <a:r>
            <a:rPr lang="fr-FR" sz="1750" kern="1200" dirty="0" smtClean="0">
              <a:solidFill>
                <a:schemeClr val="bg1"/>
              </a:solidFill>
            </a:rPr>
            <a:t>Parce que le risque librement choisi  est devenue une valeur de + en + partagée (</a:t>
          </a:r>
          <a:r>
            <a:rPr lang="fr-FR" sz="1750" kern="1200" dirty="0" err="1" smtClean="0">
              <a:solidFill>
                <a:schemeClr val="bg1"/>
              </a:solidFill>
            </a:rPr>
            <a:t>A.Ehrenberg</a:t>
          </a:r>
          <a:r>
            <a:rPr lang="fr-FR" sz="1750" kern="1200" dirty="0" smtClean="0">
              <a:solidFill>
                <a:schemeClr val="bg1"/>
              </a:solidFill>
            </a:rPr>
            <a:t>, 1991) </a:t>
          </a:r>
          <a:r>
            <a:rPr lang="fr-FR" sz="1750" kern="1200" dirty="0" smtClean="0">
              <a:solidFill>
                <a:schemeClr val="bg1"/>
              </a:solidFill>
              <a:sym typeface="Wingdings" pitchFamily="2" charset="2"/>
            </a:rPr>
            <a:t> </a:t>
          </a:r>
          <a:r>
            <a:rPr lang="fr-FR" sz="1750" kern="1200" dirty="0" smtClean="0">
              <a:solidFill>
                <a:schemeClr val="bg1"/>
              </a:solidFill>
            </a:rPr>
            <a:t>massification récente de certaines pratiques à haut risque (</a:t>
          </a:r>
          <a:r>
            <a:rPr lang="fr-FR" sz="1750" kern="1200" dirty="0" err="1" smtClean="0">
              <a:solidFill>
                <a:schemeClr val="bg1"/>
              </a:solidFill>
            </a:rPr>
            <a:t>D.Le</a:t>
          </a:r>
          <a:r>
            <a:rPr lang="fr-FR" sz="1750" kern="1200" dirty="0" smtClean="0">
              <a:solidFill>
                <a:schemeClr val="bg1"/>
              </a:solidFill>
            </a:rPr>
            <a:t> Breton, 1998 ; 2000), souvent en dehors de tout environnement institutionnalisé (</a:t>
          </a:r>
          <a:r>
            <a:rPr lang="fr-FR" sz="1750" kern="1200" dirty="0" err="1" smtClean="0">
              <a:solidFill>
                <a:schemeClr val="bg1"/>
              </a:solidFill>
            </a:rPr>
            <a:t>A.Loret</a:t>
          </a:r>
          <a:r>
            <a:rPr lang="fr-FR" sz="1750" kern="1200" dirty="0" smtClean="0">
              <a:solidFill>
                <a:schemeClr val="bg1"/>
              </a:solidFill>
            </a:rPr>
            <a:t>, 1995 ; </a:t>
          </a:r>
          <a:r>
            <a:rPr lang="fr-FR" sz="1750" kern="1200" dirty="0" err="1" smtClean="0">
              <a:solidFill>
                <a:schemeClr val="bg1"/>
              </a:solidFill>
            </a:rPr>
            <a:t>P.Mignon</a:t>
          </a:r>
          <a:r>
            <a:rPr lang="fr-FR" sz="1750" kern="1200" dirty="0" smtClean="0">
              <a:solidFill>
                <a:schemeClr val="bg1"/>
              </a:solidFill>
            </a:rPr>
            <a:t>, 2002)         </a:t>
          </a:r>
          <a:r>
            <a:rPr lang="fr-FR" sz="1750" kern="1200" dirty="0" smtClean="0">
              <a:solidFill>
                <a:schemeClr val="bg1"/>
              </a:solidFill>
              <a:sym typeface="Wingdings" pitchFamily="2" charset="2"/>
            </a:rPr>
            <a:t> réduire par l’EPS le coût social des accidents sportifs (</a:t>
          </a:r>
          <a:r>
            <a:rPr lang="fr-FR" sz="1750" kern="1200" dirty="0" err="1" smtClean="0">
              <a:solidFill>
                <a:schemeClr val="bg1"/>
              </a:solidFill>
              <a:sym typeface="Wingdings" pitchFamily="2" charset="2"/>
            </a:rPr>
            <a:t>J.Garcia</a:t>
          </a:r>
          <a:r>
            <a:rPr lang="fr-FR" sz="1750" kern="1200" dirty="0" smtClean="0">
              <a:solidFill>
                <a:schemeClr val="bg1"/>
              </a:solidFill>
              <a:sym typeface="Wingdings" pitchFamily="2" charset="2"/>
            </a:rPr>
            <a:t>, 1990)</a:t>
          </a:r>
          <a:endParaRPr lang="fr-FR" sz="1750" kern="1200" dirty="0">
            <a:solidFill>
              <a:schemeClr val="bg1"/>
            </a:solidFill>
          </a:endParaRPr>
        </a:p>
      </dsp:txBody>
      <dsp:txXfrm>
        <a:off x="4415499" y="1130934"/>
        <a:ext cx="4013155" cy="2407893"/>
      </dsp:txXfrm>
    </dsp:sp>
    <dsp:sp modelId="{474F8DBE-3A7E-4BA8-AB7B-5ED8496F2C0C}">
      <dsp:nvSpPr>
        <dsp:cNvPr id="0" name=""/>
        <dsp:cNvSpPr/>
      </dsp:nvSpPr>
      <dsp:spPr>
        <a:xfrm>
          <a:off x="1029" y="3940142"/>
          <a:ext cx="4013155" cy="2407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rtl="0">
            <a:lnSpc>
              <a:spcPct val="90000"/>
            </a:lnSpc>
            <a:spcBef>
              <a:spcPct val="0"/>
            </a:spcBef>
            <a:spcAft>
              <a:spcPct val="35000"/>
            </a:spcAft>
          </a:pPr>
          <a:r>
            <a:rPr lang="fr-FR" sz="1750" kern="1200" dirty="0" smtClean="0">
              <a:solidFill>
                <a:schemeClr val="bg1"/>
              </a:solidFill>
            </a:rPr>
            <a:t>Parce que la réglementation et les dispositifs de sécurité passive ne peuvent seuls maximiser la sécurité des pratiquants  : il faut aussi (et surtout) intervenir sur les conduites à risque, c’est à dire agir sur les choix comportementaux des individus (</a:t>
          </a:r>
          <a:r>
            <a:rPr lang="fr-FR" sz="1750" kern="1200" dirty="0" err="1" smtClean="0">
              <a:solidFill>
                <a:schemeClr val="bg1"/>
              </a:solidFill>
            </a:rPr>
            <a:t>P.Goirand</a:t>
          </a:r>
          <a:r>
            <a:rPr lang="fr-FR" sz="1750" kern="1200" dirty="0" smtClean="0">
              <a:solidFill>
                <a:schemeClr val="bg1"/>
              </a:solidFill>
            </a:rPr>
            <a:t>, 2000).</a:t>
          </a:r>
          <a:endParaRPr lang="fr-FR" sz="1750" kern="1200" dirty="0">
            <a:solidFill>
              <a:schemeClr val="bg1"/>
            </a:solidFill>
          </a:endParaRPr>
        </a:p>
      </dsp:txBody>
      <dsp:txXfrm>
        <a:off x="1029" y="3940142"/>
        <a:ext cx="4013155" cy="2407893"/>
      </dsp:txXfrm>
    </dsp:sp>
    <dsp:sp modelId="{BF82B663-483E-48AC-9972-99FB5B34A0BA}">
      <dsp:nvSpPr>
        <dsp:cNvPr id="0" name=""/>
        <dsp:cNvSpPr/>
      </dsp:nvSpPr>
      <dsp:spPr>
        <a:xfrm>
          <a:off x="4415499" y="3940142"/>
          <a:ext cx="4013155" cy="2407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rtl="0">
            <a:lnSpc>
              <a:spcPct val="90000"/>
            </a:lnSpc>
            <a:spcBef>
              <a:spcPct val="0"/>
            </a:spcBef>
            <a:spcAft>
              <a:spcPct val="35000"/>
            </a:spcAft>
          </a:pPr>
          <a:r>
            <a:rPr lang="fr-FR" sz="1750" kern="1200" dirty="0" smtClean="0">
              <a:solidFill>
                <a:schemeClr val="bg1"/>
              </a:solidFill>
            </a:rPr>
            <a:t>Parce que les interventions des enseignants d’EPS sont au cœur de deux exigences contradictoires  : assurer des conditions maximales de sécurité, dans un contexte de </a:t>
          </a:r>
          <a:r>
            <a:rPr lang="fr-FR" sz="1750" kern="1200" dirty="0" err="1" smtClean="0">
              <a:solidFill>
                <a:schemeClr val="bg1"/>
              </a:solidFill>
            </a:rPr>
            <a:t>judiciarisassion</a:t>
          </a:r>
          <a:r>
            <a:rPr lang="fr-FR" sz="1750" kern="1200" dirty="0" smtClean="0">
              <a:solidFill>
                <a:schemeClr val="bg1"/>
              </a:solidFill>
            </a:rPr>
            <a:t> croissante du métier (</a:t>
          </a:r>
          <a:r>
            <a:rPr lang="fr-FR" sz="1750" kern="1200" dirty="0" err="1" smtClean="0">
              <a:solidFill>
                <a:schemeClr val="bg1"/>
              </a:solidFill>
            </a:rPr>
            <a:t>F.Thomas-Bion</a:t>
          </a:r>
          <a:r>
            <a:rPr lang="fr-FR" sz="1750" kern="1200" dirty="0" smtClean="0">
              <a:solidFill>
                <a:schemeClr val="bg1"/>
              </a:solidFill>
            </a:rPr>
            <a:t>, 2002), et simultanément « </a:t>
          </a:r>
          <a:r>
            <a:rPr lang="fr-FR" sz="1750" i="1" kern="1200" dirty="0" smtClean="0">
              <a:solidFill>
                <a:schemeClr val="bg1"/>
              </a:solidFill>
            </a:rPr>
            <a:t>apprendre aux élèves la gestion du rapport risque/sécurité</a:t>
          </a:r>
          <a:r>
            <a:rPr lang="fr-FR" sz="1750" kern="1200" dirty="0" smtClean="0">
              <a:solidFill>
                <a:schemeClr val="bg1"/>
              </a:solidFill>
            </a:rPr>
            <a:t> » (Programme du Collège, 2008). </a:t>
          </a:r>
          <a:endParaRPr lang="fr-FR" sz="1750" kern="1200" dirty="0">
            <a:solidFill>
              <a:schemeClr val="bg1"/>
            </a:solidFill>
          </a:endParaRPr>
        </a:p>
      </dsp:txBody>
      <dsp:txXfrm>
        <a:off x="4415499" y="3940142"/>
        <a:ext cx="4013155" cy="2407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68405-1ED9-4612-8CAD-B48612D05873}">
      <dsp:nvSpPr>
        <dsp:cNvPr id="0" name=""/>
        <dsp:cNvSpPr/>
      </dsp:nvSpPr>
      <dsp:spPr>
        <a:xfrm rot="5400000">
          <a:off x="4864354" y="-2479613"/>
          <a:ext cx="1123467" cy="636781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fr-FR" sz="2000" kern="1200" dirty="0" smtClean="0"/>
            <a:t>dangerosité de la situation, indépendante de l’estimation que l’individu peut en faire, mais dépendante des ressources disponibles.</a:t>
          </a:r>
          <a:endParaRPr lang="fr-FR" sz="2000" kern="1200" dirty="0"/>
        </a:p>
      </dsp:txBody>
      <dsp:txXfrm rot="-5400000">
        <a:off x="2242180" y="197404"/>
        <a:ext cx="6312974" cy="1013781"/>
      </dsp:txXfrm>
    </dsp:sp>
    <dsp:sp modelId="{3C4743DC-3438-4C2F-BAB3-6E3416E7A5FB}">
      <dsp:nvSpPr>
        <dsp:cNvPr id="0" name=""/>
        <dsp:cNvSpPr/>
      </dsp:nvSpPr>
      <dsp:spPr>
        <a:xfrm>
          <a:off x="0" y="0"/>
          <a:ext cx="2242094" cy="140433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0" kern="1200" dirty="0" smtClean="0">
              <a:solidFill>
                <a:srgbClr val="FFFFFF"/>
              </a:solidFill>
              <a:effectLst>
                <a:outerShdw blurRad="38100" dist="38100" dir="2700000" algn="tl">
                  <a:srgbClr val="000000">
                    <a:alpha val="43137"/>
                  </a:srgbClr>
                </a:outerShdw>
              </a:effectLst>
            </a:rPr>
            <a:t>Risque objectif</a:t>
          </a:r>
          <a:endParaRPr lang="fr-FR" sz="2600" b="0" kern="1200" dirty="0">
            <a:solidFill>
              <a:srgbClr val="FFFFFF"/>
            </a:solidFill>
            <a:effectLst>
              <a:outerShdw blurRad="38100" dist="38100" dir="2700000" algn="tl">
                <a:srgbClr val="000000">
                  <a:alpha val="43137"/>
                </a:srgbClr>
              </a:outerShdw>
            </a:effectLst>
          </a:endParaRPr>
        </a:p>
      </dsp:txBody>
      <dsp:txXfrm>
        <a:off x="68554" y="68554"/>
        <a:ext cx="2104986" cy="1267226"/>
      </dsp:txXfrm>
    </dsp:sp>
    <dsp:sp modelId="{F57D96D9-93BE-4B2A-8D2D-05438632C79B}">
      <dsp:nvSpPr>
        <dsp:cNvPr id="0" name=""/>
        <dsp:cNvSpPr/>
      </dsp:nvSpPr>
      <dsp:spPr>
        <a:xfrm rot="5400000">
          <a:off x="4926979" y="-942954"/>
          <a:ext cx="1123467" cy="6243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fr-FR" sz="2000" kern="1200" dirty="0" smtClean="0"/>
            <a:t>risque subjectif qui renvoie à l’évaluation faite par le sujet de la dangerosité actuelle de la situation. Il représente le niveau de danger ressenti par l’individu.</a:t>
          </a:r>
          <a:endParaRPr lang="fr-FR" sz="2000" kern="1200" dirty="0"/>
        </a:p>
      </dsp:txBody>
      <dsp:txXfrm rot="-5400000">
        <a:off x="2366912" y="1671956"/>
        <a:ext cx="6188759" cy="1013781"/>
      </dsp:txXfrm>
    </dsp:sp>
    <dsp:sp modelId="{D2DC3108-B04F-4416-9B3D-D62D0C8BFDD3}">
      <dsp:nvSpPr>
        <dsp:cNvPr id="0" name=""/>
        <dsp:cNvSpPr/>
      </dsp:nvSpPr>
      <dsp:spPr>
        <a:xfrm>
          <a:off x="85" y="1476679"/>
          <a:ext cx="2366826" cy="140433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0" kern="1200" dirty="0" smtClean="0">
              <a:solidFill>
                <a:srgbClr val="FFFFFF"/>
              </a:solidFill>
              <a:effectLst>
                <a:outerShdw blurRad="38100" dist="38100" dir="2700000" algn="tl">
                  <a:srgbClr val="000000">
                    <a:alpha val="43137"/>
                  </a:srgbClr>
                </a:outerShdw>
              </a:effectLst>
            </a:rPr>
            <a:t>Risque   perçu</a:t>
          </a:r>
          <a:endParaRPr lang="fr-FR" sz="2600" b="0" kern="1200" dirty="0">
            <a:solidFill>
              <a:srgbClr val="FFFFFF"/>
            </a:solidFill>
            <a:effectLst>
              <a:outerShdw blurRad="38100" dist="38100" dir="2700000" algn="tl">
                <a:srgbClr val="000000">
                  <a:alpha val="43137"/>
                </a:srgbClr>
              </a:outerShdw>
            </a:effectLst>
          </a:endParaRPr>
        </a:p>
      </dsp:txBody>
      <dsp:txXfrm>
        <a:off x="68639" y="1545233"/>
        <a:ext cx="2229718" cy="1267226"/>
      </dsp:txXfrm>
    </dsp:sp>
    <dsp:sp modelId="{C14F13D1-5438-4A29-B4DF-6AC573A01749}">
      <dsp:nvSpPr>
        <dsp:cNvPr id="0" name=""/>
        <dsp:cNvSpPr/>
      </dsp:nvSpPr>
      <dsp:spPr>
        <a:xfrm rot="5400000">
          <a:off x="4920426" y="526503"/>
          <a:ext cx="1123467" cy="62537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66775" rtl="0">
            <a:lnSpc>
              <a:spcPct val="90000"/>
            </a:lnSpc>
            <a:spcBef>
              <a:spcPct val="0"/>
            </a:spcBef>
            <a:spcAft>
              <a:spcPct val="15000"/>
            </a:spcAft>
            <a:buChar char="••"/>
          </a:pPr>
          <a:r>
            <a:rPr lang="fr-FR" sz="1950" kern="1200" dirty="0" smtClean="0"/>
            <a:t>risque subjectif défini comme le niveau représenté de risque où le sujet estime que le rapport entre les bénéfices escomptés et les coûts prévisibles liés au comportement adopté est maximal.</a:t>
          </a:r>
          <a:endParaRPr lang="fr-FR" sz="1950" kern="1200" dirty="0"/>
        </a:p>
      </dsp:txBody>
      <dsp:txXfrm rot="-5400000">
        <a:off x="2355265" y="3146508"/>
        <a:ext cx="6198947" cy="1013781"/>
      </dsp:txXfrm>
    </dsp:sp>
    <dsp:sp modelId="{B78B16BD-BAAD-418D-B6A6-5962CAC54113}">
      <dsp:nvSpPr>
        <dsp:cNvPr id="0" name=""/>
        <dsp:cNvSpPr/>
      </dsp:nvSpPr>
      <dsp:spPr>
        <a:xfrm>
          <a:off x="85" y="2951231"/>
          <a:ext cx="2355179" cy="140433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FR" sz="2600" b="0" kern="1200" dirty="0" smtClean="0">
              <a:solidFill>
                <a:srgbClr val="FFFFFF"/>
              </a:solidFill>
              <a:effectLst>
                <a:outerShdw blurRad="38100" dist="38100" dir="2700000" algn="tl">
                  <a:srgbClr val="000000">
                    <a:alpha val="43137"/>
                  </a:srgbClr>
                </a:outerShdw>
              </a:effectLst>
            </a:rPr>
            <a:t>Risque préférentiel</a:t>
          </a:r>
          <a:endParaRPr lang="fr-FR" sz="2600" b="0" kern="1200" dirty="0">
            <a:solidFill>
              <a:srgbClr val="FFFFFF"/>
            </a:solidFill>
            <a:effectLst>
              <a:outerShdw blurRad="38100" dist="38100" dir="2700000" algn="tl">
                <a:srgbClr val="000000">
                  <a:alpha val="43137"/>
                </a:srgbClr>
              </a:outerShdw>
            </a:effectLst>
          </a:endParaRPr>
        </a:p>
      </dsp:txBody>
      <dsp:txXfrm>
        <a:off x="68639" y="3019785"/>
        <a:ext cx="2218071" cy="1267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20FA4-EC54-47C0-AA02-DA8B7B9F1BD6}">
      <dsp:nvSpPr>
        <dsp:cNvPr id="0" name=""/>
        <dsp:cNvSpPr/>
      </dsp:nvSpPr>
      <dsp:spPr>
        <a:xfrm>
          <a:off x="0" y="78257"/>
          <a:ext cx="8429625" cy="1200804"/>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FR" sz="2500" kern="12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500" kern="1200" dirty="0">
            <a:solidFill>
              <a:schemeClr val="bg1"/>
            </a:solidFill>
            <a:effectLst>
              <a:outerShdw blurRad="38100" dist="38100" dir="2700000" algn="tl">
                <a:srgbClr val="000000">
                  <a:alpha val="43137"/>
                </a:srgbClr>
              </a:outerShdw>
            </a:effectLst>
          </a:endParaRPr>
        </a:p>
      </dsp:txBody>
      <dsp:txXfrm>
        <a:off x="0" y="78257"/>
        <a:ext cx="8429625" cy="1200804"/>
      </dsp:txXfrm>
    </dsp:sp>
    <dsp:sp modelId="{F4517578-D121-4647-8789-81A2FD4AF175}">
      <dsp:nvSpPr>
        <dsp:cNvPr id="0" name=""/>
        <dsp:cNvSpPr/>
      </dsp:nvSpPr>
      <dsp:spPr>
        <a:xfrm>
          <a:off x="0" y="1435578"/>
          <a:ext cx="2107406" cy="317905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FR" sz="2200" kern="1200" dirty="0" smtClean="0"/>
            <a:t>Les bénéfices escomptés liés à l’adoption de comportements risqués.</a:t>
          </a:r>
          <a:endParaRPr lang="fr-FR" sz="2200" kern="1200" dirty="0"/>
        </a:p>
      </dsp:txBody>
      <dsp:txXfrm>
        <a:off x="0" y="1435578"/>
        <a:ext cx="2107406" cy="3179055"/>
      </dsp:txXfrm>
    </dsp:sp>
    <dsp:sp modelId="{18B9DD64-5728-41F6-81F1-AEDBFFF33F12}">
      <dsp:nvSpPr>
        <dsp:cNvPr id="0" name=""/>
        <dsp:cNvSpPr/>
      </dsp:nvSpPr>
      <dsp:spPr>
        <a:xfrm>
          <a:off x="2107406" y="1435578"/>
          <a:ext cx="2107406" cy="3179055"/>
        </a:xfrm>
        <a:prstGeom prst="rect">
          <a:avLst/>
        </a:prstGeom>
        <a:gradFill rotWithShape="0">
          <a:gsLst>
            <a:gs pos="0">
              <a:schemeClr val="accent5">
                <a:hueOff val="424384"/>
                <a:satOff val="-26667"/>
                <a:lumOff val="-12941"/>
                <a:alphaOff val="0"/>
                <a:shade val="51000"/>
                <a:satMod val="130000"/>
              </a:schemeClr>
            </a:gs>
            <a:gs pos="80000">
              <a:schemeClr val="accent5">
                <a:hueOff val="424384"/>
                <a:satOff val="-26667"/>
                <a:lumOff val="-12941"/>
                <a:alphaOff val="0"/>
                <a:shade val="93000"/>
                <a:satMod val="130000"/>
              </a:schemeClr>
            </a:gs>
            <a:gs pos="100000">
              <a:schemeClr val="accent5">
                <a:hueOff val="424384"/>
                <a:satOff val="-26667"/>
                <a:lumOff val="-12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FR" sz="2200" kern="1200" dirty="0" smtClean="0"/>
            <a:t>Les coûts prévisibles de l’adoption de comportements risqués.</a:t>
          </a:r>
          <a:endParaRPr lang="fr-FR" sz="2200" kern="1200" dirty="0"/>
        </a:p>
      </dsp:txBody>
      <dsp:txXfrm>
        <a:off x="2107406" y="1435578"/>
        <a:ext cx="2107406" cy="3179055"/>
      </dsp:txXfrm>
    </dsp:sp>
    <dsp:sp modelId="{DF8AEA0E-8360-4173-BC43-D3A945A8B6B2}">
      <dsp:nvSpPr>
        <dsp:cNvPr id="0" name=""/>
        <dsp:cNvSpPr/>
      </dsp:nvSpPr>
      <dsp:spPr>
        <a:xfrm>
          <a:off x="4214812" y="1435578"/>
          <a:ext cx="2107406" cy="3179055"/>
        </a:xfrm>
        <a:prstGeom prst="rect">
          <a:avLst/>
        </a:prstGeom>
        <a:gradFill rotWithShape="0">
          <a:gsLst>
            <a:gs pos="0">
              <a:schemeClr val="accent5">
                <a:hueOff val="848768"/>
                <a:satOff val="-53333"/>
                <a:lumOff val="-25883"/>
                <a:alphaOff val="0"/>
                <a:shade val="51000"/>
                <a:satMod val="130000"/>
              </a:schemeClr>
            </a:gs>
            <a:gs pos="80000">
              <a:schemeClr val="accent5">
                <a:hueOff val="848768"/>
                <a:satOff val="-53333"/>
                <a:lumOff val="-25883"/>
                <a:alphaOff val="0"/>
                <a:shade val="93000"/>
                <a:satMod val="130000"/>
              </a:schemeClr>
            </a:gs>
            <a:gs pos="100000">
              <a:schemeClr val="accent5">
                <a:hueOff val="848768"/>
                <a:satOff val="-53333"/>
                <a:lumOff val="-258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FR" sz="2200" kern="1200" dirty="0" smtClean="0"/>
            <a:t>Les bénéfices escomptés liés à l’adoption de comportements sûrs.</a:t>
          </a:r>
          <a:endParaRPr lang="fr-FR" sz="2200" kern="1200" dirty="0"/>
        </a:p>
      </dsp:txBody>
      <dsp:txXfrm>
        <a:off x="4214812" y="1435578"/>
        <a:ext cx="2107406" cy="3179055"/>
      </dsp:txXfrm>
    </dsp:sp>
    <dsp:sp modelId="{04F52D8B-D88A-4152-8790-79231DE5C36D}">
      <dsp:nvSpPr>
        <dsp:cNvPr id="0" name=""/>
        <dsp:cNvSpPr/>
      </dsp:nvSpPr>
      <dsp:spPr>
        <a:xfrm>
          <a:off x="6322218" y="1435578"/>
          <a:ext cx="2107406" cy="3179055"/>
        </a:xfrm>
        <a:prstGeom prst="rect">
          <a:avLst/>
        </a:prstGeom>
        <a:gradFill rotWithShape="0">
          <a:gsLst>
            <a:gs pos="0">
              <a:schemeClr val="accent5">
                <a:hueOff val="1273152"/>
                <a:satOff val="-80000"/>
                <a:lumOff val="-38824"/>
                <a:alphaOff val="0"/>
                <a:shade val="51000"/>
                <a:satMod val="130000"/>
              </a:schemeClr>
            </a:gs>
            <a:gs pos="80000">
              <a:schemeClr val="accent5">
                <a:hueOff val="1273152"/>
                <a:satOff val="-80000"/>
                <a:lumOff val="-38824"/>
                <a:alphaOff val="0"/>
                <a:shade val="93000"/>
                <a:satMod val="130000"/>
              </a:schemeClr>
            </a:gs>
            <a:gs pos="100000">
              <a:schemeClr val="accent5">
                <a:hueOff val="1273152"/>
                <a:satOff val="-80000"/>
                <a:lumOff val="-3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FR" sz="2200" kern="1200" dirty="0" smtClean="0"/>
            <a:t>Les coûts prévisibles de l’adoption de comportements sûrs.</a:t>
          </a:r>
          <a:endParaRPr lang="fr-FR" sz="2200" kern="1200" dirty="0"/>
        </a:p>
      </dsp:txBody>
      <dsp:txXfrm>
        <a:off x="6322218" y="1435578"/>
        <a:ext cx="2107406" cy="3179055"/>
      </dsp:txXfrm>
    </dsp:sp>
    <dsp:sp modelId="{49DA6948-712C-45EF-B748-BE0F77A9C94D}">
      <dsp:nvSpPr>
        <dsp:cNvPr id="0" name=""/>
        <dsp:cNvSpPr/>
      </dsp:nvSpPr>
      <dsp:spPr>
        <a:xfrm>
          <a:off x="0" y="4614633"/>
          <a:ext cx="8429625" cy="353228"/>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2D502-E536-49CB-AB18-3474BA47E3C0}">
      <dsp:nvSpPr>
        <dsp:cNvPr id="0" name=""/>
        <dsp:cNvSpPr/>
      </dsp:nvSpPr>
      <dsp:spPr>
        <a:xfrm>
          <a:off x="1362" y="2114"/>
          <a:ext cx="8426959" cy="6469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FR" sz="2300" kern="12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300" kern="1200" dirty="0">
            <a:solidFill>
              <a:schemeClr val="bg1"/>
            </a:solidFill>
            <a:effectLst>
              <a:outerShdw blurRad="38100" dist="38100" dir="2700000" algn="tl">
                <a:srgbClr val="000000">
                  <a:alpha val="43137"/>
                </a:srgbClr>
              </a:outerShdw>
            </a:effectLst>
          </a:endParaRPr>
        </a:p>
      </dsp:txBody>
      <dsp:txXfrm>
        <a:off x="20309" y="21061"/>
        <a:ext cx="8389065" cy="609012"/>
      </dsp:txXfrm>
    </dsp:sp>
    <dsp:sp modelId="{58D6C0F4-54C0-4FF9-A177-059DE9AB4DA5}">
      <dsp:nvSpPr>
        <dsp:cNvPr id="0" name=""/>
        <dsp:cNvSpPr/>
      </dsp:nvSpPr>
      <dsp:spPr>
        <a:xfrm>
          <a:off x="9587" y="920548"/>
          <a:ext cx="1978012" cy="177885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bénéfices escomptés liés à l’adoption de comportements risqués.</a:t>
          </a:r>
          <a:endParaRPr lang="fr-FR" sz="1900" kern="1200" dirty="0"/>
        </a:p>
      </dsp:txBody>
      <dsp:txXfrm>
        <a:off x="61688" y="972649"/>
        <a:ext cx="1873810" cy="1674657"/>
      </dsp:txXfrm>
    </dsp:sp>
    <dsp:sp modelId="{35D2CCC4-3609-403C-83B5-2CA473B1D2B1}">
      <dsp:nvSpPr>
        <dsp:cNvPr id="0" name=""/>
        <dsp:cNvSpPr/>
      </dsp:nvSpPr>
      <dsp:spPr>
        <a:xfrm>
          <a:off x="0" y="2922499"/>
          <a:ext cx="1978012" cy="24102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vitesse en voiture</a:t>
          </a:r>
        </a:p>
        <a:p>
          <a:pPr lvl="0" algn="ctr" defTabSz="577850" rtl="0">
            <a:lnSpc>
              <a:spcPct val="90000"/>
            </a:lnSpc>
            <a:spcBef>
              <a:spcPct val="0"/>
            </a:spcBef>
            <a:spcAft>
              <a:spcPct val="35000"/>
            </a:spcAft>
          </a:pPr>
          <a:r>
            <a:rPr lang="fr-FR" sz="1300" b="0" kern="1200" dirty="0" smtClean="0"/>
            <a:t>Sensations fortes.</a:t>
          </a:r>
        </a:p>
        <a:p>
          <a:pPr lvl="0" algn="ctr" defTabSz="577850" rtl="0">
            <a:lnSpc>
              <a:spcPct val="90000"/>
            </a:lnSpc>
            <a:spcBef>
              <a:spcPct val="0"/>
            </a:spcBef>
            <a:spcAft>
              <a:spcPct val="35000"/>
            </a:spcAft>
          </a:pPr>
          <a:r>
            <a:rPr lang="fr-FR" sz="1300" b="0" kern="1200" dirty="0" smtClean="0"/>
            <a:t>Se sentir un « pilote » et le montrer aux autres.</a:t>
          </a:r>
        </a:p>
        <a:p>
          <a:pPr lvl="0" algn="ctr" defTabSz="577850" rtl="0">
            <a:lnSpc>
              <a:spcPct val="90000"/>
            </a:lnSpc>
            <a:spcBef>
              <a:spcPct val="0"/>
            </a:spcBef>
            <a:spcAft>
              <a:spcPct val="35000"/>
            </a:spcAft>
          </a:pPr>
          <a:r>
            <a:rPr lang="fr-FR" sz="1300" b="0" kern="1200" dirty="0" smtClean="0"/>
            <a:t>Arriver à l’heure RDV.</a:t>
          </a:r>
        </a:p>
        <a:p>
          <a:pPr lvl="0" algn="ctr" defTabSz="577850" rtl="0">
            <a:lnSpc>
              <a:spcPct val="90000"/>
            </a:lnSpc>
            <a:spcBef>
              <a:spcPct val="0"/>
            </a:spcBef>
            <a:spcAft>
              <a:spcPct val="35000"/>
            </a:spcAft>
          </a:pPr>
          <a:r>
            <a:rPr lang="fr-FR" sz="1300" b="0" kern="1200" dirty="0" smtClean="0"/>
            <a:t>« Tester » la puissance de sa voiture.</a:t>
          </a:r>
        </a:p>
      </dsp:txBody>
      <dsp:txXfrm>
        <a:off x="57934" y="2980433"/>
        <a:ext cx="1862144" cy="2294376"/>
      </dsp:txXfrm>
    </dsp:sp>
    <dsp:sp modelId="{852AF5EA-4CD3-4F8E-828B-7F3FCCB873C9}">
      <dsp:nvSpPr>
        <dsp:cNvPr id="0" name=""/>
        <dsp:cNvSpPr/>
      </dsp:nvSpPr>
      <dsp:spPr>
        <a:xfrm>
          <a:off x="2153753" y="920548"/>
          <a:ext cx="1978012" cy="179259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coûts prévisibles de l’adoption de comportements risqués.</a:t>
          </a:r>
          <a:endParaRPr lang="fr-FR" sz="1900" kern="1200" dirty="0"/>
        </a:p>
      </dsp:txBody>
      <dsp:txXfrm>
        <a:off x="2206256" y="973051"/>
        <a:ext cx="1873006" cy="1687593"/>
      </dsp:txXfrm>
    </dsp:sp>
    <dsp:sp modelId="{A1C13669-AF69-4CD0-A153-E963B0B63F40}">
      <dsp:nvSpPr>
        <dsp:cNvPr id="0" name=""/>
        <dsp:cNvSpPr/>
      </dsp:nvSpPr>
      <dsp:spPr>
        <a:xfrm>
          <a:off x="2214577" y="2910508"/>
          <a:ext cx="1978012" cy="24302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vitesse en voiture</a:t>
          </a:r>
        </a:p>
        <a:p>
          <a:pPr lvl="0" algn="ctr" defTabSz="577850" rtl="0">
            <a:lnSpc>
              <a:spcPct val="90000"/>
            </a:lnSpc>
            <a:spcBef>
              <a:spcPct val="0"/>
            </a:spcBef>
            <a:spcAft>
              <a:spcPct val="35000"/>
            </a:spcAft>
          </a:pPr>
          <a:r>
            <a:rPr lang="fr-FR" sz="1300" b="0" kern="1200" dirty="0" smtClean="0"/>
            <a:t>Perdre le contrôle de son véhicule.</a:t>
          </a:r>
        </a:p>
        <a:p>
          <a:pPr lvl="0" algn="ctr" defTabSz="577850" rtl="0">
            <a:lnSpc>
              <a:spcPct val="90000"/>
            </a:lnSpc>
            <a:spcBef>
              <a:spcPct val="0"/>
            </a:spcBef>
            <a:spcAft>
              <a:spcPct val="35000"/>
            </a:spcAft>
          </a:pPr>
          <a:r>
            <a:rPr lang="fr-FR" sz="1300" b="0" kern="1200" dirty="0" smtClean="0"/>
            <a:t>Intégrité physique de soi et des autres. </a:t>
          </a:r>
        </a:p>
        <a:p>
          <a:pPr lvl="0" algn="ctr" defTabSz="577850" rtl="0">
            <a:lnSpc>
              <a:spcPct val="90000"/>
            </a:lnSpc>
            <a:spcBef>
              <a:spcPct val="0"/>
            </a:spcBef>
            <a:spcAft>
              <a:spcPct val="35000"/>
            </a:spcAft>
          </a:pPr>
          <a:r>
            <a:rPr lang="fr-FR" sz="1300" b="0" kern="1200" dirty="0" smtClean="0"/>
            <a:t>Consommer plus de carburant.</a:t>
          </a:r>
        </a:p>
        <a:p>
          <a:pPr lvl="0" algn="ctr" defTabSz="577850" rtl="0">
            <a:lnSpc>
              <a:spcPct val="90000"/>
            </a:lnSpc>
            <a:spcBef>
              <a:spcPct val="0"/>
            </a:spcBef>
            <a:spcAft>
              <a:spcPct val="35000"/>
            </a:spcAft>
          </a:pPr>
          <a:r>
            <a:rPr lang="fr-FR" sz="1300" b="0" kern="1200" dirty="0" smtClean="0"/>
            <a:t>Se faire « flasher » au radar. </a:t>
          </a:r>
          <a:endParaRPr lang="fr-FR" sz="1300" kern="1200" dirty="0"/>
        </a:p>
      </dsp:txBody>
      <dsp:txXfrm>
        <a:off x="2272511" y="2968442"/>
        <a:ext cx="1862144" cy="2314394"/>
      </dsp:txXfrm>
    </dsp:sp>
    <dsp:sp modelId="{8E684A52-A356-4F26-81F1-3BD68D0D7E5E}">
      <dsp:nvSpPr>
        <dsp:cNvPr id="0" name=""/>
        <dsp:cNvSpPr/>
      </dsp:nvSpPr>
      <dsp:spPr>
        <a:xfrm>
          <a:off x="4297918" y="920548"/>
          <a:ext cx="1978012" cy="181189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bénéfices escomptés liés à l’adoption de comportements sûrs.</a:t>
          </a:r>
          <a:endParaRPr lang="fr-FR" sz="1900" kern="1200" dirty="0"/>
        </a:p>
      </dsp:txBody>
      <dsp:txXfrm>
        <a:off x="4350987" y="973617"/>
        <a:ext cx="1871874" cy="1705761"/>
      </dsp:txXfrm>
    </dsp:sp>
    <dsp:sp modelId="{40F8BFC9-6EFE-41CD-A4F1-217D6D08F100}">
      <dsp:nvSpPr>
        <dsp:cNvPr id="0" name=""/>
        <dsp:cNvSpPr/>
      </dsp:nvSpPr>
      <dsp:spPr>
        <a:xfrm>
          <a:off x="4297918" y="2910508"/>
          <a:ext cx="1978012" cy="24101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vitesse en voiture</a:t>
          </a:r>
        </a:p>
        <a:p>
          <a:pPr lvl="0" algn="ctr" defTabSz="577850" rtl="0">
            <a:lnSpc>
              <a:spcPct val="90000"/>
            </a:lnSpc>
            <a:spcBef>
              <a:spcPct val="0"/>
            </a:spcBef>
            <a:spcAft>
              <a:spcPct val="35000"/>
            </a:spcAft>
          </a:pPr>
          <a:r>
            <a:rPr lang="fr-FR" sz="1300" b="0" kern="1200" dirty="0" smtClean="0"/>
            <a:t>Contrôler son véhicule. </a:t>
          </a:r>
        </a:p>
        <a:p>
          <a:pPr lvl="0" algn="ctr" defTabSz="577850" rtl="0">
            <a:lnSpc>
              <a:spcPct val="90000"/>
            </a:lnSpc>
            <a:spcBef>
              <a:spcPct val="0"/>
            </a:spcBef>
            <a:spcAft>
              <a:spcPct val="35000"/>
            </a:spcAft>
          </a:pPr>
          <a:r>
            <a:rPr lang="fr-FR" sz="1300" b="0" kern="1200" dirty="0" smtClean="0"/>
            <a:t>Diminuer la probabilité d’un accident.</a:t>
          </a:r>
        </a:p>
        <a:p>
          <a:pPr lvl="0" algn="ctr" defTabSz="577850" rtl="0">
            <a:lnSpc>
              <a:spcPct val="90000"/>
            </a:lnSpc>
            <a:spcBef>
              <a:spcPct val="0"/>
            </a:spcBef>
            <a:spcAft>
              <a:spcPct val="35000"/>
            </a:spcAft>
          </a:pPr>
          <a:r>
            <a:rPr lang="fr-FR" sz="1300" b="0" kern="1200" dirty="0" smtClean="0"/>
            <a:t>Economiser son carburant.</a:t>
          </a:r>
        </a:p>
        <a:p>
          <a:pPr lvl="0" algn="ctr" defTabSz="577850" rtl="0">
            <a:lnSpc>
              <a:spcPct val="90000"/>
            </a:lnSpc>
            <a:spcBef>
              <a:spcPct val="0"/>
            </a:spcBef>
            <a:spcAft>
              <a:spcPct val="35000"/>
            </a:spcAft>
          </a:pPr>
          <a:r>
            <a:rPr lang="fr-FR" sz="1300" kern="1200" dirty="0" smtClean="0"/>
            <a:t>Pas de contrôle de vitesse.</a:t>
          </a:r>
          <a:endParaRPr lang="fr-FR" sz="1300" kern="1200" dirty="0"/>
        </a:p>
      </dsp:txBody>
      <dsp:txXfrm>
        <a:off x="4355852" y="2968442"/>
        <a:ext cx="1862144" cy="2294313"/>
      </dsp:txXfrm>
    </dsp:sp>
    <dsp:sp modelId="{462C44C7-B2ED-49F3-AD6C-27C4878C9C55}">
      <dsp:nvSpPr>
        <dsp:cNvPr id="0" name=""/>
        <dsp:cNvSpPr/>
      </dsp:nvSpPr>
      <dsp:spPr>
        <a:xfrm>
          <a:off x="6442083" y="920548"/>
          <a:ext cx="1978012" cy="182273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coûts prévisibles de l’adoption de comportements sûrs.</a:t>
          </a:r>
          <a:endParaRPr lang="fr-FR" sz="1900" kern="1200" dirty="0"/>
        </a:p>
      </dsp:txBody>
      <dsp:txXfrm>
        <a:off x="6495469" y="973934"/>
        <a:ext cx="1871240" cy="1715963"/>
      </dsp:txXfrm>
    </dsp:sp>
    <dsp:sp modelId="{7938AF0E-E81E-4F81-B606-4AE6A5263D5D}">
      <dsp:nvSpPr>
        <dsp:cNvPr id="0" name=""/>
        <dsp:cNvSpPr/>
      </dsp:nvSpPr>
      <dsp:spPr>
        <a:xfrm>
          <a:off x="6429424" y="2922499"/>
          <a:ext cx="1978012" cy="2412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vitesse en voiture</a:t>
          </a:r>
        </a:p>
        <a:p>
          <a:pPr lvl="0" algn="ctr" defTabSz="577850" rtl="0">
            <a:lnSpc>
              <a:spcPct val="90000"/>
            </a:lnSpc>
            <a:spcBef>
              <a:spcPct val="0"/>
            </a:spcBef>
            <a:spcAft>
              <a:spcPct val="35000"/>
            </a:spcAft>
          </a:pPr>
          <a:r>
            <a:rPr lang="fr-FR" sz="1300" b="0" kern="1200" dirty="0" smtClean="0"/>
            <a:t>Ennui dans la conduite automobile.</a:t>
          </a:r>
        </a:p>
        <a:p>
          <a:pPr lvl="0" algn="ctr" defTabSz="577850" rtl="0">
            <a:lnSpc>
              <a:spcPct val="90000"/>
            </a:lnSpc>
            <a:spcBef>
              <a:spcPct val="0"/>
            </a:spcBef>
            <a:spcAft>
              <a:spcPct val="35000"/>
            </a:spcAft>
          </a:pPr>
          <a:r>
            <a:rPr lang="fr-FR" sz="1300" b="0" kern="1200" dirty="0" smtClean="0"/>
            <a:t>Etre en retard </a:t>
          </a:r>
          <a:r>
            <a:rPr lang="fr-FR" sz="1300" b="0" kern="1200" dirty="0" smtClean="0">
              <a:sym typeface="Wingdings" pitchFamily="2" charset="2"/>
            </a:rPr>
            <a:t> patron mécontent !</a:t>
          </a:r>
        </a:p>
        <a:p>
          <a:pPr lvl="0" algn="ctr" defTabSz="577850" rtl="0">
            <a:lnSpc>
              <a:spcPct val="90000"/>
            </a:lnSpc>
            <a:spcBef>
              <a:spcPct val="0"/>
            </a:spcBef>
            <a:spcAft>
              <a:spcPct val="35000"/>
            </a:spcAft>
          </a:pPr>
          <a:r>
            <a:rPr lang="fr-FR" sz="1300" b="0" kern="1200" dirty="0" smtClean="0">
              <a:sym typeface="Wingdings" pitchFamily="2" charset="2"/>
            </a:rPr>
            <a:t>Se faire doubler, se sentir une « tortue ». </a:t>
          </a:r>
        </a:p>
        <a:p>
          <a:pPr lvl="0" algn="ctr" defTabSz="577850" rtl="0">
            <a:lnSpc>
              <a:spcPct val="90000"/>
            </a:lnSpc>
            <a:spcBef>
              <a:spcPct val="0"/>
            </a:spcBef>
            <a:spcAft>
              <a:spcPct val="35000"/>
            </a:spcAft>
          </a:pPr>
          <a:r>
            <a:rPr lang="fr-FR" sz="1300" b="0" kern="1200" dirty="0" smtClean="0">
              <a:sym typeface="Wingdings" pitchFamily="2" charset="2"/>
            </a:rPr>
            <a:t>« Paraître » un mauvais conducteur.</a:t>
          </a:r>
          <a:endParaRPr lang="fr-FR" sz="1100" kern="1200" dirty="0"/>
        </a:p>
      </dsp:txBody>
      <dsp:txXfrm>
        <a:off x="6487358" y="2980433"/>
        <a:ext cx="1862144" cy="22964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2D502-E536-49CB-AB18-3474BA47E3C0}">
      <dsp:nvSpPr>
        <dsp:cNvPr id="0" name=""/>
        <dsp:cNvSpPr/>
      </dsp:nvSpPr>
      <dsp:spPr>
        <a:xfrm>
          <a:off x="1362" y="2114"/>
          <a:ext cx="8426959" cy="6469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FR" sz="2300" kern="12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300" kern="1200" dirty="0">
            <a:solidFill>
              <a:schemeClr val="bg1"/>
            </a:solidFill>
            <a:effectLst>
              <a:outerShdw blurRad="38100" dist="38100" dir="2700000" algn="tl">
                <a:srgbClr val="000000">
                  <a:alpha val="43137"/>
                </a:srgbClr>
              </a:outerShdw>
            </a:effectLst>
          </a:endParaRPr>
        </a:p>
      </dsp:txBody>
      <dsp:txXfrm>
        <a:off x="20309" y="21061"/>
        <a:ext cx="8389065" cy="609012"/>
      </dsp:txXfrm>
    </dsp:sp>
    <dsp:sp modelId="{58D6C0F4-54C0-4FF9-A177-059DE9AB4DA5}">
      <dsp:nvSpPr>
        <dsp:cNvPr id="0" name=""/>
        <dsp:cNvSpPr/>
      </dsp:nvSpPr>
      <dsp:spPr>
        <a:xfrm>
          <a:off x="9587" y="920548"/>
          <a:ext cx="1978012" cy="177885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bénéfices escomptés liés à l’adoption de comportements risqués.</a:t>
          </a:r>
          <a:endParaRPr lang="fr-FR" sz="1900" kern="1200" dirty="0"/>
        </a:p>
      </dsp:txBody>
      <dsp:txXfrm>
        <a:off x="61688" y="972649"/>
        <a:ext cx="1873810" cy="1674657"/>
      </dsp:txXfrm>
    </dsp:sp>
    <dsp:sp modelId="{35D2CCC4-3609-403C-83B5-2CA473B1D2B1}">
      <dsp:nvSpPr>
        <dsp:cNvPr id="0" name=""/>
        <dsp:cNvSpPr/>
      </dsp:nvSpPr>
      <dsp:spPr>
        <a:xfrm>
          <a:off x="0" y="2922499"/>
          <a:ext cx="1978012" cy="24102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prendre un produit dopant</a:t>
          </a:r>
        </a:p>
        <a:p>
          <a:pPr lvl="0" algn="ctr" defTabSz="577850" rtl="0">
            <a:lnSpc>
              <a:spcPct val="90000"/>
            </a:lnSpc>
            <a:spcBef>
              <a:spcPct val="0"/>
            </a:spcBef>
            <a:spcAft>
              <a:spcPct val="35000"/>
            </a:spcAft>
          </a:pPr>
          <a:r>
            <a:rPr lang="fr-FR" sz="1300" b="0" kern="1200" dirty="0" smtClean="0"/>
            <a:t>Progresser.</a:t>
          </a:r>
        </a:p>
        <a:p>
          <a:pPr lvl="0" algn="ctr" defTabSz="577850" rtl="0">
            <a:lnSpc>
              <a:spcPct val="90000"/>
            </a:lnSpc>
            <a:spcBef>
              <a:spcPct val="0"/>
            </a:spcBef>
            <a:spcAft>
              <a:spcPct val="35000"/>
            </a:spcAft>
          </a:pPr>
          <a:r>
            <a:rPr lang="fr-FR" sz="1300" b="0" kern="1200" dirty="0" smtClean="0"/>
            <a:t>Obtenir des résultats, gagner, être reconnu, devenir un « champion ». </a:t>
          </a:r>
        </a:p>
        <a:p>
          <a:pPr lvl="0" algn="ctr" defTabSz="577850" rtl="0">
            <a:lnSpc>
              <a:spcPct val="90000"/>
            </a:lnSpc>
            <a:spcBef>
              <a:spcPct val="0"/>
            </a:spcBef>
            <a:spcAft>
              <a:spcPct val="35000"/>
            </a:spcAft>
          </a:pPr>
          <a:r>
            <a:rPr lang="fr-FR" sz="1300" b="0" kern="1200" dirty="0" smtClean="0"/>
            <a:t>Gains financiers.</a:t>
          </a:r>
        </a:p>
        <a:p>
          <a:pPr lvl="0" algn="ctr" defTabSz="577850" rtl="0">
            <a:lnSpc>
              <a:spcPct val="90000"/>
            </a:lnSpc>
            <a:spcBef>
              <a:spcPct val="0"/>
            </a:spcBef>
            <a:spcAft>
              <a:spcPct val="35000"/>
            </a:spcAft>
          </a:pPr>
          <a:r>
            <a:rPr lang="fr-FR" sz="1300" b="0" kern="1200" dirty="0" smtClean="0"/>
            <a:t>Mieux récupérer, se sentir moins fatigué. </a:t>
          </a:r>
        </a:p>
      </dsp:txBody>
      <dsp:txXfrm>
        <a:off x="57934" y="2980433"/>
        <a:ext cx="1862144" cy="2294376"/>
      </dsp:txXfrm>
    </dsp:sp>
    <dsp:sp modelId="{852AF5EA-4CD3-4F8E-828B-7F3FCCB873C9}">
      <dsp:nvSpPr>
        <dsp:cNvPr id="0" name=""/>
        <dsp:cNvSpPr/>
      </dsp:nvSpPr>
      <dsp:spPr>
        <a:xfrm>
          <a:off x="2153753" y="920548"/>
          <a:ext cx="1978012" cy="179259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coûts prévisibles de l’adoption de comportements risqués.</a:t>
          </a:r>
          <a:endParaRPr lang="fr-FR" sz="1900" kern="1200" dirty="0"/>
        </a:p>
      </dsp:txBody>
      <dsp:txXfrm>
        <a:off x="2206256" y="973051"/>
        <a:ext cx="1873006" cy="1687593"/>
      </dsp:txXfrm>
    </dsp:sp>
    <dsp:sp modelId="{A1C13669-AF69-4CD0-A153-E963B0B63F40}">
      <dsp:nvSpPr>
        <dsp:cNvPr id="0" name=""/>
        <dsp:cNvSpPr/>
      </dsp:nvSpPr>
      <dsp:spPr>
        <a:xfrm>
          <a:off x="2214577" y="2910508"/>
          <a:ext cx="1978012" cy="24302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prendre un produit dopant</a:t>
          </a:r>
        </a:p>
        <a:p>
          <a:pPr lvl="0" algn="ctr" defTabSz="577850" rtl="0">
            <a:lnSpc>
              <a:spcPct val="90000"/>
            </a:lnSpc>
            <a:spcBef>
              <a:spcPct val="0"/>
            </a:spcBef>
            <a:spcAft>
              <a:spcPct val="35000"/>
            </a:spcAft>
          </a:pPr>
          <a:r>
            <a:rPr lang="fr-FR" sz="1300" b="0" kern="1200" dirty="0" smtClean="0"/>
            <a:t>Mettre en danger son intégrité physique et psychologique. </a:t>
          </a:r>
        </a:p>
        <a:p>
          <a:pPr lvl="0" algn="ctr" defTabSz="577850" rtl="0">
            <a:lnSpc>
              <a:spcPct val="90000"/>
            </a:lnSpc>
            <a:spcBef>
              <a:spcPct val="0"/>
            </a:spcBef>
            <a:spcAft>
              <a:spcPct val="35000"/>
            </a:spcAft>
          </a:pPr>
          <a:r>
            <a:rPr lang="fr-FR" sz="1300" b="0" kern="1200" dirty="0" smtClean="0"/>
            <a:t>Devenir dépendant.</a:t>
          </a:r>
        </a:p>
        <a:p>
          <a:pPr lvl="0" algn="ctr" defTabSz="577850" rtl="0">
            <a:lnSpc>
              <a:spcPct val="90000"/>
            </a:lnSpc>
            <a:spcBef>
              <a:spcPct val="0"/>
            </a:spcBef>
            <a:spcAft>
              <a:spcPct val="35000"/>
            </a:spcAft>
          </a:pPr>
          <a:r>
            <a:rPr lang="fr-FR" sz="1300" b="0" kern="1200" dirty="0" smtClean="0"/>
            <a:t>Subir un contrôle positif, faire l’objet d’une sanction. </a:t>
          </a:r>
        </a:p>
        <a:p>
          <a:pPr lvl="0" algn="ctr" defTabSz="577850" rtl="0">
            <a:lnSpc>
              <a:spcPct val="90000"/>
            </a:lnSpc>
            <a:spcBef>
              <a:spcPct val="0"/>
            </a:spcBef>
            <a:spcAft>
              <a:spcPct val="35000"/>
            </a:spcAft>
          </a:pPr>
          <a:r>
            <a:rPr lang="fr-FR" sz="1300" b="0" kern="1200" dirty="0" smtClean="0"/>
            <a:t>Tricher, mentir, décevoir son entourage. </a:t>
          </a:r>
          <a:endParaRPr lang="fr-FR" sz="1300" kern="1200" dirty="0"/>
        </a:p>
      </dsp:txBody>
      <dsp:txXfrm>
        <a:off x="2272511" y="2968442"/>
        <a:ext cx="1862144" cy="2314394"/>
      </dsp:txXfrm>
    </dsp:sp>
    <dsp:sp modelId="{8E684A52-A356-4F26-81F1-3BD68D0D7E5E}">
      <dsp:nvSpPr>
        <dsp:cNvPr id="0" name=""/>
        <dsp:cNvSpPr/>
      </dsp:nvSpPr>
      <dsp:spPr>
        <a:xfrm>
          <a:off x="4297918" y="920548"/>
          <a:ext cx="1978012" cy="181189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bénéfices escomptés liés à l’adoption de comportements sûrs.</a:t>
          </a:r>
          <a:endParaRPr lang="fr-FR" sz="1900" kern="1200" dirty="0"/>
        </a:p>
      </dsp:txBody>
      <dsp:txXfrm>
        <a:off x="4350987" y="973617"/>
        <a:ext cx="1871874" cy="1705761"/>
      </dsp:txXfrm>
    </dsp:sp>
    <dsp:sp modelId="{40F8BFC9-6EFE-41CD-A4F1-217D6D08F100}">
      <dsp:nvSpPr>
        <dsp:cNvPr id="0" name=""/>
        <dsp:cNvSpPr/>
      </dsp:nvSpPr>
      <dsp:spPr>
        <a:xfrm>
          <a:off x="4297918" y="2910508"/>
          <a:ext cx="1978012" cy="24101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prendre un produit dopant</a:t>
          </a:r>
        </a:p>
        <a:p>
          <a:pPr lvl="0" algn="ctr" defTabSz="577850" rtl="0">
            <a:lnSpc>
              <a:spcPct val="90000"/>
            </a:lnSpc>
            <a:spcBef>
              <a:spcPct val="0"/>
            </a:spcBef>
            <a:spcAft>
              <a:spcPct val="35000"/>
            </a:spcAft>
          </a:pPr>
          <a:r>
            <a:rPr lang="fr-FR" sz="1300" b="0" kern="1200" dirty="0" smtClean="0"/>
            <a:t>Préserver sa santé.</a:t>
          </a:r>
        </a:p>
        <a:p>
          <a:pPr lvl="0" algn="ctr" defTabSz="577850" rtl="0">
            <a:lnSpc>
              <a:spcPct val="90000"/>
            </a:lnSpc>
            <a:spcBef>
              <a:spcPct val="0"/>
            </a:spcBef>
            <a:spcAft>
              <a:spcPct val="35000"/>
            </a:spcAft>
          </a:pPr>
          <a:r>
            <a:rPr lang="fr-FR" sz="1300" b="0" kern="1200" dirty="0" smtClean="0"/>
            <a:t>Garder la contrôle de son corps et se sentir fort mentalement.</a:t>
          </a:r>
        </a:p>
        <a:p>
          <a:pPr lvl="0" algn="ctr" defTabSz="577850" rtl="0">
            <a:lnSpc>
              <a:spcPct val="90000"/>
            </a:lnSpc>
            <a:spcBef>
              <a:spcPct val="0"/>
            </a:spcBef>
            <a:spcAft>
              <a:spcPct val="35000"/>
            </a:spcAft>
          </a:pPr>
          <a:r>
            <a:rPr lang="fr-FR" sz="1300" b="0" kern="1200" dirty="0" smtClean="0"/>
            <a:t>Se sentir moralement respectable.</a:t>
          </a:r>
        </a:p>
        <a:p>
          <a:pPr lvl="0" algn="ctr" defTabSz="577850" rtl="0">
            <a:lnSpc>
              <a:spcPct val="90000"/>
            </a:lnSpc>
            <a:spcBef>
              <a:spcPct val="0"/>
            </a:spcBef>
            <a:spcAft>
              <a:spcPct val="35000"/>
            </a:spcAft>
          </a:pPr>
          <a:r>
            <a:rPr lang="fr-FR" sz="1300" b="0" kern="1200" dirty="0" smtClean="0"/>
            <a:t>Respecter la législation anti-dopage.  </a:t>
          </a:r>
          <a:endParaRPr lang="fr-FR" sz="1500" kern="1200" dirty="0"/>
        </a:p>
      </dsp:txBody>
      <dsp:txXfrm>
        <a:off x="4355852" y="2968442"/>
        <a:ext cx="1862144" cy="2294313"/>
      </dsp:txXfrm>
    </dsp:sp>
    <dsp:sp modelId="{462C44C7-B2ED-49F3-AD6C-27C4878C9C55}">
      <dsp:nvSpPr>
        <dsp:cNvPr id="0" name=""/>
        <dsp:cNvSpPr/>
      </dsp:nvSpPr>
      <dsp:spPr>
        <a:xfrm>
          <a:off x="6442083" y="920548"/>
          <a:ext cx="1978012" cy="182273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coûts prévisibles de l’adoption de comportements sûrs.</a:t>
          </a:r>
          <a:endParaRPr lang="fr-FR" sz="1900" kern="1200" dirty="0"/>
        </a:p>
      </dsp:txBody>
      <dsp:txXfrm>
        <a:off x="6495469" y="973934"/>
        <a:ext cx="1871240" cy="1715963"/>
      </dsp:txXfrm>
    </dsp:sp>
    <dsp:sp modelId="{7938AF0E-E81E-4F81-B606-4AE6A5263D5D}">
      <dsp:nvSpPr>
        <dsp:cNvPr id="0" name=""/>
        <dsp:cNvSpPr/>
      </dsp:nvSpPr>
      <dsp:spPr>
        <a:xfrm>
          <a:off x="6429424" y="2922499"/>
          <a:ext cx="1978012" cy="2412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prendre un produit dopant</a:t>
          </a:r>
        </a:p>
        <a:p>
          <a:pPr lvl="0" algn="ctr" defTabSz="577850" rtl="0">
            <a:lnSpc>
              <a:spcPct val="90000"/>
            </a:lnSpc>
            <a:spcBef>
              <a:spcPct val="0"/>
            </a:spcBef>
            <a:spcAft>
              <a:spcPct val="35000"/>
            </a:spcAft>
          </a:pPr>
          <a:r>
            <a:rPr lang="fr-FR" sz="1300" b="0" kern="1200" dirty="0" smtClean="0"/>
            <a:t>Stagner, absence de résultats. </a:t>
          </a:r>
        </a:p>
        <a:p>
          <a:pPr lvl="0" algn="ctr" defTabSz="577850" rtl="0">
            <a:lnSpc>
              <a:spcPct val="90000"/>
            </a:lnSpc>
            <a:spcBef>
              <a:spcPct val="0"/>
            </a:spcBef>
            <a:spcAft>
              <a:spcPct val="35000"/>
            </a:spcAft>
          </a:pPr>
          <a:r>
            <a:rPr lang="fr-FR" sz="1300" b="0" kern="1200" dirty="0" smtClean="0"/>
            <a:t>Décevoir ses supporters.</a:t>
          </a:r>
        </a:p>
        <a:p>
          <a:pPr lvl="0" algn="ctr" defTabSz="577850" rtl="0">
            <a:lnSpc>
              <a:spcPct val="90000"/>
            </a:lnSpc>
            <a:spcBef>
              <a:spcPct val="0"/>
            </a:spcBef>
            <a:spcAft>
              <a:spcPct val="35000"/>
            </a:spcAft>
          </a:pPr>
          <a:r>
            <a:rPr lang="fr-FR" sz="1300" b="0" kern="1200" dirty="0" smtClean="0"/>
            <a:t>Ne pas retrouver d’équipe, de contrat.</a:t>
          </a:r>
        </a:p>
        <a:p>
          <a:pPr lvl="0" algn="ctr" defTabSz="577850" rtl="0">
            <a:lnSpc>
              <a:spcPct val="90000"/>
            </a:lnSpc>
            <a:spcBef>
              <a:spcPct val="0"/>
            </a:spcBef>
            <a:spcAft>
              <a:spcPct val="35000"/>
            </a:spcAft>
          </a:pPr>
          <a:r>
            <a:rPr lang="fr-FR" sz="1300" b="0" kern="1200" dirty="0" smtClean="0"/>
            <a:t>Pression des sponsors.  </a:t>
          </a:r>
        </a:p>
        <a:p>
          <a:pPr lvl="0" algn="ctr" defTabSz="577850" rtl="0">
            <a:lnSpc>
              <a:spcPct val="90000"/>
            </a:lnSpc>
            <a:spcBef>
              <a:spcPct val="0"/>
            </a:spcBef>
            <a:spcAft>
              <a:spcPct val="35000"/>
            </a:spcAft>
          </a:pPr>
          <a:r>
            <a:rPr lang="fr-FR" sz="1300" b="0" kern="1200" dirty="0" smtClean="0"/>
            <a:t>Difficultés financières.</a:t>
          </a:r>
          <a:endParaRPr lang="fr-FR" sz="1200" kern="1200" dirty="0"/>
        </a:p>
      </dsp:txBody>
      <dsp:txXfrm>
        <a:off x="6487358" y="2980433"/>
        <a:ext cx="1862144" cy="22964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2D502-E536-49CB-AB18-3474BA47E3C0}">
      <dsp:nvSpPr>
        <dsp:cNvPr id="0" name=""/>
        <dsp:cNvSpPr/>
      </dsp:nvSpPr>
      <dsp:spPr>
        <a:xfrm>
          <a:off x="1362" y="2114"/>
          <a:ext cx="8426959" cy="6469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FR" sz="2300" kern="1200" dirty="0" smtClean="0">
              <a:solidFill>
                <a:schemeClr val="bg1"/>
              </a:solidFill>
              <a:effectLst>
                <a:outerShdw blurRad="38100" dist="38100" dir="2700000" algn="tl">
                  <a:srgbClr val="000000">
                    <a:alpha val="43137"/>
                  </a:srgbClr>
                </a:outerShdw>
              </a:effectLst>
            </a:rPr>
            <a:t>Le risque préférentiel correspond à la réduction maximale de la dissonance subjective entre coûts et bénéfices</a:t>
          </a:r>
          <a:endParaRPr lang="fr-FR" sz="2300" kern="1200" dirty="0">
            <a:solidFill>
              <a:schemeClr val="bg1"/>
            </a:solidFill>
            <a:effectLst>
              <a:outerShdw blurRad="38100" dist="38100" dir="2700000" algn="tl">
                <a:srgbClr val="000000">
                  <a:alpha val="43137"/>
                </a:srgbClr>
              </a:outerShdw>
            </a:effectLst>
          </a:endParaRPr>
        </a:p>
      </dsp:txBody>
      <dsp:txXfrm>
        <a:off x="20309" y="21061"/>
        <a:ext cx="8389065" cy="609012"/>
      </dsp:txXfrm>
    </dsp:sp>
    <dsp:sp modelId="{58D6C0F4-54C0-4FF9-A177-059DE9AB4DA5}">
      <dsp:nvSpPr>
        <dsp:cNvPr id="0" name=""/>
        <dsp:cNvSpPr/>
      </dsp:nvSpPr>
      <dsp:spPr>
        <a:xfrm>
          <a:off x="9587" y="920548"/>
          <a:ext cx="1978012" cy="177885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bénéfices escomptés liés à l’adoption de comportements risqués.</a:t>
          </a:r>
          <a:endParaRPr lang="fr-FR" sz="1900" kern="1200" dirty="0"/>
        </a:p>
      </dsp:txBody>
      <dsp:txXfrm>
        <a:off x="61688" y="972649"/>
        <a:ext cx="1873810" cy="1674657"/>
      </dsp:txXfrm>
    </dsp:sp>
    <dsp:sp modelId="{35D2CCC4-3609-403C-83B5-2CA473B1D2B1}">
      <dsp:nvSpPr>
        <dsp:cNvPr id="0" name=""/>
        <dsp:cNvSpPr/>
      </dsp:nvSpPr>
      <dsp:spPr>
        <a:xfrm>
          <a:off x="0" y="2922499"/>
          <a:ext cx="1978012" cy="24102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lune au saut de cheval</a:t>
          </a:r>
        </a:p>
        <a:p>
          <a:pPr lvl="0" algn="ctr" defTabSz="577850" rtl="0">
            <a:lnSpc>
              <a:spcPct val="90000"/>
            </a:lnSpc>
            <a:spcBef>
              <a:spcPct val="0"/>
            </a:spcBef>
            <a:spcAft>
              <a:spcPct val="35000"/>
            </a:spcAft>
          </a:pPr>
          <a:r>
            <a:rPr lang="fr-FR" sz="1300" b="0" kern="1200" dirty="0" smtClean="0"/>
            <a:t>Progresser.</a:t>
          </a:r>
        </a:p>
        <a:p>
          <a:pPr lvl="0" algn="ctr" defTabSz="577850" rtl="0">
            <a:lnSpc>
              <a:spcPct val="90000"/>
            </a:lnSpc>
            <a:spcBef>
              <a:spcPct val="0"/>
            </a:spcBef>
            <a:spcAft>
              <a:spcPct val="35000"/>
            </a:spcAft>
          </a:pPr>
          <a:r>
            <a:rPr lang="fr-FR" sz="1300" b="0" kern="1200" dirty="0" smtClean="0"/>
            <a:t>Obtenir une bonne note en EPS.</a:t>
          </a:r>
        </a:p>
        <a:p>
          <a:pPr lvl="0" algn="ctr" defTabSz="577850" rtl="0">
            <a:lnSpc>
              <a:spcPct val="90000"/>
            </a:lnSpc>
            <a:spcBef>
              <a:spcPct val="0"/>
            </a:spcBef>
            <a:spcAft>
              <a:spcPct val="35000"/>
            </a:spcAft>
          </a:pPr>
          <a:r>
            <a:rPr lang="fr-FR" sz="1300" b="0" kern="1200" dirty="0" smtClean="0"/>
            <a:t>Vertige, Sensations fortes.</a:t>
          </a:r>
        </a:p>
        <a:p>
          <a:pPr lvl="0" algn="ctr" defTabSz="577850" rtl="0">
            <a:lnSpc>
              <a:spcPct val="90000"/>
            </a:lnSpc>
            <a:spcBef>
              <a:spcPct val="0"/>
            </a:spcBef>
            <a:spcAft>
              <a:spcPct val="35000"/>
            </a:spcAft>
          </a:pPr>
          <a:r>
            <a:rPr lang="fr-FR" sz="1300" b="0" kern="1200" dirty="0" smtClean="0"/>
            <a:t>Félicitations de l’enseignant.</a:t>
          </a:r>
        </a:p>
        <a:p>
          <a:pPr lvl="0" algn="ctr" defTabSz="577850" rtl="0">
            <a:lnSpc>
              <a:spcPct val="90000"/>
            </a:lnSpc>
            <a:spcBef>
              <a:spcPct val="0"/>
            </a:spcBef>
            <a:spcAft>
              <a:spcPct val="35000"/>
            </a:spcAft>
          </a:pPr>
          <a:r>
            <a:rPr lang="fr-FR" sz="1300" b="0" kern="1200" dirty="0" smtClean="0"/>
            <a:t>Fierté, exploit, reconnaissance sociale. </a:t>
          </a:r>
        </a:p>
      </dsp:txBody>
      <dsp:txXfrm>
        <a:off x="57934" y="2980433"/>
        <a:ext cx="1862144" cy="2294376"/>
      </dsp:txXfrm>
    </dsp:sp>
    <dsp:sp modelId="{852AF5EA-4CD3-4F8E-828B-7F3FCCB873C9}">
      <dsp:nvSpPr>
        <dsp:cNvPr id="0" name=""/>
        <dsp:cNvSpPr/>
      </dsp:nvSpPr>
      <dsp:spPr>
        <a:xfrm>
          <a:off x="2153753" y="920548"/>
          <a:ext cx="1978012" cy="179259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coûts prévisibles de l’adoption de comportements risqués.</a:t>
          </a:r>
          <a:endParaRPr lang="fr-FR" sz="1900" kern="1200" dirty="0"/>
        </a:p>
      </dsp:txBody>
      <dsp:txXfrm>
        <a:off x="2206256" y="973051"/>
        <a:ext cx="1873006" cy="1687593"/>
      </dsp:txXfrm>
    </dsp:sp>
    <dsp:sp modelId="{A1C13669-AF69-4CD0-A153-E963B0B63F40}">
      <dsp:nvSpPr>
        <dsp:cNvPr id="0" name=""/>
        <dsp:cNvSpPr/>
      </dsp:nvSpPr>
      <dsp:spPr>
        <a:xfrm>
          <a:off x="2143131" y="2910508"/>
          <a:ext cx="1978012" cy="24302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lune au saut de cheval</a:t>
          </a:r>
        </a:p>
        <a:p>
          <a:pPr lvl="0" algn="ctr" defTabSz="577850" rtl="0">
            <a:lnSpc>
              <a:spcPct val="90000"/>
            </a:lnSpc>
            <a:spcBef>
              <a:spcPct val="0"/>
            </a:spcBef>
            <a:spcAft>
              <a:spcPct val="35000"/>
            </a:spcAft>
          </a:pPr>
          <a:r>
            <a:rPr lang="fr-FR" sz="1300" kern="1200" dirty="0" smtClean="0"/>
            <a:t>Intégrité physique : chuter, se faire mal.</a:t>
          </a:r>
        </a:p>
        <a:p>
          <a:pPr lvl="0" algn="ctr" defTabSz="577850" rtl="0">
            <a:lnSpc>
              <a:spcPct val="90000"/>
            </a:lnSpc>
            <a:spcBef>
              <a:spcPct val="0"/>
            </a:spcBef>
            <a:spcAft>
              <a:spcPct val="35000"/>
            </a:spcAft>
          </a:pPr>
          <a:r>
            <a:rPr lang="fr-FR" sz="1300" kern="1200" dirty="0" smtClean="0"/>
            <a:t>Intégrité psychologique : paraître ridicule en cas de chute, de maladresse. </a:t>
          </a:r>
          <a:endParaRPr lang="fr-FR" sz="1300" kern="1200" dirty="0"/>
        </a:p>
      </dsp:txBody>
      <dsp:txXfrm>
        <a:off x="2201065" y="2968442"/>
        <a:ext cx="1862144" cy="2314394"/>
      </dsp:txXfrm>
    </dsp:sp>
    <dsp:sp modelId="{8E684A52-A356-4F26-81F1-3BD68D0D7E5E}">
      <dsp:nvSpPr>
        <dsp:cNvPr id="0" name=""/>
        <dsp:cNvSpPr/>
      </dsp:nvSpPr>
      <dsp:spPr>
        <a:xfrm>
          <a:off x="4297918" y="920548"/>
          <a:ext cx="1978012" cy="181189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bénéfices escomptés liés à l’adoption de comportements sûrs.</a:t>
          </a:r>
          <a:endParaRPr lang="fr-FR" sz="1900" kern="1200" dirty="0"/>
        </a:p>
      </dsp:txBody>
      <dsp:txXfrm>
        <a:off x="4350987" y="973617"/>
        <a:ext cx="1871874" cy="1705761"/>
      </dsp:txXfrm>
    </dsp:sp>
    <dsp:sp modelId="{40F8BFC9-6EFE-41CD-A4F1-217D6D08F100}">
      <dsp:nvSpPr>
        <dsp:cNvPr id="0" name=""/>
        <dsp:cNvSpPr/>
      </dsp:nvSpPr>
      <dsp:spPr>
        <a:xfrm>
          <a:off x="4297918" y="2910508"/>
          <a:ext cx="1978012" cy="24101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lune au saut de cheval</a:t>
          </a:r>
        </a:p>
        <a:p>
          <a:pPr lvl="0" algn="ctr" defTabSz="577850" rtl="0">
            <a:lnSpc>
              <a:spcPct val="90000"/>
            </a:lnSpc>
            <a:spcBef>
              <a:spcPct val="0"/>
            </a:spcBef>
            <a:spcAft>
              <a:spcPct val="35000"/>
            </a:spcAft>
          </a:pPr>
          <a:r>
            <a:rPr lang="fr-FR" sz="1300" b="0" kern="1200" dirty="0" smtClean="0"/>
            <a:t>Eviter l’échec.</a:t>
          </a:r>
        </a:p>
        <a:p>
          <a:pPr lvl="0" algn="ctr" defTabSz="577850" rtl="0">
            <a:lnSpc>
              <a:spcPct val="90000"/>
            </a:lnSpc>
            <a:spcBef>
              <a:spcPct val="0"/>
            </a:spcBef>
            <a:spcAft>
              <a:spcPct val="35000"/>
            </a:spcAft>
          </a:pPr>
          <a:r>
            <a:rPr lang="fr-FR" sz="1300" b="0" kern="1200" dirty="0" smtClean="0"/>
            <a:t>Se protéger physiquement et psychologiquement.</a:t>
          </a:r>
        </a:p>
        <a:p>
          <a:pPr lvl="0" algn="ctr" defTabSz="577850" rtl="0">
            <a:lnSpc>
              <a:spcPct val="90000"/>
            </a:lnSpc>
            <a:spcBef>
              <a:spcPct val="0"/>
            </a:spcBef>
            <a:spcAft>
              <a:spcPct val="35000"/>
            </a:spcAft>
          </a:pPr>
          <a:endParaRPr lang="fr-FR" sz="1500" kern="1200" dirty="0"/>
        </a:p>
      </dsp:txBody>
      <dsp:txXfrm>
        <a:off x="4355852" y="2968442"/>
        <a:ext cx="1862144" cy="2294313"/>
      </dsp:txXfrm>
    </dsp:sp>
    <dsp:sp modelId="{462C44C7-B2ED-49F3-AD6C-27C4878C9C55}">
      <dsp:nvSpPr>
        <dsp:cNvPr id="0" name=""/>
        <dsp:cNvSpPr/>
      </dsp:nvSpPr>
      <dsp:spPr>
        <a:xfrm>
          <a:off x="6442083" y="920548"/>
          <a:ext cx="1978012" cy="182273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Les coûts prévisibles de l’adoption de comportements sûrs.</a:t>
          </a:r>
          <a:endParaRPr lang="fr-FR" sz="1900" kern="1200" dirty="0"/>
        </a:p>
      </dsp:txBody>
      <dsp:txXfrm>
        <a:off x="6495469" y="973934"/>
        <a:ext cx="1871240" cy="1715963"/>
      </dsp:txXfrm>
    </dsp:sp>
    <dsp:sp modelId="{7938AF0E-E81E-4F81-B606-4AE6A5263D5D}">
      <dsp:nvSpPr>
        <dsp:cNvPr id="0" name=""/>
        <dsp:cNvSpPr/>
      </dsp:nvSpPr>
      <dsp:spPr>
        <a:xfrm>
          <a:off x="6429424" y="2922499"/>
          <a:ext cx="1978012" cy="2412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b="1" u="sng" kern="1200" dirty="0" smtClean="0"/>
            <a:t>Exemple lune au saut de cheval</a:t>
          </a:r>
        </a:p>
        <a:p>
          <a:pPr lvl="0" algn="ctr" defTabSz="577850" rtl="0">
            <a:lnSpc>
              <a:spcPct val="90000"/>
            </a:lnSpc>
            <a:spcBef>
              <a:spcPct val="0"/>
            </a:spcBef>
            <a:spcAft>
              <a:spcPct val="35000"/>
            </a:spcAft>
          </a:pPr>
          <a:r>
            <a:rPr lang="fr-FR" sz="1300" b="0" kern="1200" dirty="0" smtClean="0"/>
            <a:t>Peu de progrès.</a:t>
          </a:r>
        </a:p>
        <a:p>
          <a:pPr lvl="0" algn="ctr" defTabSz="577850" rtl="0">
            <a:lnSpc>
              <a:spcPct val="90000"/>
            </a:lnSpc>
            <a:spcBef>
              <a:spcPct val="0"/>
            </a:spcBef>
            <a:spcAft>
              <a:spcPct val="35000"/>
            </a:spcAft>
          </a:pPr>
          <a:r>
            <a:rPr lang="fr-FR" sz="1300" b="0" kern="1200" dirty="0" smtClean="0"/>
            <a:t>Note modeste. </a:t>
          </a:r>
        </a:p>
        <a:p>
          <a:pPr lvl="0" algn="ctr" defTabSz="577850" rtl="0">
            <a:lnSpc>
              <a:spcPct val="90000"/>
            </a:lnSpc>
            <a:spcBef>
              <a:spcPct val="0"/>
            </a:spcBef>
            <a:spcAft>
              <a:spcPct val="35000"/>
            </a:spcAft>
          </a:pPr>
          <a:r>
            <a:rPr lang="fr-FR" sz="1300" b="0" kern="1200" dirty="0" smtClean="0"/>
            <a:t>Ennui.</a:t>
          </a:r>
        </a:p>
        <a:p>
          <a:pPr lvl="0" algn="ctr" defTabSz="577850" rtl="0">
            <a:lnSpc>
              <a:spcPct val="90000"/>
            </a:lnSpc>
            <a:spcBef>
              <a:spcPct val="0"/>
            </a:spcBef>
            <a:spcAft>
              <a:spcPct val="35000"/>
            </a:spcAft>
          </a:pPr>
          <a:r>
            <a:rPr lang="fr-FR" sz="1300" b="0" kern="1200" dirty="0" smtClean="0"/>
            <a:t>Décevoir l’enseignant.</a:t>
          </a:r>
        </a:p>
        <a:p>
          <a:pPr lvl="0" algn="ctr" defTabSz="577850" rtl="0">
            <a:lnSpc>
              <a:spcPct val="90000"/>
            </a:lnSpc>
            <a:spcBef>
              <a:spcPct val="0"/>
            </a:spcBef>
            <a:spcAft>
              <a:spcPct val="35000"/>
            </a:spcAft>
          </a:pPr>
          <a:r>
            <a:rPr lang="fr-FR" sz="1300" b="0" kern="1200" dirty="0" smtClean="0"/>
            <a:t>Paraître lâche aux yeux de mes camarades.</a:t>
          </a:r>
          <a:endParaRPr lang="fr-FR" sz="1200" kern="1200" dirty="0"/>
        </a:p>
      </dsp:txBody>
      <dsp:txXfrm>
        <a:off x="6487358" y="2980433"/>
        <a:ext cx="1862144" cy="22964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3805C-ABD4-4CCF-A6C4-0B1129ABB4D8}">
      <dsp:nvSpPr>
        <dsp:cNvPr id="0" name=""/>
        <dsp:cNvSpPr/>
      </dsp:nvSpPr>
      <dsp:spPr>
        <a:xfrm rot="16200000">
          <a:off x="805688" y="-805688"/>
          <a:ext cx="2639184" cy="4250561"/>
        </a:xfrm>
        <a:prstGeom prst="round1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kern="1200" dirty="0" smtClean="0"/>
            <a:t>Donner des informations aux élèves les renseignant sur leur niveau de maîtrise dans une APSA </a:t>
          </a:r>
        </a:p>
        <a:p>
          <a:pPr lvl="0" algn="ctr" defTabSz="889000" rtl="0">
            <a:lnSpc>
              <a:spcPct val="90000"/>
            </a:lnSpc>
            <a:spcBef>
              <a:spcPct val="0"/>
            </a:spcBef>
            <a:spcAft>
              <a:spcPct val="35000"/>
            </a:spcAft>
          </a:pPr>
          <a:r>
            <a:rPr lang="fr-FR" sz="1800" kern="1200" dirty="0" smtClean="0">
              <a:sym typeface="Wingdings" pitchFamily="2" charset="2"/>
            </a:rPr>
            <a:t> </a:t>
          </a:r>
          <a:r>
            <a:rPr lang="fr-FR" sz="1800" kern="1200" dirty="0" smtClean="0"/>
            <a:t>exemple de la fiche individuelle où l’élève note et fait valider ses différents niveaux.</a:t>
          </a:r>
          <a:endParaRPr lang="fr-FR" sz="1800" kern="1200" dirty="0"/>
        </a:p>
      </dsp:txBody>
      <dsp:txXfrm rot="5400000">
        <a:off x="0" y="0"/>
        <a:ext cx="4250561" cy="1979388"/>
      </dsp:txXfrm>
    </dsp:sp>
    <dsp:sp modelId="{A94E52B0-296C-455B-9BC9-F66ECC61B742}">
      <dsp:nvSpPr>
        <dsp:cNvPr id="0" name=""/>
        <dsp:cNvSpPr/>
      </dsp:nvSpPr>
      <dsp:spPr>
        <a:xfrm>
          <a:off x="4250561" y="0"/>
          <a:ext cx="4250561" cy="2639184"/>
        </a:xfrm>
        <a:prstGeom prst="round1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endParaRPr lang="fr-FR" sz="1900" kern="1200" dirty="0" smtClean="0"/>
        </a:p>
        <a:p>
          <a:pPr lvl="0" algn="ctr" defTabSz="844550" rtl="0">
            <a:lnSpc>
              <a:spcPct val="90000"/>
            </a:lnSpc>
            <a:spcBef>
              <a:spcPct val="0"/>
            </a:spcBef>
            <a:spcAft>
              <a:spcPct val="35000"/>
            </a:spcAft>
          </a:pPr>
          <a:r>
            <a:rPr lang="fr-FR" sz="1900" kern="1200" dirty="0" smtClean="0"/>
            <a:t>Rendre visible l’évolution du risque pour aider l’élève à hiérarchiser le risque car mieux connaître quelque chose, c’est souvent pouvoir le comparer </a:t>
          </a:r>
        </a:p>
        <a:p>
          <a:pPr lvl="0" algn="ctr" defTabSz="844550" rtl="0">
            <a:lnSpc>
              <a:spcPct val="90000"/>
            </a:lnSpc>
            <a:spcBef>
              <a:spcPct val="0"/>
            </a:spcBef>
            <a:spcAft>
              <a:spcPct val="35000"/>
            </a:spcAft>
          </a:pPr>
          <a:r>
            <a:rPr lang="fr-FR" sz="1700" kern="1200" dirty="0" smtClean="0">
              <a:sym typeface="Wingdings" pitchFamily="2" charset="2"/>
            </a:rPr>
            <a:t> </a:t>
          </a:r>
          <a:r>
            <a:rPr lang="fr-FR" sz="1700" kern="1200" dirty="0" smtClean="0"/>
            <a:t>tableau avec tâches de + en +                         …</a:t>
          </a:r>
          <a:r>
            <a:rPr lang="fr-FR" sz="1700" kern="1200" dirty="0" smtClean="0">
              <a:solidFill>
                <a:srgbClr val="0070C0"/>
              </a:solidFill>
            </a:rPr>
            <a:t>…………</a:t>
          </a:r>
          <a:r>
            <a:rPr lang="fr-FR" sz="1700" kern="1200" dirty="0" smtClean="0"/>
            <a:t>difficiles en gymnastique, </a:t>
          </a:r>
          <a:r>
            <a:rPr lang="fr-FR" sz="1700" kern="1200" dirty="0" smtClean="0">
              <a:solidFill>
                <a:srgbClr val="0070C0"/>
              </a:solidFill>
            </a:rPr>
            <a:t>…..</a:t>
          </a:r>
          <a:r>
            <a:rPr lang="fr-FR" sz="1700" kern="1200" dirty="0" smtClean="0"/>
            <a:t>escalade, VTT…</a:t>
          </a:r>
          <a:endParaRPr lang="fr-FR" sz="1700" kern="1200" dirty="0"/>
        </a:p>
      </dsp:txBody>
      <dsp:txXfrm>
        <a:off x="4250561" y="0"/>
        <a:ext cx="4250561" cy="1979388"/>
      </dsp:txXfrm>
    </dsp:sp>
    <dsp:sp modelId="{D85FC4ED-90BF-470A-8BB8-F6698650A31B}">
      <dsp:nvSpPr>
        <dsp:cNvPr id="0" name=""/>
        <dsp:cNvSpPr/>
      </dsp:nvSpPr>
      <dsp:spPr>
        <a:xfrm rot="10800000">
          <a:off x="0" y="2639184"/>
          <a:ext cx="4250561" cy="2639184"/>
        </a:xfrm>
        <a:prstGeom prst="round1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kern="1200" dirty="0" smtClean="0"/>
            <a:t>Proposer des « situations feux verts » donnant le droit d’accéder à une situation + risquée pour une visibilité des pré-requis nécessaires à l’évolution des conduites motrices.</a:t>
          </a:r>
          <a:endParaRPr lang="fr-FR" sz="2000" kern="1200" dirty="0"/>
        </a:p>
      </dsp:txBody>
      <dsp:txXfrm rot="10800000">
        <a:off x="0" y="3298979"/>
        <a:ext cx="4250561" cy="1979388"/>
      </dsp:txXfrm>
    </dsp:sp>
    <dsp:sp modelId="{66444E81-A5E6-42CB-A31D-EB1B0200C000}">
      <dsp:nvSpPr>
        <dsp:cNvPr id="0" name=""/>
        <dsp:cNvSpPr/>
      </dsp:nvSpPr>
      <dsp:spPr>
        <a:xfrm rot="5400000">
          <a:off x="5056249" y="1833495"/>
          <a:ext cx="2639184" cy="4250561"/>
        </a:xfrm>
        <a:prstGeom prst="round1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kern="1200" dirty="0" smtClean="0"/>
            <a:t>Différencier ses interventions verbales selon ceux qui sous-évaluent et ceux qui surévaluent le risque d’une situation </a:t>
          </a:r>
          <a:r>
            <a:rPr lang="fr-FR" sz="2000" kern="1200" dirty="0" smtClean="0">
              <a:sym typeface="Wingdings" pitchFamily="2" charset="2"/>
            </a:rPr>
            <a:t></a:t>
          </a:r>
          <a:r>
            <a:rPr lang="fr-FR" sz="2000" kern="1200" dirty="0" smtClean="0"/>
            <a:t> aider à focaliser l’attention vers les facteurs de risque objectifs. </a:t>
          </a:r>
          <a:endParaRPr lang="fr-FR" sz="2000" kern="1200" dirty="0"/>
        </a:p>
      </dsp:txBody>
      <dsp:txXfrm rot="-5400000">
        <a:off x="4250561" y="3298979"/>
        <a:ext cx="4250561" cy="1979388"/>
      </dsp:txXfrm>
    </dsp:sp>
    <dsp:sp modelId="{B6357391-4A83-4374-9466-FD6A82F69329}">
      <dsp:nvSpPr>
        <dsp:cNvPr id="0" name=""/>
        <dsp:cNvSpPr/>
      </dsp:nvSpPr>
      <dsp:spPr>
        <a:xfrm>
          <a:off x="2857516" y="1854198"/>
          <a:ext cx="2786089" cy="1569971"/>
        </a:xfrm>
        <a:prstGeom prst="roundRect">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kern="1200" dirty="0" smtClean="0"/>
            <a:t>Aider les élèves à mieux identifier le risque actuel de la situation = réalisme du risque perçu</a:t>
          </a:r>
          <a:endParaRPr lang="fr-FR" sz="2000" b="1" kern="1200" dirty="0"/>
        </a:p>
      </dsp:txBody>
      <dsp:txXfrm>
        <a:off x="2934156" y="1930838"/>
        <a:ext cx="2632809" cy="1416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07947A8-86DF-4DE7-A1A0-90E8698A66EB}" type="datetimeFigureOut">
              <a:rPr lang="fr-FR"/>
              <a:pPr>
                <a:defRPr/>
              </a:pPr>
              <a:t>04/04/2017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DAEFF1-3260-4479-B3AB-AA11BDEA8203}" type="slidenum">
              <a:rPr lang="fr-FR" altLang="fr-FR"/>
              <a:pPr/>
              <a:t>‹N°›</a:t>
            </a:fld>
            <a:endParaRPr lang="fr-FR" altLang="fr-FR"/>
          </a:p>
        </p:txBody>
      </p:sp>
    </p:spTree>
    <p:extLst>
      <p:ext uri="{BB962C8B-B14F-4D97-AF65-F5344CB8AC3E}">
        <p14:creationId xmlns:p14="http://schemas.microsoft.com/office/powerpoint/2010/main" val="1615737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880242D-44DE-4078-ABDD-59E67103BEE3}" type="slidenum">
              <a:rPr lang="fr-FR" altLang="fr-FR" sz="1200"/>
              <a:pPr eaLnBrk="1" hangingPunct="1"/>
              <a:t>1</a:t>
            </a:fld>
            <a:endParaRPr lang="fr-FR" altLang="fr-FR" sz="1200"/>
          </a:p>
        </p:txBody>
      </p:sp>
    </p:spTree>
    <p:extLst>
      <p:ext uri="{BB962C8B-B14F-4D97-AF65-F5344CB8AC3E}">
        <p14:creationId xmlns:p14="http://schemas.microsoft.com/office/powerpoint/2010/main" val="340903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Le risque objectif n’est jamais absolu, il est toujours relatif = sortie échappe pour gymnaste confirmé risque objectif faible, mais beaucoup plus important pour un gymnaste qui maîtrise tout juste le balancé en suspension. </a:t>
            </a:r>
          </a:p>
          <a:p>
            <a:pPr eaLnBrk="1" hangingPunct="1">
              <a:spcBef>
                <a:spcPct val="0"/>
              </a:spcBef>
            </a:pPr>
            <a:endParaRPr lang="fr-FR" altLang="fr-FR" smtClean="0"/>
          </a:p>
          <a:p>
            <a:pPr eaLnBrk="1" hangingPunct="1">
              <a:spcBef>
                <a:spcPct val="0"/>
              </a:spcBef>
            </a:pPr>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EDB1FF8-FDDF-46D1-A37E-4A2B6C51C64F}" type="slidenum">
              <a:rPr lang="fr-FR" altLang="fr-FR" sz="1200"/>
              <a:pPr eaLnBrk="1" hangingPunct="1"/>
              <a:t>10</a:t>
            </a:fld>
            <a:endParaRPr lang="fr-FR" altLang="fr-FR" sz="1200"/>
          </a:p>
        </p:txBody>
      </p:sp>
    </p:spTree>
    <p:extLst>
      <p:ext uri="{BB962C8B-B14F-4D97-AF65-F5344CB8AC3E}">
        <p14:creationId xmlns:p14="http://schemas.microsoft.com/office/powerpoint/2010/main" val="334332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CD1DA439-53D0-4489-B99D-C55160E9487A}" type="slidenum">
              <a:rPr lang="fr-FR" altLang="fr-FR" sz="1200"/>
              <a:pPr eaLnBrk="1" hangingPunct="1"/>
              <a:t>11</a:t>
            </a:fld>
            <a:endParaRPr lang="fr-FR" altLang="fr-FR" sz="1200"/>
          </a:p>
        </p:txBody>
      </p:sp>
    </p:spTree>
    <p:extLst>
      <p:ext uri="{BB962C8B-B14F-4D97-AF65-F5344CB8AC3E}">
        <p14:creationId xmlns:p14="http://schemas.microsoft.com/office/powerpoint/2010/main" val="276751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5C6F4AE-22C3-4985-AE69-455A305D621C}" type="slidenum">
              <a:rPr lang="fr-FR" altLang="fr-FR" sz="1200"/>
              <a:pPr eaLnBrk="1" hangingPunct="1"/>
              <a:t>12</a:t>
            </a:fld>
            <a:endParaRPr lang="fr-FR" altLang="fr-FR" sz="1200"/>
          </a:p>
        </p:txBody>
      </p:sp>
    </p:spTree>
    <p:extLst>
      <p:ext uri="{BB962C8B-B14F-4D97-AF65-F5344CB8AC3E}">
        <p14:creationId xmlns:p14="http://schemas.microsoft.com/office/powerpoint/2010/main" val="415824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3B54891-7C39-4BD7-B5F3-F9F71262B39B}" type="slidenum">
              <a:rPr lang="fr-FR" altLang="fr-FR" sz="1200"/>
              <a:pPr eaLnBrk="1" hangingPunct="1"/>
              <a:t>13</a:t>
            </a:fld>
            <a:endParaRPr lang="fr-FR" altLang="fr-FR" sz="1200"/>
          </a:p>
        </p:txBody>
      </p:sp>
    </p:spTree>
    <p:extLst>
      <p:ext uri="{BB962C8B-B14F-4D97-AF65-F5344CB8AC3E}">
        <p14:creationId xmlns:p14="http://schemas.microsoft.com/office/powerpoint/2010/main" val="186418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88C6ED0-603B-4700-936E-33CEF544F9DF}" type="slidenum">
              <a:rPr lang="fr-FR" altLang="fr-FR" sz="1200"/>
              <a:pPr eaLnBrk="1" hangingPunct="1"/>
              <a:t>14</a:t>
            </a:fld>
            <a:endParaRPr lang="fr-FR" altLang="fr-FR" sz="1200"/>
          </a:p>
        </p:txBody>
      </p:sp>
    </p:spTree>
    <p:extLst>
      <p:ext uri="{BB962C8B-B14F-4D97-AF65-F5344CB8AC3E}">
        <p14:creationId xmlns:p14="http://schemas.microsoft.com/office/powerpoint/2010/main" val="377001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Risque préférentiel = sorte de risque « optimal » recherché par les individus.</a:t>
            </a:r>
          </a:p>
          <a:p>
            <a:pPr eaLnBrk="1" hangingPunct="1"/>
            <a:endParaRPr lang="fr-FR" altLang="fr-FR" smtClean="0"/>
          </a:p>
          <a:p>
            <a:pPr eaLnBrk="1" hangingPunct="1"/>
            <a:r>
              <a:rPr lang="fr-FR" altLang="fr-FR" smtClean="0"/>
              <a:t>Ces représentations sont fortement intériorisées et pas forcément conscientisables. </a:t>
            </a:r>
          </a:p>
          <a:p>
            <a:pPr eaLnBrk="1" hangingPunct="1"/>
            <a:endParaRPr lang="fr-FR" altLang="fr-FR" smtClean="0"/>
          </a:p>
          <a:p>
            <a:pPr eaLnBrk="1" hangingPunct="1"/>
            <a:r>
              <a:rPr lang="fr-FR" altLang="fr-FR" smtClean="0"/>
              <a:t>Le niveau de risque préférentiel est différent d’un individu à l’autre.</a:t>
            </a: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7A1E827-77F2-4FDF-BE7D-2D5F79E69C76}" type="slidenum">
              <a:rPr lang="fr-FR" altLang="fr-FR" sz="1200"/>
              <a:pPr eaLnBrk="1" hangingPunct="1"/>
              <a:t>15</a:t>
            </a:fld>
            <a:endParaRPr lang="fr-FR" altLang="fr-FR" sz="1200"/>
          </a:p>
        </p:txBody>
      </p:sp>
    </p:spTree>
    <p:extLst>
      <p:ext uri="{BB962C8B-B14F-4D97-AF65-F5344CB8AC3E}">
        <p14:creationId xmlns:p14="http://schemas.microsoft.com/office/powerpoint/2010/main" val="36363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D12FC02-98BB-4770-8F2F-0D17A5EFD236}" type="slidenum">
              <a:rPr lang="fr-FR" altLang="fr-FR" sz="1200"/>
              <a:pPr eaLnBrk="1" hangingPunct="1"/>
              <a:t>16</a:t>
            </a:fld>
            <a:endParaRPr lang="fr-FR" altLang="fr-FR" sz="1200"/>
          </a:p>
        </p:txBody>
      </p:sp>
    </p:spTree>
    <p:extLst>
      <p:ext uri="{BB962C8B-B14F-4D97-AF65-F5344CB8AC3E}">
        <p14:creationId xmlns:p14="http://schemas.microsoft.com/office/powerpoint/2010/main" val="296270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6A25E21-1928-4393-B87A-33ABB70B67A7}" type="slidenum">
              <a:rPr lang="fr-FR" altLang="fr-FR" sz="1200"/>
              <a:pPr eaLnBrk="1" hangingPunct="1"/>
              <a:t>17</a:t>
            </a:fld>
            <a:endParaRPr lang="fr-FR" altLang="fr-FR" sz="1200"/>
          </a:p>
        </p:txBody>
      </p:sp>
    </p:spTree>
    <p:extLst>
      <p:ext uri="{BB962C8B-B14F-4D97-AF65-F5344CB8AC3E}">
        <p14:creationId xmlns:p14="http://schemas.microsoft.com/office/powerpoint/2010/main" val="303225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Exemple du jeune gymnaste qui transforme la tâche de rebond trampoline  en succession de figures + ou – contrôlées. </a:t>
            </a:r>
          </a:p>
          <a:p>
            <a:pPr eaLnBrk="1" hangingPunct="1"/>
            <a:r>
              <a:rPr lang="fr-FR" altLang="fr-FR" smtClean="0"/>
              <a:t>Ski : au lieu de suivre les traces pour slalom ou courbe de l’enseignant, tout schuss, ou bosses pour sensations. </a:t>
            </a:r>
          </a:p>
          <a:p>
            <a:pPr eaLnBrk="1" hangingPunct="1"/>
            <a:endParaRPr lang="fr-FR" altLang="fr-FR" smtClean="0"/>
          </a:p>
          <a:p>
            <a:pPr eaLnBrk="1" hangingPunct="1"/>
            <a:endParaRPr lang="fr-FR" altLang="fr-FR" smtClean="0"/>
          </a:p>
        </p:txBody>
      </p:sp>
      <p:sp>
        <p:nvSpPr>
          <p:cNvPr id="57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99019DB-C6E6-4F60-969A-04E64DBF371B}" type="slidenum">
              <a:rPr lang="fr-FR" altLang="fr-FR" sz="1200"/>
              <a:pPr eaLnBrk="1" hangingPunct="1"/>
              <a:t>18</a:t>
            </a:fld>
            <a:endParaRPr lang="fr-FR" altLang="fr-FR" sz="1200"/>
          </a:p>
        </p:txBody>
      </p:sp>
    </p:spTree>
    <p:extLst>
      <p:ext uri="{BB962C8B-B14F-4D97-AF65-F5344CB8AC3E}">
        <p14:creationId xmlns:p14="http://schemas.microsoft.com/office/powerpoint/2010/main" val="4209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Exemple élève qui préfère franchir à pied un passage technique à VTT. </a:t>
            </a:r>
          </a:p>
          <a:p>
            <a:pPr eaLnBrk="1" hangingPunct="1"/>
            <a:r>
              <a:rPr lang="fr-FR" altLang="fr-FR" smtClean="0"/>
              <a:t>Ou élève qui refuse de monter au-delà de 2 mètres en escalade. </a:t>
            </a:r>
          </a:p>
          <a:p>
            <a:pPr eaLnBrk="1" hangingPunct="1"/>
            <a:r>
              <a:rPr lang="fr-FR" altLang="fr-FR" smtClean="0"/>
              <a:t>Ou élève qui sait se déplacer en nageant mais qui sans ceinture préfère rester dans le petit bain. </a:t>
            </a:r>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5D67E97-25B7-4704-B685-DB3933B89FF9}" type="slidenum">
              <a:rPr lang="fr-FR" altLang="fr-FR" sz="1200"/>
              <a:pPr eaLnBrk="1" hangingPunct="1"/>
              <a:t>19</a:t>
            </a:fld>
            <a:endParaRPr lang="fr-FR" altLang="fr-FR" sz="1200"/>
          </a:p>
        </p:txBody>
      </p:sp>
    </p:spTree>
    <p:extLst>
      <p:ext uri="{BB962C8B-B14F-4D97-AF65-F5344CB8AC3E}">
        <p14:creationId xmlns:p14="http://schemas.microsoft.com/office/powerpoint/2010/main" val="428720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S’il n’y a pas de gain, pas de risque car pas de raison de mettre en jeu quelque chose.</a:t>
            </a:r>
          </a:p>
          <a:p>
            <a:pPr eaLnBrk="1" hangingPunct="1">
              <a:spcBef>
                <a:spcPct val="0"/>
              </a:spcBef>
            </a:pPr>
            <a:r>
              <a:rPr lang="fr-FR" altLang="fr-FR" smtClean="0"/>
              <a:t>Si rien n’est mis en jeu, pas de risque non plus car risquer suppose de perdre quelque chose.</a:t>
            </a:r>
          </a:p>
          <a:p>
            <a:pPr eaLnBrk="1" hangingPunct="1">
              <a:spcBef>
                <a:spcPct val="0"/>
              </a:spcBef>
            </a:pPr>
            <a:r>
              <a:rPr lang="fr-FR" altLang="fr-FR" smtClean="0"/>
              <a:t>Si pas d’incertitude, pas de risque non plus.</a:t>
            </a:r>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34389AC-670C-4F42-ADF2-3596F1DEEE8F}" type="slidenum">
              <a:rPr lang="fr-FR" altLang="fr-FR" sz="1200"/>
              <a:pPr eaLnBrk="1" hangingPunct="1"/>
              <a:t>2</a:t>
            </a:fld>
            <a:endParaRPr lang="fr-FR" altLang="fr-FR" sz="1200"/>
          </a:p>
        </p:txBody>
      </p:sp>
    </p:spTree>
    <p:extLst>
      <p:ext uri="{BB962C8B-B14F-4D97-AF65-F5344CB8AC3E}">
        <p14:creationId xmlns:p14="http://schemas.microsoft.com/office/powerpoint/2010/main" val="3886959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VTT : élève qui freine exagérément en descente pour contrôler sa vitesse au détriment de son équilibre.</a:t>
            </a:r>
          </a:p>
          <a:p>
            <a:pPr eaLnBrk="1" hangingPunct="1"/>
            <a:r>
              <a:rPr lang="fr-FR" altLang="fr-FR" smtClean="0"/>
              <a:t>Ou qui refuse d’utiliser son frein avant par peur de passer par-dessus le vélo alors que freinage le plus puissant en VTT s’effectue par le frein avant. </a:t>
            </a:r>
          </a:p>
          <a:p>
            <a:pPr eaLnBrk="1" hangingPunct="1"/>
            <a:endParaRPr lang="fr-FR" altLang="fr-FR" smtClean="0"/>
          </a:p>
          <a:p>
            <a:pPr eaLnBrk="1" hangingPunct="1"/>
            <a:r>
              <a:rPr lang="fr-FR" altLang="fr-FR" smtClean="0"/>
              <a:t>Gymnastique : élève qui effectue une course d’élan lente sur une lune au saut au détriment de la nécessaire déviation de la trajectoire, du blocage du mouvement de translation et de la poussée excentrique nécessaire à la rotation corps tendu. </a:t>
            </a:r>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D265AED-299B-4E88-88F0-7EB4FA9454EB}" type="slidenum">
              <a:rPr lang="fr-FR" altLang="fr-FR" sz="1200"/>
              <a:pPr eaLnBrk="1" hangingPunct="1"/>
              <a:t>20</a:t>
            </a:fld>
            <a:endParaRPr lang="fr-FR" altLang="fr-FR" sz="1200"/>
          </a:p>
        </p:txBody>
      </p:sp>
    </p:spTree>
    <p:extLst>
      <p:ext uri="{BB962C8B-B14F-4D97-AF65-F5344CB8AC3E}">
        <p14:creationId xmlns:p14="http://schemas.microsoft.com/office/powerpoint/2010/main" val="3805492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Diverses observations différentielles ont apporté à ce niveau des données intéressantes. Wilde (1988) note ainsi que le risque préférentiel est de manière générale plus élevé chez les jeunes que chez les sujets plus âgés, et plus élevé chez les hommes que chez les femmes (Wilde, 1988). Roberts (1975) montre de manière similaire que la prise de risque est plus importante, dans une situation identique, chez les sujets masculins. L'auteur montre également les sujets marqués par l'accomplissement présentent des niveaux de prise de risque plus élevés que les sujets marqués par l'évitement. L'influence de l'expertise a également été étudiée: nous avons précédemment évoqué l'influence de l'expertise sur l'objectivité de l'évaluation du danger (Potgieter &amp; Bisschoff, 1990; Rossi &amp; Cereatti, 1992). Ewert &amp; Hollenhorst (1989) mettent en outre en évidence que le niveau de risque préférentiel est plus important chez les experts que chez les non-experts. </a:t>
            </a:r>
          </a:p>
          <a:p>
            <a:r>
              <a:rPr lang="fr-FR" altLang="fr-FR" smtClean="0"/>
              <a:t>Certains auteurs ont tenté de dépasser ces approches descriptives, afin d'expliquer d'une manière plus fondamentale ces différences interindividuelles. Ce champ de recherche a été largement marqué ces dernières années par les travaux de Zuckerman. Ce dernier a identifié un trait de personnalité, c'est-à-dire un facteur stable caractérisant l'individu, et sous-tendant une constance comportementale, qu'il a dénommé "recherche de sensation" (sensation seeking). Selon l'auteur, un "sensation seeker" est un individu caractérisé par "un besoin élevé d'intenses formes de stimulations et d'expériences nouvelles, complexes et variées" (Zuckerman, 1990). L'auteur a mis au point un questionnaire spécifique (sensation seeking scale, SSS), permettant de calculer pour chaque sujet un score de recherche de sensation (Zuckerman, Eysenck &amp; Eysenck, 1978). </a:t>
            </a:r>
          </a:p>
          <a:p>
            <a:r>
              <a:rPr lang="fr-FR" altLang="fr-FR" smtClean="0"/>
              <a:t>Zuckerman inscrit son approche dans une conception biologique de la personnalité. Dans la logique des conceptions de Berlyne, sur la notion de niveau optimal d'activation, Zuckerman (1980) lie la recherche de sensation à la production hormonale et enzymatique et à sa régulation. On a pu ainsi montrer l'étroite relation entre le score obtenu dans la SSS et l'activité du système noradrénergique, la production hormonale des gonades (en particulier la testostérone), et le taux sanguin d'enzymes telles que les mono-amino-oxydases (Zuckerman, 1990). Le recherche de sensation apparaît comme un besoin primaire, liée à des caractéristiques biologiques. </a:t>
            </a:r>
          </a:p>
          <a:p>
            <a:r>
              <a:rPr lang="fr-FR" altLang="fr-FR" smtClean="0"/>
              <a:t>Selon Zuckerman, le comportement de prise de risque est directement lié à la recherche de stimulation. Le sensation seeker, dans le but d'assouvir son besoin d'expériences et de sensations fortes, est prêt à prendre des risques, tant physiques que sociaux. Diverses recherches ont ainsi pu montrer que des sportifs pratiquant des activités à risque présentaient des scores dans la SSS significativement plus élevés que des sujets ne pratiquant pas ce type d'activité (Connolly, 1981; Fowler, von Knorring &amp; Oreland, 1980; Gomà i Freixanet, 1991; Heyman &amp; Rose, 1980; Hymbaugh &amp; Garrett, 1974; Potgieter &amp; Bisschoff, 1990; Rossi &amp; Cereatti, 1992; Straub, 1982; Zaleski, 1984). Rossi et Cereatti (1992) indiquent également que les scores SSS sont d'autant plus élevés que l'activité pratiquée est objectivement dangereuse. </a:t>
            </a:r>
          </a:p>
          <a:p>
            <a:r>
              <a:rPr lang="fr-FR" altLang="fr-FR" smtClean="0"/>
              <a:t>Par ailleurs, Zuckerman, Eysenck et Eysenck (1978) ont pu montrer que la recherche de sensation était plus élevée chez l'homme que chez la femme, et tendait à diminuer avec l'âge. Ceci concorde d'une part avec les données concernant la production hormonale des gonades, et d'autres part avec les observations déjà citées de Wilde (1988), sur le risque préférentiel. Zuckerman (1983) note également que les sensations seekers ont tendance à sous-estimer le risque. Ce trait de personnalité modulerait donc à la fois le risque préférentiel et le risque perçu, dans le sens d'un accroissement de la tendance à adopter des comportements risqués. </a:t>
            </a:r>
          </a:p>
          <a:p>
            <a:endParaRPr lang="fr-FR" altLang="fr-FR" smtClean="0"/>
          </a:p>
          <a:p>
            <a:r>
              <a:rPr lang="fr-FR" altLang="fr-FR" smtClean="0"/>
              <a:t>Voir également thérapie à destination des drogués à qui sont proposées des activités à fort risque subjetif : réactiver les centres cérébraux de contrôle du plaisir. </a:t>
            </a: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856937B-4522-4735-A35A-9980C8965080}" type="slidenum">
              <a:rPr lang="fr-FR" altLang="fr-FR" sz="1200"/>
              <a:pPr eaLnBrk="1" hangingPunct="1"/>
              <a:t>21</a:t>
            </a:fld>
            <a:endParaRPr lang="fr-FR" altLang="fr-FR" sz="1200"/>
          </a:p>
        </p:txBody>
      </p:sp>
    </p:spTree>
    <p:extLst>
      <p:ext uri="{BB962C8B-B14F-4D97-AF65-F5344CB8AC3E}">
        <p14:creationId xmlns:p14="http://schemas.microsoft.com/office/powerpoint/2010/main" val="257964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Diverses expériences ont pu montrer qu'une intervention visant à augmenter la sécurité "passive", par l'amélioration des matériaux, des dispositifs de sécurité, pouvait entraîner une amélioration momentanée de la morbidité, mais que cet effet ne tenait pas sur le long terme, le taux d'accident retrouvant après une certaine période le niveau précédant l'intervention. Ceci est expliqué par le fait qu'une intervention de ce type, que l'on qualifie d'intervention </a:t>
            </a:r>
            <a:r>
              <a:rPr lang="fr-FR" altLang="fr-FR" b="1" smtClean="0"/>
              <a:t>non-motivationnelle, ne modifie pas le niveau de risque préférentiel. Par contre, elle tend à diminuer le niveau de risque perçu. En conséquence, les sujets ont tendance à adopter des comportements plus risqués, ce qui entraîne à long terme une hausse de la morbidité. Ce phénomène, appelé compensation, ou conservation du risque a particulièrement été étudié dans le cadre de la sécurité routière (Wilde, 1988). L'auteur cite par exemple un travail d'Aschenbrenner et coll. (1986), qui se sont intéressés à l'influence de l'équipement des taxis munichois par le système de freinage anti-blocage ABS. L'analyse des statistiques d'accident des véhicules équipé ABS et des véhicules non équipés, durant les 36 mois de l'expérience, montre que les premiers n'ont pas moins d'accidents que les seconds, et tendent même à en avoir légèrement plus. On remarque par ailleurs des différences significatives, notamment au niveau de la vitesse moyenne des véhicules, plus élevée chez les conducteurs équipés ABS. </a:t>
            </a:r>
          </a:p>
          <a:p>
            <a:pPr eaLnBrk="1" hangingPunct="1"/>
            <a:r>
              <a:rPr lang="fr-FR" altLang="fr-FR" smtClean="0"/>
              <a:t>Cet effet pervers de la sécurité passive a été notamment évoquée par Goirand, en ce qui concerne la gymnastique: "l'usage des aires de réception confortables a un effet didactique pervers. [..] Le dispositif matériel gomme le risque dans la situation et en même temps les exigences gymniques, et incline les élèves à s'enfermer dans une activité de vertige sans perspective" (Goirand, 1986). Le perfectionnement technique des matériels de sécurité a souvent tendance à négliger la modification des comportements qu'il induit. Ce problème a été souvent évoqué en alpinisme, où l'introduction de certains accessoires (crampons à 12 pointes, descendeurs métalliques, piolets-traction, etc...), réputés comme devant améliorer la sécurité des grimpeurs, induisaient en fait l'adoption de comportements dangereux, occultaient l'apprentissage et le recours aux plus élémentaires règles de sécurité, et débouchait sur un accroissement spécifique du nombre d'accidents. </a:t>
            </a:r>
          </a:p>
          <a:p>
            <a:pPr eaLnBrk="1" hangingPunct="1"/>
            <a:r>
              <a:rPr lang="fr-FR" altLang="fr-FR" smtClean="0"/>
              <a:t>Selon Wilde (1988), les seules interventions susceptibles à long terme de réduire la morbidité sont celles affectant le niveau de risque préférentiel. Ce problème n'est pas simple, et les psychologues nous mettent en garde envers l'illusion spontanée selon laquelle ces représentations pourraient être affectées par un processus de persuasion, de raisonnement. Howarth (1988) note de profonds décalages entre les opinions affichées à propos de la circulation routière (la conduite est dangereuse), et les attitudes sous-tendant le choix d'un comportement sur la route. Cette remarque est courante dans la littérature (Giscard, 1966; Faverge, 1967, Cools, 1973). On retrouve ici la distinction fondamentale opérée entre représentation déclarée et représentation fonctionnelle (Delignières, 1992). Une amélioration durable de la sécurité semble devoir nécessairement passer par une modification des attitudes des sujets envers les situations risquées. D'une manière générale, les psychosociologues tendent à montrer que si l'attitude constitue le soubassement motivationnel du comportement, la manière la plus efficace de la modifier consiste à modifier dans un premier temps le comportement, le changement d'attitude intervenant par la suite comme une justification a posteriori du nouveau comportement adopté (Festinger, 1957; Cohen, 1962; Mann &amp; Janis, 1968). Brouillet et coll. (1990) estiment ainsi que "pour amener une personne à changer d'attitude, en l'occurrence vis-à-vis de la sécurité, il n'est pas nécessaire de lui administrer, à forte dose, des informations nouvelles. Il serait certainement plus efficace de l'amener à prendre une part active dans des réflexions, des rôles ou des pratiques qui feraient naître une certaine dissonance". Le changement d'attitude a pour fonction de réduire la dissonance induite par l'adoption de nouveaux types de comportement.</a:t>
            </a:r>
          </a:p>
          <a:p>
            <a:pPr eaLnBrk="1" hangingPunct="1"/>
            <a:r>
              <a:rPr lang="fr-FR" altLang="fr-FR" smtClean="0">
                <a:sym typeface="Wingdings" panose="05000000000000000000" pitchFamily="2" charset="2"/>
              </a:rPr>
              <a:t> Également étude avec système de sécurité avalanche : les skieurs ont tendance à prendre plus de risques donc pas de diminution de la mortalité.</a:t>
            </a:r>
            <a:endParaRPr lang="fr-FR" altLang="fr-FR" smtClean="0"/>
          </a:p>
          <a:p>
            <a:pPr eaLnBrk="1" hangingPunct="1"/>
            <a:r>
              <a:rPr lang="fr-FR" altLang="fr-FR" smtClean="0">
                <a:sym typeface="Wingdings" panose="05000000000000000000" pitchFamily="2" charset="2"/>
              </a:rPr>
              <a:t> </a:t>
            </a:r>
            <a:r>
              <a:rPr lang="fr-FR" altLang="fr-FR" smtClean="0"/>
              <a:t>Exemple en VTT avec usage de fourche suspendue avec VTT (aug adhérence) = les étudiants vont sensiblement + vite. </a:t>
            </a:r>
          </a:p>
          <a:p>
            <a:pPr eaLnBrk="1" hangingPunct="1"/>
            <a:endParaRPr lang="fr-FR" altLang="fr-FR" smtClean="0"/>
          </a:p>
          <a:p>
            <a:r>
              <a:rPr lang="fr-FR" altLang="fr-FR" smtClean="0"/>
              <a:t>Il s’agit de permettre aux élèves de faire progressivement la part entre risque subjectif et risque objectif. Les interventions s’appuyant sur la persuasion et le raisonnement ne peuvent avoir qu’un effet limité. C’est essentiellement par la pratique en situations signifiantes que ces transformations pourront s’opérer. Il s’agit donc de faire accéder au plaisir de contrôler et surmonter le « danger » au moyen de techniques spécifiques que l’on peut apprendre et perfectionner. C’est le </a:t>
            </a:r>
            <a:r>
              <a:rPr lang="fr-FR" altLang="fr-FR" i="1" smtClean="0"/>
              <a:t>sentiment de compétence qui découle de ces </a:t>
            </a:r>
            <a:r>
              <a:rPr lang="fr-FR" altLang="fr-FR" smtClean="0"/>
              <a:t>apprentissages qui permet de dépasser l’inhibition initiale. </a:t>
            </a:r>
          </a:p>
        </p:txBody>
      </p:sp>
      <p:sp>
        <p:nvSpPr>
          <p:cNvPr id="61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B8976B04-C0E6-42AD-B1C5-E3698FAF157B}" type="slidenum">
              <a:rPr lang="fr-FR" altLang="fr-FR" sz="1200"/>
              <a:pPr eaLnBrk="1" hangingPunct="1"/>
              <a:t>22</a:t>
            </a:fld>
            <a:endParaRPr lang="fr-FR" altLang="fr-FR" sz="1200"/>
          </a:p>
        </p:txBody>
      </p:sp>
    </p:spTree>
    <p:extLst>
      <p:ext uri="{BB962C8B-B14F-4D97-AF65-F5344CB8AC3E}">
        <p14:creationId xmlns:p14="http://schemas.microsoft.com/office/powerpoint/2010/main" val="282923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Respecter les choix, laisser du temps. </a:t>
            </a: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E253AD1-D9D9-40CC-BDB0-1878CACB1148}" type="slidenum">
              <a:rPr lang="fr-FR" altLang="fr-FR" sz="1200"/>
              <a:pPr eaLnBrk="1" hangingPunct="1"/>
              <a:t>23</a:t>
            </a:fld>
            <a:endParaRPr lang="fr-FR" altLang="fr-FR" sz="1200"/>
          </a:p>
        </p:txBody>
      </p:sp>
    </p:spTree>
    <p:extLst>
      <p:ext uri="{BB962C8B-B14F-4D97-AF65-F5344CB8AC3E}">
        <p14:creationId xmlns:p14="http://schemas.microsoft.com/office/powerpoint/2010/main" val="7369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Comment manipuler le niveau de risque perçu ?</a:t>
            </a:r>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CDF430A-2E36-4EBB-BAB1-C4AF9E6B0DE9}" type="slidenum">
              <a:rPr lang="fr-FR" altLang="fr-FR" sz="1200"/>
              <a:pPr eaLnBrk="1" hangingPunct="1"/>
              <a:t>24</a:t>
            </a:fld>
            <a:endParaRPr lang="fr-FR" altLang="fr-FR" sz="1200"/>
          </a:p>
        </p:txBody>
      </p:sp>
    </p:spTree>
    <p:extLst>
      <p:ext uri="{BB962C8B-B14F-4D97-AF65-F5344CB8AC3E}">
        <p14:creationId xmlns:p14="http://schemas.microsoft.com/office/powerpoint/2010/main" val="3681948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EAAA511-586D-4992-8291-CDD63E28BACA}" type="slidenum">
              <a:rPr lang="fr-FR" altLang="fr-FR" sz="1200"/>
              <a:pPr eaLnBrk="1" hangingPunct="1"/>
              <a:t>25</a:t>
            </a:fld>
            <a:endParaRPr lang="fr-FR" altLang="fr-FR" sz="1200"/>
          </a:p>
        </p:txBody>
      </p:sp>
    </p:spTree>
    <p:extLst>
      <p:ext uri="{BB962C8B-B14F-4D97-AF65-F5344CB8AC3E}">
        <p14:creationId xmlns:p14="http://schemas.microsoft.com/office/powerpoint/2010/main" val="3557814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Souvenirs antérieurs = étudiant qui tombe en VTT très difficile ensuite.</a:t>
            </a:r>
          </a:p>
          <a:p>
            <a:r>
              <a:rPr lang="fr-FR" altLang="fr-FR" smtClean="0"/>
              <a:t>Caractère familier de la situation = ce qui est le plus en rupture / motricité habituelle est souvent perçu comme ce qui est le plus risqué (exe de la gym = appuis pas toujours que pédestres, tête pas toujours en haut, pas toujours contrôle possible par la vision, déplacement en rotations et pas seulement en translation…). </a:t>
            </a:r>
          </a:p>
          <a:p>
            <a:r>
              <a:rPr lang="fr-FR" altLang="fr-FR" smtClean="0"/>
              <a:t>C’est le risque tel qu’il se défini au travers des représentations du sujet (de la situation, de lui-même, de l’APS, de l’environnement...). Le risque est d’autant plus subjectif que le sujet est débutant dans l’activité, qu’il entretient avec cette activité une relation empreinte d’émotion (ce que BUI XUAN identifie comme la “ phase structurelle ” ou, pour d’autres auteurs “ étape émotionnelle ”). Cette appréhension du risque peut engendrer des comportements irrationnels. (Ex de l’élève qui panique lors d’une escalade en moulinette ou d’un départ en rappel, dans des situations où le risque objectif est quasi nul).</a:t>
            </a:r>
          </a:p>
          <a:p>
            <a:endParaRPr lang="fr-FR" altLang="fr-FR" b="1" smtClean="0"/>
          </a:p>
          <a:p>
            <a:r>
              <a:rPr lang="fr-FR" altLang="fr-FR" b="1" smtClean="0"/>
              <a:t>Existence de biais de jugement : </a:t>
            </a:r>
          </a:p>
          <a:p>
            <a:pPr lvl="1">
              <a:buFontTx/>
              <a:buChar char="•"/>
            </a:pPr>
            <a:r>
              <a:rPr lang="fr-FR" altLang="fr-FR" b="1" smtClean="0"/>
              <a:t> </a:t>
            </a:r>
            <a:r>
              <a:rPr lang="fr-FR" altLang="fr-FR" smtClean="0"/>
              <a:t>biais de conformité supérieure de soi, qui incite une majorité d’individus à se croire plus apte que la moyenne à faire face à une situation risquée (Codol, 1975). </a:t>
            </a:r>
          </a:p>
          <a:p>
            <a:pPr lvl="1">
              <a:buFontTx/>
              <a:buChar char="•"/>
            </a:pPr>
            <a:r>
              <a:rPr lang="fr-FR" altLang="fr-FR" smtClean="0"/>
              <a:t> illusion d’invulnérabilité à propos d’événements négatifs est mise en évidence par des études de victimation (Perloff, 1983). </a:t>
            </a:r>
          </a:p>
          <a:p>
            <a:pPr lvl="1">
              <a:buFontTx/>
              <a:buChar char="•"/>
            </a:pPr>
            <a:r>
              <a:rPr lang="fr-FR" altLang="fr-FR" smtClean="0"/>
              <a:t> illusion d’un contrôle du risque qui fait priser davantage les risques « volontaires » qu’ « involontaires » (Douglas, Wildavsky, 1983 ; Le Breton, 1991).</a:t>
            </a:r>
            <a:endParaRPr lang="fr-FR" altLang="fr-FR" b="1" smtClean="0"/>
          </a:p>
        </p:txBody>
      </p:sp>
      <p:sp>
        <p:nvSpPr>
          <p:cNvPr id="65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AE04A420-892D-4A27-9034-323EFFF2F3EE}" type="slidenum">
              <a:rPr lang="fr-FR" altLang="fr-FR" sz="1200"/>
              <a:pPr eaLnBrk="1" hangingPunct="1"/>
              <a:t>26</a:t>
            </a:fld>
            <a:endParaRPr lang="fr-FR" altLang="fr-FR" sz="1200"/>
          </a:p>
        </p:txBody>
      </p:sp>
    </p:spTree>
    <p:extLst>
      <p:ext uri="{BB962C8B-B14F-4D97-AF65-F5344CB8AC3E}">
        <p14:creationId xmlns:p14="http://schemas.microsoft.com/office/powerpoint/2010/main" val="3118872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p:txBody>
          <a:bodyPr wrap="square" numCol="1" anchor="t" anchorCtr="0" compatLnSpc="1">
            <a:prstTxWarp prst="textNoShape">
              <a:avLst/>
            </a:prstTxWarp>
          </a:bodyPr>
          <a:lstStyle/>
          <a:p>
            <a:pPr marL="901700" indent="-450850" algn="just">
              <a:spcBef>
                <a:spcPct val="50000"/>
              </a:spcBef>
              <a:buFont typeface="Wingdings" pitchFamily="2" charset="2"/>
              <a:buNone/>
              <a:defRPr/>
            </a:pPr>
            <a:r>
              <a:rPr lang="fr-FR" i="1" dirty="0" err="1" smtClean="0"/>
              <a:t>D.Delignières</a:t>
            </a:r>
            <a:r>
              <a:rPr lang="fr-FR" i="1" dirty="0" smtClean="0"/>
              <a:t>  : « Un objectif important de l’apprentissage de la sécurité serait de permettre aux sujets d’évaluer le plus objectivement possible les caractéristiques des situations auxquelles ils sont confrontés ” (1993).</a:t>
            </a:r>
            <a:endParaRPr lang="fr-FR" dirty="0" smtClean="0"/>
          </a:p>
          <a:p>
            <a:pPr marL="901700" indent="-450850" algn="just">
              <a:spcBef>
                <a:spcPct val="50000"/>
              </a:spcBef>
              <a:buFont typeface="Wingdings" pitchFamily="2" charset="2"/>
              <a:buNone/>
              <a:defRPr/>
            </a:pPr>
            <a:endParaRPr lang="fr-FR" dirty="0" smtClean="0"/>
          </a:p>
          <a:p>
            <a:pPr eaLnBrk="1" hangingPunct="1">
              <a:defRPr/>
            </a:pPr>
            <a:r>
              <a:rPr lang="fr-FR" dirty="0" smtClean="0"/>
              <a:t>Situation feu vert = à partir de quand, par ex., puis-je grimper en tête ? </a:t>
            </a:r>
          </a:p>
          <a:p>
            <a:pPr eaLnBrk="1" hangingPunct="1">
              <a:defRPr/>
            </a:pPr>
            <a:endParaRPr lang="fr-FR" dirty="0" smtClean="0"/>
          </a:p>
          <a:p>
            <a:pPr eaLnBrk="1" hangingPunct="1">
              <a:defRPr/>
            </a:pPr>
            <a:r>
              <a:rPr lang="fr-FR" dirty="0" smtClean="0"/>
              <a:t>Nous avons déjà souligné que les interventions s’appuyant sur la persuasion et le raisonnement ont un effet limité, ils ne faut pas les rejeter pour autant. Seulement, elles sont insuffisantes. D’autant plus efficace que l’enseignant est perçu comme compétent et expert dans l’activité qu’il enseigne. J’ai vécu première expérience de plongée, les informations concernant les risques sont crédibilisées par la compétence des intervenants. </a:t>
            </a:r>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D44A0A8-FA97-483A-A178-81ED3564918B}" type="slidenum">
              <a:rPr lang="fr-FR" altLang="fr-FR" sz="1200"/>
              <a:pPr eaLnBrk="1" hangingPunct="1"/>
              <a:t>27</a:t>
            </a:fld>
            <a:endParaRPr lang="fr-FR" altLang="fr-FR" sz="1200"/>
          </a:p>
        </p:txBody>
      </p:sp>
    </p:spTree>
    <p:extLst>
      <p:ext uri="{BB962C8B-B14F-4D97-AF65-F5344CB8AC3E}">
        <p14:creationId xmlns:p14="http://schemas.microsoft.com/office/powerpoint/2010/main" val="1210247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D.DELIGNIERES : </a:t>
            </a:r>
            <a:r>
              <a:rPr lang="fr-FR" altLang="fr-FR" i="1" smtClean="0"/>
              <a:t>“ l’amélioration de la précision dans l’évaluation du risque passe par la confrontation des sujets à des situations à risque réel et par l’acquisition de compétences significatives dans leur maîtrise. ”</a:t>
            </a:r>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C255997-F926-48C2-8F94-FBB7E6D0C69D}" type="slidenum">
              <a:rPr lang="fr-FR" altLang="fr-FR" sz="1200"/>
              <a:pPr eaLnBrk="1" hangingPunct="1"/>
              <a:t>28</a:t>
            </a:fld>
            <a:endParaRPr lang="fr-FR" altLang="fr-FR" sz="1200"/>
          </a:p>
        </p:txBody>
      </p:sp>
    </p:spTree>
    <p:extLst>
      <p:ext uri="{BB962C8B-B14F-4D97-AF65-F5344CB8AC3E}">
        <p14:creationId xmlns:p14="http://schemas.microsoft.com/office/powerpoint/2010/main" val="283271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Réaliser intégralement sur le VTT (sans poser le pied) et en étant toujours visible de l’enseignant, un</a:t>
            </a:r>
          </a:p>
          <a:p>
            <a:r>
              <a:rPr lang="fr-FR" altLang="fr-FR" smtClean="0"/>
              <a:t>parcours comportant peu de dénivelé mais une grande densité d’obstacles techniques de natures différentes (virages, dévers, franchissement de</a:t>
            </a:r>
          </a:p>
          <a:p>
            <a:r>
              <a:rPr lang="fr-FR" altLang="fr-FR" smtClean="0"/>
              <a:t>tronc, de pierre, sol fuyant ou meuble…)</a:t>
            </a:r>
          </a:p>
          <a:p>
            <a:r>
              <a:rPr lang="fr-FR" altLang="fr-FR" smtClean="0"/>
              <a:t>Assurer sa sécurité passive pour tous ses déplacements en VTT</a:t>
            </a:r>
          </a:p>
        </p:txBody>
      </p:sp>
      <p:sp>
        <p:nvSpPr>
          <p:cNvPr id="686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55B5D4E-8B45-470B-9E2F-A39CE2E7453E}" type="slidenum">
              <a:rPr lang="fr-FR" altLang="fr-FR" sz="1200"/>
              <a:pPr eaLnBrk="1" hangingPunct="1"/>
              <a:t>29</a:t>
            </a:fld>
            <a:endParaRPr lang="fr-FR" altLang="fr-FR" sz="1200"/>
          </a:p>
        </p:txBody>
      </p:sp>
    </p:spTree>
    <p:extLst>
      <p:ext uri="{BB962C8B-B14F-4D97-AF65-F5344CB8AC3E}">
        <p14:creationId xmlns:p14="http://schemas.microsoft.com/office/powerpoint/2010/main" val="203035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Risque physique en EPS lorsque choix de la vitesse en VTT </a:t>
            </a:r>
            <a:r>
              <a:rPr lang="fr-FR" altLang="fr-FR" smtClean="0">
                <a:sym typeface="Wingdings" panose="05000000000000000000" pitchFamily="2" charset="2"/>
              </a:rPr>
              <a:t> perte de contrôle, tomber et se faire mal.</a:t>
            </a:r>
          </a:p>
          <a:p>
            <a:pPr eaLnBrk="1" hangingPunct="1">
              <a:spcBef>
                <a:spcPct val="0"/>
              </a:spcBef>
            </a:pPr>
            <a:endParaRPr lang="fr-FR" altLang="fr-FR" smtClean="0">
              <a:sym typeface="Wingdings" panose="05000000000000000000" pitchFamily="2" charset="2"/>
            </a:endParaRPr>
          </a:p>
          <a:p>
            <a:pPr eaLnBrk="1" hangingPunct="1">
              <a:spcBef>
                <a:spcPct val="0"/>
              </a:spcBef>
            </a:pPr>
            <a:r>
              <a:rPr lang="fr-FR" altLang="fr-FR" smtClean="0">
                <a:sym typeface="Wingdings" panose="05000000000000000000" pitchFamily="2" charset="2"/>
              </a:rPr>
              <a:t>Risque psychologique lorsque engagement dans une tâche difficile en EPS  apprendre c’est toujours prendre le risque de se tromper, paraître malhabile, voire se sentir ridicule. </a:t>
            </a:r>
          </a:p>
          <a:p>
            <a:pPr eaLnBrk="1" hangingPunct="1">
              <a:spcBef>
                <a:spcPct val="0"/>
              </a:spcBef>
            </a:pPr>
            <a:r>
              <a:rPr lang="fr-FR" altLang="fr-FR" smtClean="0">
                <a:sym typeface="Wingdings" panose="05000000000000000000" pitchFamily="2" charset="2"/>
              </a:rPr>
              <a:t>L’estime de soi particulièrement exposée en EPS pour deux raisons : mise en jeu du corps objet de toutes les incertitudes et parfois de tous les complexes à l’adolescence + discipline où réussite et échec sont en direct, in vico, exposés au regard de tous. </a:t>
            </a:r>
          </a:p>
          <a:p>
            <a:pPr eaLnBrk="1" hangingPunct="1">
              <a:spcBef>
                <a:spcPct val="0"/>
              </a:spcBef>
            </a:pPr>
            <a:r>
              <a:rPr lang="fr-FR" altLang="fr-FR" smtClean="0">
                <a:sym typeface="Wingdings" panose="05000000000000000000" pitchFamily="2" charset="2"/>
              </a:rPr>
              <a:t>Surtout pour les élèves animés par une motivation constituée par des buts d’orientation vers l’ego ou de comparaison sociale.</a:t>
            </a:r>
          </a:p>
          <a:p>
            <a:pPr eaLnBrk="1" hangingPunct="1">
              <a:spcBef>
                <a:spcPct val="0"/>
              </a:spcBef>
            </a:pPr>
            <a:endParaRPr lang="fr-FR" altLang="fr-FR" smtClean="0">
              <a:sym typeface="Wingdings" panose="05000000000000000000" pitchFamily="2" charset="2"/>
            </a:endParaRPr>
          </a:p>
          <a:p>
            <a:pPr eaLnBrk="1" hangingPunct="1">
              <a:spcBef>
                <a:spcPct val="0"/>
              </a:spcBef>
            </a:pPr>
            <a:r>
              <a:rPr lang="fr-FR" altLang="fr-FR" smtClean="0">
                <a:sym typeface="Wingdings" panose="05000000000000000000" pitchFamily="2" charset="2"/>
              </a:rPr>
              <a:t>Risque stratégique en EPS  dans les habiletés ouvertes notamment, choix entre passe en « essui-glace » au BB ou passes vers le panier en direction d’un espace clé. Dégagé haut fond de cour au bad ou amorti rasant le filet.</a:t>
            </a:r>
          </a:p>
          <a:p>
            <a:pPr eaLnBrk="1" hangingPunct="1">
              <a:spcBef>
                <a:spcPct val="0"/>
              </a:spcBef>
            </a:pPr>
            <a:endParaRPr lang="fr-FR" altLang="fr-FR" smtClean="0">
              <a:sym typeface="Wingdings" panose="05000000000000000000" pitchFamily="2" charset="2"/>
            </a:endParaRPr>
          </a:p>
          <a:p>
            <a:pPr eaLnBrk="1" hangingPunct="1">
              <a:spcBef>
                <a:spcPct val="0"/>
              </a:spcBef>
            </a:pPr>
            <a:r>
              <a:rPr lang="fr-FR" altLang="fr-FR" smtClean="0">
                <a:sym typeface="Wingdings" panose="05000000000000000000" pitchFamily="2" charset="2"/>
              </a:rPr>
              <a:t>Risque financier  principe de tous les jeux d’argent = on parle de mise. Principe de la bourse. Placement avec différents niveaux de risque vantés par les banquiers.</a:t>
            </a:r>
          </a:p>
          <a:p>
            <a:pPr eaLnBrk="1" hangingPunct="1">
              <a:spcBef>
                <a:spcPct val="0"/>
              </a:spcBef>
            </a:pPr>
            <a:endParaRPr lang="fr-FR" altLang="fr-FR" smtClean="0">
              <a:sym typeface="Wingdings" panose="05000000000000000000" pitchFamily="2" charset="2"/>
            </a:endParaRPr>
          </a:p>
          <a:p>
            <a:pPr eaLnBrk="1" hangingPunct="1">
              <a:spcBef>
                <a:spcPct val="0"/>
              </a:spcBef>
            </a:pPr>
            <a:r>
              <a:rPr lang="fr-FR" altLang="fr-FR" smtClean="0">
                <a:sym typeface="Wingdings" panose="05000000000000000000" pitchFamily="2" charset="2"/>
              </a:rPr>
              <a:t>D’autres risques  tromper sa femme…</a:t>
            </a:r>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C143151-A370-4873-ABD2-9AD07BAD3F16}" type="slidenum">
              <a:rPr lang="fr-FR" altLang="fr-FR" sz="1200"/>
              <a:pPr eaLnBrk="1" hangingPunct="1"/>
              <a:t>3</a:t>
            </a:fld>
            <a:endParaRPr lang="fr-FR" altLang="fr-FR" sz="1200"/>
          </a:p>
        </p:txBody>
      </p:sp>
    </p:spTree>
    <p:extLst>
      <p:ext uri="{BB962C8B-B14F-4D97-AF65-F5344CB8AC3E}">
        <p14:creationId xmlns:p14="http://schemas.microsoft.com/office/powerpoint/2010/main" val="411462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Compétences attendues : Répéter sans s’arrêter, au moins deux fois, un parcours imposé comportant des obstacles techniques variés</a:t>
            </a:r>
          </a:p>
          <a:p>
            <a:r>
              <a:rPr lang="fr-FR" altLang="fr-FR" smtClean="0"/>
              <a:t>mais avec choix de trajectoires (plus direct mais plus difficile // plus facile mais plus long) et si possible un dénivelé significatif.</a:t>
            </a:r>
          </a:p>
          <a:p>
            <a:r>
              <a:rPr lang="fr-FR" altLang="fr-FR" smtClean="0"/>
              <a:t>Gérer ses ressources de manière optimale pour réaliser la meilleure performance possible.</a:t>
            </a:r>
          </a:p>
          <a:p>
            <a:r>
              <a:rPr lang="fr-FR" altLang="fr-FR" smtClean="0"/>
              <a:t>Établir ses choix de trajectoires avant le départ.</a:t>
            </a:r>
          </a:p>
          <a:p>
            <a:r>
              <a:rPr lang="fr-FR" altLang="fr-FR" smtClean="0"/>
              <a:t>Assurer sa sécurité passive et active en toutes occasions : avant, pendant et après le déplacement en VTT.</a:t>
            </a:r>
          </a:p>
        </p:txBody>
      </p:sp>
      <p:sp>
        <p:nvSpPr>
          <p:cNvPr id="696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809D564-1373-464C-927B-E3232CDA66BA}" type="slidenum">
              <a:rPr lang="fr-FR" altLang="fr-FR" sz="1200"/>
              <a:pPr eaLnBrk="1" hangingPunct="1"/>
              <a:t>30</a:t>
            </a:fld>
            <a:endParaRPr lang="fr-FR" altLang="fr-FR" sz="1200"/>
          </a:p>
        </p:txBody>
      </p:sp>
    </p:spTree>
    <p:extLst>
      <p:ext uri="{BB962C8B-B14F-4D97-AF65-F5344CB8AC3E}">
        <p14:creationId xmlns:p14="http://schemas.microsoft.com/office/powerpoint/2010/main" val="2821238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17344DB-E4B3-451A-B44E-E6F3CDB6EC90}" type="slidenum">
              <a:rPr lang="fr-FR" altLang="fr-FR" sz="1200"/>
              <a:pPr eaLnBrk="1" hangingPunct="1"/>
              <a:t>31</a:t>
            </a:fld>
            <a:endParaRPr lang="fr-FR" altLang="fr-FR" sz="1200"/>
          </a:p>
        </p:txBody>
      </p:sp>
    </p:spTree>
    <p:extLst>
      <p:ext uri="{BB962C8B-B14F-4D97-AF65-F5344CB8AC3E}">
        <p14:creationId xmlns:p14="http://schemas.microsoft.com/office/powerpoint/2010/main" val="2446771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p:txBody>
          <a:bodyPr wrap="square" numCol="1" anchor="t" anchorCtr="0" compatLnSpc="1">
            <a:prstTxWarp prst="textNoShape">
              <a:avLst/>
            </a:prstTxWarp>
          </a:bodyPr>
          <a:lstStyle/>
          <a:p>
            <a:pPr>
              <a:spcBef>
                <a:spcPct val="50000"/>
              </a:spcBef>
              <a:defRPr/>
            </a:pPr>
            <a:r>
              <a:rPr lang="fr-FR" sz="1400" dirty="0" smtClean="0"/>
              <a:t>Une condition pour éduquer à la prise de risque : mettre en place des situations de risque acceptables. Cela suppose </a:t>
            </a:r>
            <a:r>
              <a:rPr lang="fr-FR" sz="1400" b="1" dirty="0" smtClean="0"/>
              <a:t>deux écueils à éviter</a:t>
            </a:r>
            <a:r>
              <a:rPr lang="fr-FR" sz="1400" dirty="0" smtClean="0"/>
              <a:t> :</a:t>
            </a:r>
          </a:p>
          <a:p>
            <a:pPr indent="363538">
              <a:spcBef>
                <a:spcPct val="50000"/>
              </a:spcBef>
              <a:buFont typeface="Arial" pitchFamily="34" charset="0"/>
              <a:buChar char="•"/>
              <a:defRPr/>
            </a:pPr>
            <a:r>
              <a:rPr lang="fr-FR" dirty="0" smtClean="0"/>
              <a:t> </a:t>
            </a:r>
          </a:p>
          <a:p>
            <a:pPr>
              <a:spcBef>
                <a:spcPct val="50000"/>
              </a:spcBef>
              <a:defRPr/>
            </a:pPr>
            <a:r>
              <a:rPr lang="fr-FR" sz="2600" dirty="0" smtClean="0"/>
              <a:t>L’apprentissage de la sécurité en EPS suppose une </a:t>
            </a:r>
            <a:r>
              <a:rPr lang="fr-FR" sz="2600" b="1" dirty="0" smtClean="0"/>
              <a:t>implication progressive et raisonnée</a:t>
            </a:r>
            <a:r>
              <a:rPr lang="fr-FR" sz="2600" dirty="0" smtClean="0"/>
              <a:t> de l’élève dans la prise en charge de sa sécurité et de celle des autres.</a:t>
            </a:r>
            <a:r>
              <a:rPr lang="fr-FR" sz="2600" dirty="0" smtClean="0">
                <a:solidFill>
                  <a:srgbClr val="660066"/>
                </a:solidFill>
              </a:rPr>
              <a:t> </a:t>
            </a:r>
          </a:p>
          <a:p>
            <a:pPr>
              <a:spcBef>
                <a:spcPct val="50000"/>
              </a:spcBef>
              <a:defRPr/>
            </a:pPr>
            <a:r>
              <a:rPr lang="fr-FR" sz="2600" dirty="0" smtClean="0"/>
              <a:t> L’enseignant construit une progression didactique de la prise de risque grâce à une autonomie évolutive, où l’élève devient peu à peu acteur de ses acquisitions :</a:t>
            </a:r>
          </a:p>
          <a:p>
            <a:pPr lvl="1" indent="444500">
              <a:spcBef>
                <a:spcPct val="50000"/>
              </a:spcBef>
              <a:buFont typeface="Wingdings" pitchFamily="2" charset="2"/>
              <a:buChar char="Ø"/>
              <a:defRPr/>
            </a:pPr>
            <a:r>
              <a:rPr lang="fr-FR" sz="2200" dirty="0" smtClean="0"/>
              <a:t>d’abord l’enseignant impose, mais en veillant à expliquer et justifier pour donner du sens.</a:t>
            </a:r>
          </a:p>
          <a:p>
            <a:pPr lvl="1" indent="444500">
              <a:spcBef>
                <a:spcPct val="50000"/>
              </a:spcBef>
              <a:buFont typeface="Wingdings" pitchFamily="2" charset="2"/>
              <a:buChar char="Ø"/>
              <a:defRPr/>
            </a:pPr>
            <a:r>
              <a:rPr lang="fr-FR" sz="2200" dirty="0" smtClean="0"/>
              <a:t>puis il aménage un espace de liberté individuel et collectif permettant les choix, la délégation des rôles et la prise de responsabilités. </a:t>
            </a:r>
            <a:r>
              <a:rPr lang="fr-FR" sz="2200" b="1" dirty="0" smtClean="0"/>
              <a:t>Il aide, guide, régule et contrôle. </a:t>
            </a:r>
            <a:endParaRPr lang="fr-FR" sz="2200" b="1" dirty="0" smtClean="0">
              <a:solidFill>
                <a:srgbClr val="FFFFFF"/>
              </a:solidFill>
              <a:effectLst>
                <a:outerShdw blurRad="38100" dist="38100" dir="2700000" algn="tl">
                  <a:srgbClr val="000000"/>
                </a:outerShdw>
              </a:effectLst>
              <a:latin typeface="Arial" pitchFamily="34" charset="0"/>
              <a:cs typeface="Arial" pitchFamily="34" charset="0"/>
            </a:endParaRPr>
          </a:p>
          <a:p>
            <a:pPr indent="363538">
              <a:spcBef>
                <a:spcPct val="50000"/>
              </a:spcBef>
              <a:buFont typeface="Arial" pitchFamily="34" charset="0"/>
              <a:buChar char="•"/>
              <a:defRPr/>
            </a:pPr>
            <a:endParaRPr lang="fr-FR" sz="1400" b="1" dirty="0" smtClean="0">
              <a:solidFill>
                <a:srgbClr val="FFFFFF"/>
              </a:solidFill>
              <a:effectLst>
                <a:outerShdw blurRad="38100" dist="38100" dir="2700000" algn="tl">
                  <a:srgbClr val="000000"/>
                </a:outerShdw>
              </a:effectLst>
              <a:latin typeface="Arial" pitchFamily="34" charset="0"/>
              <a:cs typeface="Arial" pitchFamily="34" charset="0"/>
            </a:endParaRPr>
          </a:p>
          <a:p>
            <a:pPr eaLnBrk="1" hangingPunct="1">
              <a:spcBef>
                <a:spcPct val="0"/>
              </a:spcBef>
              <a:defRPr/>
            </a:pPr>
            <a:endParaRPr lang="fr-FR" dirty="0" smtClean="0"/>
          </a:p>
        </p:txBody>
      </p:sp>
      <p:sp>
        <p:nvSpPr>
          <p:cNvPr id="716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6DC764D-183F-489D-95DC-1D306E895AF5}" type="slidenum">
              <a:rPr lang="fr-FR" altLang="fr-FR" sz="1200"/>
              <a:pPr eaLnBrk="1" hangingPunct="1"/>
              <a:t>32</a:t>
            </a:fld>
            <a:endParaRPr lang="fr-FR" altLang="fr-FR" sz="1200"/>
          </a:p>
        </p:txBody>
      </p:sp>
    </p:spTree>
    <p:extLst>
      <p:ext uri="{BB962C8B-B14F-4D97-AF65-F5344CB8AC3E}">
        <p14:creationId xmlns:p14="http://schemas.microsoft.com/office/powerpoint/2010/main" val="1236480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p:txBody>
          <a:bodyPr wrap="square" numCol="1" anchor="t" anchorCtr="0" compatLnSpc="1">
            <a:prstTxWarp prst="textNoShape">
              <a:avLst/>
            </a:prstTxWarp>
          </a:bodyPr>
          <a:lstStyle/>
          <a:p>
            <a:pPr>
              <a:spcBef>
                <a:spcPct val="50000"/>
              </a:spcBef>
              <a:defRPr/>
            </a:pPr>
            <a:r>
              <a:rPr lang="fr-FR" sz="1400" dirty="0" smtClean="0"/>
              <a:t>Une condition pour éduquer à la prise de risque : mettre en place des situations de risque acceptables. Cela suppose </a:t>
            </a:r>
            <a:r>
              <a:rPr lang="fr-FR" sz="1400" b="1" dirty="0" smtClean="0"/>
              <a:t>deux écueils à éviter</a:t>
            </a:r>
            <a:r>
              <a:rPr lang="fr-FR" sz="1400" dirty="0" smtClean="0"/>
              <a:t> :</a:t>
            </a:r>
          </a:p>
          <a:p>
            <a:pPr indent="363538">
              <a:spcBef>
                <a:spcPct val="50000"/>
              </a:spcBef>
              <a:buFont typeface="Arial" pitchFamily="34" charset="0"/>
              <a:buChar char="•"/>
              <a:defRPr/>
            </a:pPr>
            <a:r>
              <a:rPr lang="fr-FR" dirty="0" smtClean="0"/>
              <a:t> </a:t>
            </a:r>
          </a:p>
          <a:p>
            <a:pPr indent="363538">
              <a:spcBef>
                <a:spcPct val="50000"/>
              </a:spcBef>
              <a:buFont typeface="Arial" pitchFamily="34" charset="0"/>
              <a:buChar char="•"/>
              <a:defRPr/>
            </a:pPr>
            <a:r>
              <a:rPr lang="fr-FR" dirty="0" smtClean="0"/>
              <a:t>mais pas de surenchère : l’école doit rester un espace de sécurité physique et psychologique d’où la nécessité de refuser le « toujours plus » des pratiques sociales.</a:t>
            </a:r>
          </a:p>
          <a:p>
            <a:pPr>
              <a:spcBef>
                <a:spcPct val="50000"/>
              </a:spcBef>
              <a:defRPr/>
            </a:pPr>
            <a:r>
              <a:rPr lang="fr-FR" sz="2600" dirty="0" smtClean="0"/>
              <a:t>L’apprentissage de la sécurité en EPS suppose une</a:t>
            </a:r>
            <a:endParaRPr lang="fr-FR" sz="2600" dirty="0" smtClean="0">
              <a:solidFill>
                <a:srgbClr val="660066"/>
              </a:solidFill>
            </a:endParaRPr>
          </a:p>
          <a:p>
            <a:pPr>
              <a:spcBef>
                <a:spcPct val="50000"/>
              </a:spcBef>
              <a:defRPr/>
            </a:pPr>
            <a:r>
              <a:rPr lang="fr-FR" sz="2600" dirty="0" smtClean="0"/>
              <a:t> L’enseignant construit une progression didactique de la prise de risque grâce à une autonomie évolutive, où l’élève devient peu à peu acteur de ses acquisitions :</a:t>
            </a:r>
          </a:p>
          <a:p>
            <a:pPr lvl="1" indent="444500">
              <a:spcBef>
                <a:spcPct val="50000"/>
              </a:spcBef>
              <a:buFont typeface="Wingdings" pitchFamily="2" charset="2"/>
              <a:buChar char="Ø"/>
              <a:defRPr/>
            </a:pPr>
            <a:r>
              <a:rPr lang="fr-FR" sz="2200" dirty="0" smtClean="0"/>
              <a:t>d’abord l’enseignant impose, mais en veillant à expliquer et justifier pour donner du sens.</a:t>
            </a:r>
          </a:p>
          <a:p>
            <a:pPr lvl="1" indent="444500">
              <a:spcBef>
                <a:spcPct val="50000"/>
              </a:spcBef>
              <a:buFont typeface="Wingdings" pitchFamily="2" charset="2"/>
              <a:buChar char="Ø"/>
              <a:defRPr/>
            </a:pPr>
            <a:r>
              <a:rPr lang="fr-FR" sz="2200" dirty="0" smtClean="0"/>
              <a:t>puis il aménage un espace de liberté individuel et collectif permettant les choix, la délégation des rôles et la prise de responsabilités. </a:t>
            </a:r>
            <a:r>
              <a:rPr lang="fr-FR" sz="2200" b="1" dirty="0" smtClean="0"/>
              <a:t>Il aide, guide, régule et contrôle. </a:t>
            </a:r>
          </a:p>
          <a:p>
            <a:pPr lvl="1" indent="444500">
              <a:spcBef>
                <a:spcPct val="50000"/>
              </a:spcBef>
              <a:buFont typeface="Wingdings" pitchFamily="2" charset="2"/>
              <a:buChar char="Ø"/>
              <a:defRPr/>
            </a:pPr>
            <a:r>
              <a:rPr lang="fr-FR" sz="2200" b="1" dirty="0" smtClean="0">
                <a:solidFill>
                  <a:srgbClr val="FFFFFF"/>
                </a:solidFill>
                <a:effectLst>
                  <a:outerShdw blurRad="38100" dist="38100" dir="2700000" algn="tl">
                    <a:srgbClr val="000000"/>
                  </a:outerShdw>
                </a:effectLst>
                <a:latin typeface="Arial" pitchFamily="34" charset="0"/>
                <a:cs typeface="Arial" pitchFamily="34" charset="0"/>
              </a:rPr>
              <a:t>Lui déléguant de manière progressive la totale gestion de sa sécurité. </a:t>
            </a:r>
          </a:p>
          <a:p>
            <a:pPr indent="363538">
              <a:spcBef>
                <a:spcPct val="50000"/>
              </a:spcBef>
              <a:buFont typeface="Arial" pitchFamily="34" charset="0"/>
              <a:buChar char="•"/>
              <a:defRPr/>
            </a:pPr>
            <a:endParaRPr lang="fr-FR" sz="1400" b="1" dirty="0" smtClean="0">
              <a:solidFill>
                <a:srgbClr val="FFFFFF"/>
              </a:solidFill>
              <a:effectLst>
                <a:outerShdw blurRad="38100" dist="38100" dir="2700000" algn="tl">
                  <a:srgbClr val="000000"/>
                </a:outerShdw>
              </a:effectLst>
              <a:latin typeface="Arial" pitchFamily="34" charset="0"/>
              <a:cs typeface="Arial" pitchFamily="34" charset="0"/>
            </a:endParaRPr>
          </a:p>
          <a:p>
            <a:pPr indent="363538">
              <a:spcBef>
                <a:spcPct val="50000"/>
              </a:spcBef>
              <a:buFont typeface="Arial" pitchFamily="34" charset="0"/>
              <a:buNone/>
              <a:defRPr/>
            </a:pPr>
            <a:r>
              <a:rPr lang="fr-FR" sz="1400" b="1" dirty="0" smtClean="0">
                <a:solidFill>
                  <a:srgbClr val="FFFFFF"/>
                </a:solidFill>
                <a:effectLst>
                  <a:outerShdw blurRad="38100" dist="38100" dir="2700000" algn="tl">
                    <a:srgbClr val="000000"/>
                  </a:outerShdw>
                </a:effectLst>
                <a:latin typeface="Arial" pitchFamily="34" charset="0"/>
                <a:cs typeface="Arial" pitchFamily="34" charset="0"/>
              </a:rPr>
              <a:t>Enseignant = fonction de médiation. </a:t>
            </a:r>
            <a:endParaRPr lang="fr-FR" sz="1400" b="1" smtClean="0">
              <a:solidFill>
                <a:srgbClr val="FFFFFF"/>
              </a:solidFill>
              <a:effectLst>
                <a:outerShdw blurRad="38100" dist="38100" dir="2700000" algn="tl">
                  <a:srgbClr val="000000"/>
                </a:outerShdw>
              </a:effectLst>
              <a:latin typeface="Arial" pitchFamily="34" charset="0"/>
              <a:cs typeface="Arial" pitchFamily="34" charset="0"/>
            </a:endParaRPr>
          </a:p>
          <a:p>
            <a:pPr indent="363538">
              <a:spcBef>
                <a:spcPct val="50000"/>
              </a:spcBef>
              <a:buFont typeface="Arial" pitchFamily="34" charset="0"/>
              <a:buChar char="•"/>
              <a:defRPr/>
            </a:pPr>
            <a:endParaRPr lang="fr-FR" sz="1400" b="1" dirty="0" smtClean="0">
              <a:solidFill>
                <a:srgbClr val="FFFFFF"/>
              </a:solidFill>
              <a:effectLst>
                <a:outerShdw blurRad="38100" dist="38100" dir="2700000" algn="tl">
                  <a:srgbClr val="000000"/>
                </a:outerShdw>
              </a:effectLst>
              <a:latin typeface="Arial" pitchFamily="34" charset="0"/>
              <a:cs typeface="Arial" pitchFamily="34" charset="0"/>
            </a:endParaRPr>
          </a:p>
          <a:p>
            <a:pPr eaLnBrk="1" hangingPunct="1">
              <a:spcBef>
                <a:spcPct val="0"/>
              </a:spcBef>
              <a:defRPr/>
            </a:pPr>
            <a:endParaRPr lang="fr-FR" dirty="0" smtClean="0"/>
          </a:p>
        </p:txBody>
      </p:sp>
      <p:sp>
        <p:nvSpPr>
          <p:cNvPr id="727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BBE6ECE9-62DD-410C-969C-D982464EBAE7}" type="slidenum">
              <a:rPr lang="fr-FR" altLang="fr-FR" sz="1200"/>
              <a:pPr eaLnBrk="1" hangingPunct="1"/>
              <a:t>33</a:t>
            </a:fld>
            <a:endParaRPr lang="fr-FR" altLang="fr-FR" sz="1200"/>
          </a:p>
        </p:txBody>
      </p:sp>
    </p:spTree>
    <p:extLst>
      <p:ext uri="{BB962C8B-B14F-4D97-AF65-F5344CB8AC3E}">
        <p14:creationId xmlns:p14="http://schemas.microsoft.com/office/powerpoint/2010/main" val="1927456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eaLnBrk="1" hangingPunct="1">
              <a:spcBef>
                <a:spcPct val="0"/>
              </a:spcBef>
              <a:defRPr/>
            </a:pPr>
            <a:endParaRPr lang="fr-FR" dirty="0" smtClean="0"/>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1151B16-774A-4726-9610-833437973D1B}" type="slidenum">
              <a:rPr lang="fr-FR" altLang="fr-FR" sz="1200"/>
              <a:pPr eaLnBrk="1" hangingPunct="1"/>
              <a:t>34</a:t>
            </a:fld>
            <a:endParaRPr lang="fr-FR" altLang="fr-FR" sz="1200"/>
          </a:p>
        </p:txBody>
      </p:sp>
    </p:spTree>
    <p:extLst>
      <p:ext uri="{BB962C8B-B14F-4D97-AF65-F5344CB8AC3E}">
        <p14:creationId xmlns:p14="http://schemas.microsoft.com/office/powerpoint/2010/main" val="3071499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eaLnBrk="1" hangingPunct="1">
              <a:spcBef>
                <a:spcPct val="0"/>
              </a:spcBef>
              <a:defRPr/>
            </a:pPr>
            <a:r>
              <a:rPr lang="fr-FR" dirty="0" smtClean="0"/>
              <a:t>Les sports à risques se sont fortement développés et leur définition a évolué. Dans les années 1970/1980, ils regroupaient uniquement les sports pour lesquels un risque réel d’accident mortel était présent. Ces sports dit « extrêmes » étaient réservés à des professionnels et nécessitaient des heures d’entraînement ainsi que des conditions physiques particulières : l’alpinisme, le parachutisme ou encore la nage en eaux vives. Mais à partir des années 1990, l’usage de cette expression est devenue de plus en plus courante, et cela dans le but de valoriser l’activité. Sont maintenant considérés comme sports à risques tous ceux qui procurent une « sensation forte », une « poussée d’adrénaline » : les sports de glisse, sur la neige (ski de vitesse), sur l’eau (rafting et surf) ou en aérien (l’aviation en général), mais également l’escalade, la moto cross, le BMX,  le combat libre et même le roller ou le skateboard.</a:t>
            </a:r>
            <a:br>
              <a:rPr lang="fr-FR" dirty="0" smtClean="0"/>
            </a:br>
            <a:r>
              <a:rPr lang="fr-FR" dirty="0" smtClean="0"/>
              <a:t>Ces sports induisent une poursuite de l’effort au delà des limites du pratiquant. L’épuisement physique, voire la faim, le froid, l’incertitude quant à la survie, engendrent paradoxalement une satisfaction individuelle et valorisante, voire procure un intense sentiment d’existence : la prise de risque permet de prendre conscience de ses capacités  face à une issue qui peut comporter des conséquences tragiques. Lorsque le pratiquant est immergé dans son activité et contrôle le risque engendré, il ressent un mélange de peur et d’ivresse. L’un  des  sentiments éprouvés, la « flow expérience », est celui de l’alliance avec le monde, induit par le dépouillement de toutes les choses futiles. Un sentiment d’être, dans l’intensité de ce monde ; une satisfaction intime, au plus profond de l’individu, avec pour fin le plaisir et l’émotion suscités.</a:t>
            </a:r>
            <a:br>
              <a:rPr lang="fr-FR" dirty="0" smtClean="0"/>
            </a:br>
            <a:r>
              <a:rPr lang="fr-FR" dirty="0" smtClean="0"/>
              <a:t>Mais qui sont ces pratiquants qui sans cesse mettent leur vie en danger en prenant des risques que beaucoup jugent inutiles ? Ce sont principalement des jeunes, entre 15 et 25 ans. Il s’agit bien évidemment en priorité des garçons, qui souvent ne manquent pas d’imagination pour inventer de nouvelles règles et de nouveaux défis. Ils sont dans une culture du défi, où ils veulent toujours aller plus vite, + </a:t>
            </a:r>
            <a:r>
              <a:rPr lang="fr-FR" dirty="0" err="1" smtClean="0"/>
              <a:t>loinn</a:t>
            </a:r>
            <a:r>
              <a:rPr lang="fr-FR" dirty="0" smtClean="0"/>
              <a:t>, plus haut. Ils ont besoin de s’affirmer vis-à-vis de leurs camarades, et pratiquent ces sports à risques pour acquérir une légitimité. Contrairement aux précurseurs, plus dans une optique de dépassement de soi, les jeunes prennent des risques pour battre leurs camarades et prouver qu’ils sont capables d’affronter le danger. On entre alors plus ou moins dans une société de compétition, dans laquelle la pression méritocratique est dominante. Celui qui prouve et réalise des performances est reconnu et récompensé, et il l’est d’autant plus que la prise de risque est grande.</a:t>
            </a:r>
            <a:br>
              <a:rPr lang="fr-FR" dirty="0" smtClean="0"/>
            </a:br>
            <a:r>
              <a:rPr lang="fr-FR" dirty="0" smtClean="0"/>
              <a:t>Mais l’engouement pour les sports à risques dépasse cette seule catégorie sociale et touche aussi des hommes actifs dont les situations familiales, professionnelles et personnelles laissent pourtant présager une vie sans tracas. Nous vivons dans une société où nos actions sont de plus en plus mimétiques et contrôlées : nous empruntons les transports en commun ou notre voiture pour aller travailler cinq jours sur sept, nous avons nos habitudes alimentaires, nos endroits fréquentés... Parfois, ce quotidien est vécu comme imposé et subi, et entraîne l’accumulation de stress, difficilement évacuable. Il trouble l’image et l’estime de soi, réduisant la croyance en ses propres performances. La pratique des sports à risque permet alors de se déconnecter de ce monde machinal, de vivre de nouvelles sensations et de diminuer le stress ambiant. A travers ces activités sportives, le pratiquant observe et apprécie le contrôle qu’il a d’une situation présente. Il n’est plus simple spectateur de l’action, mais l’acteur principal qui produit un succès. Ces sports permettent de se voir au-delà des normes, voir de quoi nous sommes capable. Ils suscitent un sentiment de puissance et de contrôle et valorisent l’individu en contraignant celui qui le pratique à dépasser ses limites, à modifier ses réactions et à réussir progressivement à les contrôler. Une pratique régulière permet même de banaliser la peur, voire de la recoder en sécurité, et de la maîtriser dans la vie quotidienne ou professionnelle.</a:t>
            </a:r>
            <a:br>
              <a:rPr lang="fr-FR" dirty="0" smtClean="0"/>
            </a:br>
            <a:r>
              <a:rPr lang="fr-FR" dirty="0" smtClean="0"/>
              <a:t>Cependant, le contrôle dans la pratique sportive à risque est une illusion, car le sportif plongé et dévoué à la réussite de sa cause fait volontairement abstraction du fait qu’un accident peut arriver à tout moment. Le corps est mis à rude épreuve, de façon dramatique dans certains cas, comme dans l’alpinisme où les gelures sont monnaies courantes. Ces activités engendrent la souffrance, même si celle-ci est très vite remplacée par l’ « extase » du succès. Une étude sur le parachutisme est d’ailleurs révélatrice : les personnes pratiquant le parachutisme trouvent l’activité gratifiante car elles recherchent cette boucle récurrente qui fait passer de l’angoisse à un sentiment de bonheur, à chaque saut, et qui pousse à recommencer. Mais cette quête est sans fin : la sensation recherchée doit toujours être plus intense par une prise de risque toujours plus importante. Or, jusqu’où peut-on aller ? Les limites du raisonnable seront-elles un jour dépassées ?</a:t>
            </a:r>
          </a:p>
          <a:p>
            <a:pPr eaLnBrk="1" hangingPunct="1">
              <a:spcBef>
                <a:spcPct val="0"/>
              </a:spcBef>
              <a:defRPr/>
            </a:pPr>
            <a:r>
              <a:rPr lang="fr-FR" dirty="0" smtClean="0"/>
              <a:t>Extrait du dossier « Le développement des sports à risque » réalisé en cours de Technique </a:t>
            </a:r>
          </a:p>
          <a:p>
            <a:pPr eaLnBrk="1" hangingPunct="1">
              <a:spcBef>
                <a:spcPct val="0"/>
              </a:spcBef>
              <a:defRPr/>
            </a:pPr>
            <a:endParaRPr lang="fr-FR" dirty="0" smtClean="0"/>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63AD4E9-5B0F-445A-B858-78FAAF3E6A3B}" type="slidenum">
              <a:rPr lang="fr-FR" altLang="fr-FR" sz="1200"/>
              <a:pPr eaLnBrk="1" hangingPunct="1"/>
              <a:t>35</a:t>
            </a:fld>
            <a:endParaRPr lang="fr-FR" altLang="fr-FR" sz="1200"/>
          </a:p>
        </p:txBody>
      </p:sp>
    </p:spTree>
    <p:extLst>
      <p:ext uri="{BB962C8B-B14F-4D97-AF65-F5344CB8AC3E}">
        <p14:creationId xmlns:p14="http://schemas.microsoft.com/office/powerpoint/2010/main" val="331300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smtClean="0"/>
              <a:t>Sous influence hormonale</a:t>
            </a:r>
          </a:p>
          <a:p>
            <a:pPr eaLnBrk="1" hangingPunct="1">
              <a:spcBef>
                <a:spcPct val="0"/>
              </a:spcBef>
            </a:pPr>
            <a:r>
              <a:rPr lang="fr-FR" altLang="fr-FR" smtClean="0"/>
              <a:t>Le besoin d’entreprendre des actions risquées semble procéder des mêmes mécanismes que la recherche de sensation de plaisir. Au niveau cérébral, la quête d’expériences particulières comme la prise de drogue ou les rapports sexuels, est régie par des neurones utilisant un neurotransmetteur spécifique : la dopamine. Cette molécule constitue un signal chimique associé à la récompense. Ainsi, lorsque nous avons un rapport sexuel satisfaisant ou lorsque que nous mangeons un plat que nous apprécions particulièrement, la sécrétion de dopamine augmente et sature les récepteurs des circuits cérébraux de la récompense. Détail important : le fonctionnement des neurones dopaminergiques est stimulé par la présence d’une hormone masculine, la testostérone. Ceci explique pourquoi la recherche de sensations fortes et nouvelles est fréquente chez les hommes jeunes. À l’inverse, la progestérone, hormone féminine, stimule une enzyme responsable de la dégradation de la dopamine. Les circuits dopaminergiques étant stimulés par la testostérone et atténués par la progestérone, il existerait donc une base chimique à la différence des comportements adoptés par les hommes et les femmes face au risque. Dès lors, on comprend mieux pourquoi les adeptes de sports extrêmes comme le BASE-Jump sont essentiellement de sexe masculin.</a:t>
            </a:r>
          </a:p>
          <a:p>
            <a:pPr eaLnBrk="1" hangingPunct="1">
              <a:spcBef>
                <a:spcPct val="0"/>
              </a:spcBef>
            </a:pPr>
            <a:endParaRPr lang="fr-FR" altLang="fr-FR" smtClean="0"/>
          </a:p>
          <a:p>
            <a:r>
              <a:rPr lang="fr-FR" altLang="fr-FR" i="1" smtClean="0"/>
              <a:t>Le Breton : “ le jeu symbolique avec la mort ajoute à l’exaltation d’être en vie, un sentiment d’être garanti. Il se forge ainsi son image par ses limites et jalonne son existence de ses repères. A défaut de limites de sens que la société ne lui donne plus, il recherche autour de lui des limites de faits, tangibles ... le côtoiement de la mort est générateur de sens et le goût du risque émerge du fond d’une sociète crispée sur une volonté de sécurité. »</a:t>
            </a:r>
          </a:p>
          <a:p>
            <a:r>
              <a:rPr lang="fr-FR" altLang="fr-FR" smtClean="0"/>
              <a:t>Passion du risque, 1991. </a:t>
            </a:r>
          </a:p>
          <a:p>
            <a:endParaRPr lang="fr-FR" altLang="fr-FR" smtClean="0"/>
          </a:p>
          <a:p>
            <a:r>
              <a:rPr lang="fr-FR" altLang="fr-FR" smtClean="0"/>
              <a:t>Le risque lorsqu’il est librement choisi est devenue une valeur. En tant que tel il participe à la valorisation de soi</a:t>
            </a:r>
          </a:p>
          <a:p>
            <a:r>
              <a:rPr lang="fr-FR" altLang="fr-FR" smtClean="0"/>
              <a:t>+ valorisation du risque dans les imaginaires adolescents de la virilité</a:t>
            </a:r>
          </a:p>
          <a:p>
            <a:endParaRPr lang="fr-FR" altLang="fr-FR" smtClean="0"/>
          </a:p>
          <a:p>
            <a:r>
              <a:rPr lang="fr-FR" altLang="fr-FR" smtClean="0"/>
              <a:t>En sport co pas les mêmes stratégies / risque en fonction du score </a:t>
            </a:r>
            <a:r>
              <a:rPr lang="fr-FR" altLang="fr-FR" smtClean="0">
                <a:sym typeface="Wingdings" panose="05000000000000000000" pitchFamily="2" charset="2"/>
              </a:rPr>
              <a:t> tenter le tout pour le tout ou protéger son gain. </a:t>
            </a:r>
          </a:p>
          <a:p>
            <a:endParaRPr lang="fr-FR" altLang="fr-FR" smtClean="0">
              <a:sym typeface="Wingdings" panose="05000000000000000000" pitchFamily="2" charset="2"/>
            </a:endParaRPr>
          </a:p>
          <a:p>
            <a:r>
              <a:rPr lang="fr-FR" altLang="fr-FR" smtClean="0">
                <a:sym typeface="Wingdings" panose="05000000000000000000" pitchFamily="2" charset="2"/>
              </a:rPr>
              <a:t>Mais on peut se tromper sur le gain = étudiant qui ne risque pas de répondre à la question par le sujet et se rassure en exposant ses connaissances sur le thème, sans mettre en tension les concepts clé du libellé  ça c’est le vrai danger !</a:t>
            </a:r>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9BDA80E-B697-4FC7-85C5-3CD7A23B54B1}" type="slidenum">
              <a:rPr lang="fr-FR" altLang="fr-FR" sz="1200"/>
              <a:pPr eaLnBrk="1" hangingPunct="1"/>
              <a:t>4</a:t>
            </a:fld>
            <a:endParaRPr lang="fr-FR" altLang="fr-FR" sz="1200"/>
          </a:p>
        </p:txBody>
      </p:sp>
    </p:spTree>
    <p:extLst>
      <p:ext uri="{BB962C8B-B14F-4D97-AF65-F5344CB8AC3E}">
        <p14:creationId xmlns:p14="http://schemas.microsoft.com/office/powerpoint/2010/main" val="59102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Beaucoup de recherche concernant les décisions des acteurs. Domaine de réflexion très complexe.</a:t>
            </a:r>
          </a:p>
          <a:p>
            <a:pPr eaLnBrk="1" hangingPunct="1">
              <a:spcBef>
                <a:spcPct val="0"/>
              </a:spcBef>
            </a:pPr>
            <a:endParaRPr lang="fr-FR" altLang="fr-FR" smtClean="0"/>
          </a:p>
          <a:p>
            <a:pPr eaLnBrk="1" hangingPunct="1">
              <a:spcBef>
                <a:spcPct val="0"/>
              </a:spcBef>
            </a:pPr>
            <a:r>
              <a:rPr lang="fr-FR" altLang="fr-FR" smtClean="0"/>
              <a:t>On peut récemment se poser la question par exemple avec la vaccination contre la grippe A : d’abord personne dans les centres de vaccination, puis affluence, puis forte décroissance.</a:t>
            </a:r>
          </a:p>
          <a:p>
            <a:pPr eaLnBrk="1" hangingPunct="1">
              <a:spcBef>
                <a:spcPct val="0"/>
              </a:spcBef>
            </a:pPr>
            <a:endParaRPr lang="fr-FR" altLang="fr-FR" smtClean="0"/>
          </a:p>
          <a:p>
            <a:pPr eaLnBrk="1" hangingPunct="1">
              <a:spcBef>
                <a:spcPct val="0"/>
              </a:spcBef>
            </a:pPr>
            <a:r>
              <a:rPr lang="fr-FR" altLang="fr-FR" smtClean="0"/>
              <a:t>Conduites à risque à l’adolescence = risques routiers, drogue, alcool, violence, relations sexuelles non protégées, anorexie, scarifications, </a:t>
            </a: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7BCCE8F-9515-48EE-9D0F-D02F7146B799}" type="slidenum">
              <a:rPr lang="fr-FR" altLang="fr-FR" sz="1200"/>
              <a:pPr eaLnBrk="1" hangingPunct="1"/>
              <a:t>5</a:t>
            </a:fld>
            <a:endParaRPr lang="fr-FR" altLang="fr-FR" sz="1200"/>
          </a:p>
        </p:txBody>
      </p:sp>
    </p:spTree>
    <p:extLst>
      <p:ext uri="{BB962C8B-B14F-4D97-AF65-F5344CB8AC3E}">
        <p14:creationId xmlns:p14="http://schemas.microsoft.com/office/powerpoint/2010/main" val="66342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p:txBody>
          <a:bodyPr wrap="square" numCol="1" anchor="t" anchorCtr="0" compatLnSpc="1">
            <a:prstTxWarp prst="textNoShape">
              <a:avLst/>
            </a:prstTxWarp>
          </a:bodyPr>
          <a:lstStyle/>
          <a:p>
            <a:pPr>
              <a:defRPr/>
            </a:pPr>
            <a:r>
              <a:rPr lang="fr-FR" dirty="0" smtClean="0"/>
              <a:t>« </a:t>
            </a:r>
            <a:r>
              <a:rPr lang="fr-FR" i="1" dirty="0" smtClean="0"/>
              <a:t>L’EPS a pour finalité de former un citoyen, cultivé, lucide, autonome, physiquement et socialement éduqué</a:t>
            </a:r>
            <a:r>
              <a:rPr lang="fr-FR" dirty="0" smtClean="0"/>
              <a:t> » </a:t>
            </a:r>
            <a:r>
              <a:rPr lang="fr-FR" dirty="0" smtClean="0">
                <a:sym typeface="Wingdings" pitchFamily="2" charset="2"/>
              </a:rPr>
              <a:t> on retrouve plus implicitement la notion d’éducation à la prise de risque dans l’adjectif « lucide » des finalités. </a:t>
            </a:r>
          </a:p>
          <a:p>
            <a:pPr>
              <a:defRPr/>
            </a:pPr>
            <a:endParaRPr lang="fr-FR" dirty="0" smtClean="0">
              <a:sym typeface="Wingdings" pitchFamily="2" charset="2"/>
            </a:endParaRPr>
          </a:p>
          <a:p>
            <a:pPr marL="228600" indent="-228600">
              <a:buFontTx/>
              <a:buAutoNum type="alphaLcParenR"/>
              <a:defRPr/>
            </a:pPr>
            <a:r>
              <a:rPr lang="fr-FR" i="1" dirty="0" smtClean="0"/>
              <a:t>L’individualiste optimiste qui veut se valoriser . </a:t>
            </a:r>
            <a:r>
              <a:rPr lang="fr-FR" dirty="0" smtClean="0"/>
              <a:t>Ce personnage est le héros antique, l’aventurier d’autrefois et l’entrepreneur d’aujourd’hui, il relève du pôle de « l’individualisme entrepreneur » de la théorie culturelle (Douglas, </a:t>
            </a:r>
            <a:r>
              <a:rPr lang="fr-FR" dirty="0" err="1" smtClean="0"/>
              <a:t>Wildavsky</a:t>
            </a:r>
            <a:r>
              <a:rPr lang="fr-FR" dirty="0" smtClean="0"/>
              <a:t>, 1983). Très individualiste, il pense être supérieur aux autres, avoir prise sur les événements, être responsable de ce qui lui arrive et devoir agir pour obtenir ce qu’il veut. Il obéit à un désir d’aventure que le monde actuel satisfait peu : la vie économique ou le sport, dont une conduite routière du même nom, lui fournissent des lieux d’expression. Il s’estime capable de maîtriser sa vie, l’avenir et même le destin, car il croit en sa chance. Il valorise le risque, et en cas de conflit de valeurs, il lui attribuera un rôle élevé. Si des informations – mêmes scientifiques – perturbent la cohérence de ses représentations, il les relativise. Les ordres de valorisation recherchés et leurs manifestations diffèrent selon la position sociale des individus : des jeunes désirent s’affirmer (</a:t>
            </a:r>
            <a:r>
              <a:rPr lang="fr-FR" dirty="0" err="1" smtClean="0"/>
              <a:t>Assailly</a:t>
            </a:r>
            <a:r>
              <a:rPr lang="fr-FR" dirty="0" smtClean="0"/>
              <a:t>, 1990), des chefs d’entreprise adoptent une conduite rapide ou « sportive » (</a:t>
            </a:r>
            <a:r>
              <a:rPr lang="fr-FR" dirty="0" err="1" smtClean="0"/>
              <a:t>Barjonnet</a:t>
            </a:r>
            <a:r>
              <a:rPr lang="fr-FR" dirty="0" smtClean="0"/>
              <a:t>, </a:t>
            </a:r>
            <a:r>
              <a:rPr lang="fr-FR" dirty="0" err="1" smtClean="0"/>
              <a:t>Cauzard</a:t>
            </a:r>
            <a:r>
              <a:rPr lang="fr-FR" dirty="0" smtClean="0"/>
              <a:t>, 1987 ; </a:t>
            </a:r>
            <a:r>
              <a:rPr lang="fr-FR" dirty="0" err="1" smtClean="0"/>
              <a:t>Barjonnet</a:t>
            </a:r>
            <a:r>
              <a:rPr lang="fr-FR" dirty="0" smtClean="0"/>
              <a:t>, Mounier, 1989), certains ouvriers attestent de leur habileté en retirant le dispositif de protection de machines industrielles (</a:t>
            </a:r>
            <a:r>
              <a:rPr lang="fr-FR" dirty="0" err="1" smtClean="0"/>
              <a:t>Dodier</a:t>
            </a:r>
            <a:r>
              <a:rPr lang="fr-FR" dirty="0" smtClean="0"/>
              <a:t>, 1993), certains prônent des sports à risques (Ehrenberg, 1991 ; Le Breton, 1991), des jeunes désocialisés prennent des risques, notamment routiers, pour gagner ou asseoir une position de chef de bande (</a:t>
            </a:r>
            <a:r>
              <a:rPr lang="fr-FR" dirty="0" err="1" smtClean="0"/>
              <a:t>Esterle</a:t>
            </a:r>
            <a:r>
              <a:rPr lang="fr-FR" dirty="0" smtClean="0"/>
              <a:t>-</a:t>
            </a:r>
            <a:r>
              <a:rPr lang="fr-FR" dirty="0" err="1" smtClean="0"/>
              <a:t>Hedibel</a:t>
            </a:r>
            <a:r>
              <a:rPr lang="fr-FR" dirty="0" smtClean="0"/>
              <a:t>, 1997).</a:t>
            </a:r>
          </a:p>
          <a:p>
            <a:pPr>
              <a:spcBef>
                <a:spcPct val="50000"/>
              </a:spcBef>
              <a:defRPr/>
            </a:pPr>
            <a:r>
              <a:rPr lang="fr-FR" dirty="0" err="1" smtClean="0">
                <a:solidFill>
                  <a:schemeClr val="bg1"/>
                </a:solidFill>
              </a:rPr>
              <a:t>D.Le</a:t>
            </a:r>
            <a:r>
              <a:rPr lang="fr-FR" dirty="0" smtClean="0">
                <a:solidFill>
                  <a:schemeClr val="bg1"/>
                </a:solidFill>
              </a:rPr>
              <a:t> Breton, </a:t>
            </a:r>
            <a:r>
              <a:rPr lang="fr-FR" i="1" dirty="0" smtClean="0">
                <a:solidFill>
                  <a:schemeClr val="bg1"/>
                </a:solidFill>
              </a:rPr>
              <a:t>Passion du risque</a:t>
            </a:r>
            <a:r>
              <a:rPr lang="fr-FR" dirty="0" smtClean="0">
                <a:solidFill>
                  <a:schemeClr val="bg1"/>
                </a:solidFill>
              </a:rPr>
              <a:t>, Ed. </a:t>
            </a:r>
            <a:r>
              <a:rPr lang="fr-FR" dirty="0" err="1" smtClean="0">
                <a:solidFill>
                  <a:schemeClr val="bg1"/>
                </a:solidFill>
              </a:rPr>
              <a:t>Métaillié</a:t>
            </a:r>
            <a:r>
              <a:rPr lang="fr-FR" dirty="0" smtClean="0">
                <a:solidFill>
                  <a:schemeClr val="bg1"/>
                </a:solidFill>
              </a:rPr>
              <a:t>, Paris, 1991. </a:t>
            </a:r>
          </a:p>
          <a:p>
            <a:pPr>
              <a:spcBef>
                <a:spcPct val="50000"/>
              </a:spcBef>
              <a:defRPr/>
            </a:pPr>
            <a:r>
              <a:rPr lang="fr-FR" dirty="0" err="1" smtClean="0">
                <a:solidFill>
                  <a:schemeClr val="bg1"/>
                </a:solidFill>
              </a:rPr>
              <a:t>D.Le</a:t>
            </a:r>
            <a:r>
              <a:rPr lang="fr-FR" dirty="0" smtClean="0">
                <a:solidFill>
                  <a:schemeClr val="bg1"/>
                </a:solidFill>
              </a:rPr>
              <a:t> Breton, </a:t>
            </a:r>
            <a:r>
              <a:rPr lang="fr-FR" i="1" dirty="0" smtClean="0">
                <a:solidFill>
                  <a:schemeClr val="bg1"/>
                </a:solidFill>
              </a:rPr>
              <a:t>Sociologie du risque</a:t>
            </a:r>
            <a:r>
              <a:rPr lang="fr-FR" dirty="0" smtClean="0">
                <a:solidFill>
                  <a:schemeClr val="bg1"/>
                </a:solidFill>
              </a:rPr>
              <a:t>, Ed. Métailié, Paris, 2000.</a:t>
            </a:r>
          </a:p>
          <a:p>
            <a:pPr>
              <a:spcBef>
                <a:spcPct val="50000"/>
              </a:spcBef>
              <a:defRPr/>
            </a:pPr>
            <a:r>
              <a:rPr lang="fr-FR" dirty="0" err="1" smtClean="0">
                <a:solidFill>
                  <a:schemeClr val="bg1"/>
                </a:solidFill>
              </a:rPr>
              <a:t>A.Loret</a:t>
            </a:r>
            <a:r>
              <a:rPr lang="fr-FR" dirty="0" smtClean="0">
                <a:solidFill>
                  <a:schemeClr val="bg1"/>
                </a:solidFill>
              </a:rPr>
              <a:t>, </a:t>
            </a:r>
            <a:r>
              <a:rPr lang="fr-FR" i="1" dirty="0" smtClean="0">
                <a:solidFill>
                  <a:schemeClr val="bg1"/>
                </a:solidFill>
              </a:rPr>
              <a:t>Génération glisse. L’eau, l’air, la neige, la révolution du sport des années fun</a:t>
            </a:r>
            <a:r>
              <a:rPr lang="fr-FR" dirty="0" smtClean="0">
                <a:solidFill>
                  <a:schemeClr val="bg1"/>
                </a:solidFill>
              </a:rPr>
              <a:t>. Autrement, Paris, 1995. </a:t>
            </a:r>
          </a:p>
          <a:p>
            <a:pPr>
              <a:spcBef>
                <a:spcPct val="50000"/>
              </a:spcBef>
              <a:defRPr/>
            </a:pPr>
            <a:r>
              <a:rPr lang="fr-FR" dirty="0" err="1" smtClean="0">
                <a:solidFill>
                  <a:schemeClr val="bg1"/>
                </a:solidFill>
              </a:rPr>
              <a:t>P.Mignon</a:t>
            </a:r>
            <a:r>
              <a:rPr lang="fr-FR" dirty="0" smtClean="0">
                <a:solidFill>
                  <a:schemeClr val="bg1"/>
                </a:solidFill>
              </a:rPr>
              <a:t>, </a:t>
            </a:r>
            <a:r>
              <a:rPr lang="fr-FR" i="1" dirty="0" smtClean="0">
                <a:solidFill>
                  <a:schemeClr val="bg1"/>
                </a:solidFill>
              </a:rPr>
              <a:t>Les pratiques sportives en France : enquête 2000</a:t>
            </a:r>
            <a:r>
              <a:rPr lang="fr-FR" dirty="0" smtClean="0">
                <a:solidFill>
                  <a:schemeClr val="bg1"/>
                </a:solidFill>
              </a:rPr>
              <a:t>, Ministère des Sports, INSEP, Paris, 2002. </a:t>
            </a:r>
          </a:p>
          <a:p>
            <a:pPr>
              <a:spcBef>
                <a:spcPct val="50000"/>
              </a:spcBef>
              <a:defRPr/>
            </a:pPr>
            <a:r>
              <a:rPr lang="fr-FR" dirty="0" err="1" smtClean="0"/>
              <a:t>J.Garcia</a:t>
            </a:r>
            <a:r>
              <a:rPr lang="fr-FR" dirty="0" smtClean="0"/>
              <a:t>, La sécurité dans les sports et les loisirs. Journal Officiel de la République Française, Avis et rapports du Conseil Economique et Social, n°4, 1990.</a:t>
            </a:r>
          </a:p>
          <a:p>
            <a:pPr>
              <a:spcBef>
                <a:spcPct val="50000"/>
              </a:spcBef>
              <a:defRPr/>
            </a:pPr>
            <a:endParaRPr lang="fr-FR" dirty="0" smtClean="0">
              <a:solidFill>
                <a:schemeClr val="bg1"/>
              </a:solidFill>
            </a:endParaRPr>
          </a:p>
          <a:p>
            <a:pPr>
              <a:spcBef>
                <a:spcPct val="50000"/>
              </a:spcBef>
              <a:defRPr/>
            </a:pPr>
            <a:r>
              <a:rPr lang="fr-FR" dirty="0" smtClean="0">
                <a:solidFill>
                  <a:schemeClr val="bg1"/>
                </a:solidFill>
              </a:rPr>
              <a:t>Nous verrons que lorsqu'on </a:t>
            </a:r>
            <a:r>
              <a:rPr lang="fr-FR" dirty="0" err="1" smtClean="0">
                <a:solidFill>
                  <a:schemeClr val="bg1"/>
                </a:solidFill>
              </a:rPr>
              <a:t>aug</a:t>
            </a:r>
            <a:r>
              <a:rPr lang="fr-FR" dirty="0" smtClean="0">
                <a:solidFill>
                  <a:schemeClr val="bg1"/>
                </a:solidFill>
              </a:rPr>
              <a:t> les dispositifs de sécurité passive on peut observer un phénomène de compensation du risque. </a:t>
            </a:r>
          </a:p>
          <a:p>
            <a:pPr marL="228600" indent="-228600">
              <a:defRPr/>
            </a:pPr>
            <a:endParaRPr lang="fr-FR" dirty="0" smtClean="0"/>
          </a:p>
          <a:p>
            <a:pPr>
              <a:defRPr/>
            </a:pPr>
            <a:r>
              <a:rPr lang="fr-FR" dirty="0" smtClean="0"/>
              <a:t>Plusieurs récents exemples largement médiatisés de mise en cause pénale d’enseignants d’EPS confirment le poids de ce contexte (DOSSIER EP.S N°59. Cadre juridique en EPS et recueil de jurisprudence par F. THOMAS-BION).</a:t>
            </a:r>
          </a:p>
          <a:p>
            <a:pPr>
              <a:defRPr/>
            </a:pPr>
            <a:endParaRPr lang="fr-FR" dirty="0" smtClean="0"/>
          </a:p>
          <a:p>
            <a:pPr>
              <a:defRPr/>
            </a:pPr>
            <a:r>
              <a:rPr lang="fr-FR" b="1" dirty="0" smtClean="0"/>
              <a:t>Note de service 94-116 du 9 mars 1994 </a:t>
            </a:r>
            <a:r>
              <a:rPr lang="fr-FR" dirty="0" smtClean="0"/>
              <a:t>(B.O. n°11 du 17/03/1994). Le texte donne un rappel des règles du droit applicable (responsabilités civile et responsabilité pénale) et des recommandations de sécurité. Ces dernières s'articulent autour : </a:t>
            </a:r>
          </a:p>
          <a:p>
            <a:pPr>
              <a:defRPr/>
            </a:pPr>
            <a:r>
              <a:rPr lang="fr-FR" dirty="0" smtClean="0"/>
              <a:t>des conditions matérielles du cours (état des équipements et organisation des lieux), </a:t>
            </a:r>
          </a:p>
          <a:p>
            <a:pPr>
              <a:defRPr/>
            </a:pPr>
            <a:r>
              <a:rPr lang="fr-FR" dirty="0" smtClean="0"/>
              <a:t>des consignes données aux élèves, </a:t>
            </a:r>
          </a:p>
          <a:p>
            <a:pPr>
              <a:defRPr/>
            </a:pPr>
            <a:r>
              <a:rPr lang="fr-FR" dirty="0" smtClean="0"/>
              <a:t>de la maîtrise du déroulement du cours, </a:t>
            </a:r>
          </a:p>
          <a:p>
            <a:pPr>
              <a:defRPr/>
            </a:pPr>
            <a:r>
              <a:rPr lang="fr-FR" dirty="0" smtClean="0"/>
              <a:t>du caractère dangereux ou non de l'activité enseignée. </a:t>
            </a:r>
          </a:p>
          <a:p>
            <a:pPr>
              <a:defRPr/>
            </a:pPr>
            <a:endParaRPr lang="fr-FR" dirty="0" smtClean="0"/>
          </a:p>
          <a:p>
            <a:pPr>
              <a:defRPr/>
            </a:pPr>
            <a:r>
              <a:rPr lang="fr-FR" b="1" dirty="0" smtClean="0"/>
              <a:t>Circulaire du 13 juillet 2004 Risques particuliers à l’enseignement de l’EPS et au sport scolaire</a:t>
            </a:r>
            <a:r>
              <a:rPr lang="fr-FR" dirty="0" smtClean="0"/>
              <a:t/>
            </a:r>
            <a:br>
              <a:rPr lang="fr-FR" dirty="0" smtClean="0"/>
            </a:br>
            <a:r>
              <a:rPr lang="fr-FR" dirty="0" smtClean="0"/>
              <a:t>NOR : MENE0401637C</a:t>
            </a:r>
            <a:br>
              <a:rPr lang="fr-FR" dirty="0" smtClean="0"/>
            </a:br>
            <a:r>
              <a:rPr lang="fr-FR" dirty="0" smtClean="0"/>
              <a:t>RLR : 560-1 ; 930-3 </a:t>
            </a:r>
            <a:br>
              <a:rPr lang="fr-FR" dirty="0" smtClean="0"/>
            </a:br>
            <a:r>
              <a:rPr lang="fr-FR" dirty="0" smtClean="0"/>
              <a:t>CIRCULAIRE N°2004-138 DU 13-7-2004</a:t>
            </a:r>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B28549EB-CB10-49FF-A1B7-E6BC08AF2651}" type="slidenum">
              <a:rPr lang="fr-FR" altLang="fr-FR" sz="1200"/>
              <a:pPr eaLnBrk="1" hangingPunct="1"/>
              <a:t>6</a:t>
            </a:fld>
            <a:endParaRPr lang="fr-FR" altLang="fr-FR" sz="1200"/>
          </a:p>
        </p:txBody>
      </p:sp>
    </p:spTree>
    <p:extLst>
      <p:ext uri="{BB962C8B-B14F-4D97-AF65-F5344CB8AC3E}">
        <p14:creationId xmlns:p14="http://schemas.microsoft.com/office/powerpoint/2010/main" val="339696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FR" dirty="0" smtClean="0"/>
              <a:t>Facteurs de risque objectifs = course d’orientation </a:t>
            </a:r>
            <a:r>
              <a:rPr lang="fr-FR" dirty="0" smtClean="0">
                <a:sym typeface="Wingdings" pitchFamily="2" charset="2"/>
              </a:rPr>
              <a:t> délimitation de l’espace, souches d’arbre, arbres tombés au sol, falaises…</a:t>
            </a:r>
          </a:p>
          <a:p>
            <a:pPr eaLnBrk="1" hangingPunct="1">
              <a:spcBef>
                <a:spcPct val="0"/>
              </a:spcBef>
              <a:defRPr/>
            </a:pPr>
            <a:endParaRPr lang="fr-FR" dirty="0" smtClean="0">
              <a:sym typeface="Wingdings" pitchFamily="2" charset="2"/>
            </a:endParaRPr>
          </a:p>
          <a:p>
            <a:pPr>
              <a:defRPr/>
            </a:pPr>
            <a:r>
              <a:rPr lang="fr-FR" dirty="0" smtClean="0"/>
              <a:t>J.-</a:t>
            </a:r>
            <a:r>
              <a:rPr lang="fr-FR" dirty="0" err="1" smtClean="0"/>
              <a:t>A.Lagarrigue</a:t>
            </a:r>
            <a:r>
              <a:rPr lang="fr-FR" dirty="0" smtClean="0"/>
              <a:t> : </a:t>
            </a:r>
            <a:r>
              <a:rPr lang="fr-FR" i="1" dirty="0" smtClean="0"/>
              <a:t>« Gagner en sécurité, c’est gagner en motricité en augmentant son niveau de réalisation ».</a:t>
            </a:r>
            <a:endParaRPr lang="fr-FR" dirty="0" smtClean="0"/>
          </a:p>
          <a:p>
            <a:pPr>
              <a:defRPr/>
            </a:pPr>
            <a:r>
              <a:rPr lang="fr-FR" dirty="0" smtClean="0"/>
              <a:t>La sécurité par l’EPS, Revue EPS n°256, 1995.</a:t>
            </a:r>
          </a:p>
          <a:p>
            <a:pPr eaLnBrk="1" hangingPunct="1">
              <a:spcBef>
                <a:spcPct val="0"/>
              </a:spcBef>
              <a:defRPr/>
            </a:pPr>
            <a:endParaRPr lang="fr-FR" b="1" dirty="0" smtClean="0">
              <a:sym typeface="Wingdings" pitchFamily="2" charset="2"/>
            </a:endParaRPr>
          </a:p>
          <a:p>
            <a:pPr eaLnBrk="1" hangingPunct="1">
              <a:spcBef>
                <a:spcPct val="0"/>
              </a:spcBef>
              <a:defRPr/>
            </a:pPr>
            <a:r>
              <a:rPr lang="fr-FR" b="1" dirty="0" smtClean="0">
                <a:sym typeface="Wingdings" pitchFamily="2" charset="2"/>
              </a:rPr>
              <a:t>Technique d’évitement </a:t>
            </a:r>
            <a:r>
              <a:rPr lang="fr-FR" dirty="0" smtClean="0">
                <a:sym typeface="Wingdings" pitchFamily="2" charset="2"/>
              </a:rPr>
              <a:t>=</a:t>
            </a:r>
            <a:r>
              <a:rPr lang="fr-FR" sz="1400" dirty="0" smtClean="0"/>
              <a:t> conduites à éliminer et/ou à adopter afin d’éviter les accidents ou afin d’en diminuer la gravité. </a:t>
            </a:r>
          </a:p>
          <a:p>
            <a:pPr marL="896938" indent="-457200">
              <a:spcBef>
                <a:spcPct val="50000"/>
              </a:spcBef>
              <a:buFont typeface="Wingdings" pitchFamily="2" charset="2"/>
              <a:buChar char="v"/>
              <a:defRPr/>
            </a:pPr>
            <a:r>
              <a:rPr lang="fr-FR" u="sng" dirty="0" smtClean="0"/>
              <a:t>habiletés d’évitement du sujet lui-même</a:t>
            </a:r>
            <a:r>
              <a:rPr lang="fr-FR" dirty="0" smtClean="0"/>
              <a:t>  :  réchappes en gymnastique, savoir chuter en judo, savoir </a:t>
            </a:r>
            <a:r>
              <a:rPr lang="fr-FR" dirty="0" err="1" smtClean="0"/>
              <a:t>esquimauter</a:t>
            </a:r>
            <a:r>
              <a:rPr lang="fr-FR" dirty="0" smtClean="0"/>
              <a:t> en kayak, savoir s’échauffer, ou plus simplement savoir porter une charge, etc.</a:t>
            </a:r>
          </a:p>
          <a:p>
            <a:pPr marL="896938" indent="-457200">
              <a:spcBef>
                <a:spcPct val="50000"/>
              </a:spcBef>
              <a:buFont typeface="Wingdings" pitchFamily="2" charset="2"/>
              <a:buChar char="v"/>
              <a:defRPr/>
            </a:pPr>
            <a:r>
              <a:rPr lang="fr-FR" u="sng" dirty="0" smtClean="0"/>
              <a:t>rôle des partenaires</a:t>
            </a:r>
            <a:r>
              <a:rPr lang="fr-FR" dirty="0" smtClean="0"/>
              <a:t>  :  pareurs en gymnastique, assureurs en escalade, etc.</a:t>
            </a:r>
          </a:p>
          <a:p>
            <a:pPr marL="896938" indent="-457200">
              <a:spcBef>
                <a:spcPct val="50000"/>
              </a:spcBef>
              <a:buFont typeface="Wingdings" pitchFamily="2" charset="2"/>
              <a:buChar char="v"/>
              <a:defRPr/>
            </a:pPr>
            <a:endParaRPr lang="fr-FR" sz="1400" b="1" dirty="0" smtClean="0"/>
          </a:p>
          <a:p>
            <a:pPr marL="896938" indent="-457200">
              <a:spcBef>
                <a:spcPct val="50000"/>
              </a:spcBef>
              <a:buFont typeface="Wingdings" pitchFamily="2" charset="2"/>
              <a:buNone/>
              <a:defRPr/>
            </a:pPr>
            <a:r>
              <a:rPr lang="fr-FR" sz="1400" b="1" dirty="0" smtClean="0"/>
              <a:t>Techniques préventives </a:t>
            </a:r>
            <a:r>
              <a:rPr lang="fr-FR" dirty="0" smtClean="0"/>
              <a:t>= aménagement et gestion des dispositifs de sécurité « passive »  : tapis, fosses de réception, sangles, filets, équipement d’une voie, encordement, etc.</a:t>
            </a:r>
            <a:r>
              <a:rPr lang="fr-FR" sz="900" dirty="0" smtClean="0"/>
              <a:t> </a:t>
            </a:r>
            <a:endParaRPr lang="fr-FR" dirty="0" smtClean="0"/>
          </a:p>
          <a:p>
            <a:pPr marL="896938" indent="-457200">
              <a:spcBef>
                <a:spcPct val="50000"/>
              </a:spcBef>
              <a:buFont typeface="Wingdings" pitchFamily="2" charset="2"/>
              <a:buChar char="v"/>
              <a:defRPr/>
            </a:pPr>
            <a:endParaRPr lang="fr-FR" dirty="0" smtClean="0"/>
          </a:p>
          <a:p>
            <a:pPr marL="896938" indent="-457200">
              <a:spcBef>
                <a:spcPct val="50000"/>
              </a:spcBef>
              <a:buFont typeface="Wingdings" pitchFamily="2" charset="2"/>
              <a:buChar char="v"/>
              <a:defRPr/>
            </a:pPr>
            <a:endParaRPr lang="fr-FR" dirty="0" smtClean="0"/>
          </a:p>
          <a:p>
            <a:pPr marL="896938" indent="-457200">
              <a:spcBef>
                <a:spcPct val="50000"/>
              </a:spcBef>
              <a:buFont typeface="Wingdings" pitchFamily="2" charset="2"/>
              <a:buChar char="v"/>
              <a:defRPr/>
            </a:pPr>
            <a:endParaRPr lang="fr-FR" dirty="0" smtClean="0"/>
          </a:p>
          <a:p>
            <a:pPr eaLnBrk="1" hangingPunct="1">
              <a:spcBef>
                <a:spcPct val="0"/>
              </a:spcBef>
              <a:defRPr/>
            </a:pPr>
            <a:endParaRPr lang="fr-FR" dirty="0" smtClean="0"/>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B77E248-0E3E-4568-9F3E-6BE2F78945A1}" type="slidenum">
              <a:rPr lang="fr-FR" altLang="fr-FR" sz="1200"/>
              <a:pPr eaLnBrk="1" hangingPunct="1"/>
              <a:t>7</a:t>
            </a:fld>
            <a:endParaRPr lang="fr-FR" altLang="fr-FR" sz="1200"/>
          </a:p>
        </p:txBody>
      </p:sp>
    </p:spTree>
    <p:extLst>
      <p:ext uri="{BB962C8B-B14F-4D97-AF65-F5344CB8AC3E}">
        <p14:creationId xmlns:p14="http://schemas.microsoft.com/office/powerpoint/2010/main" val="359943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Les copies regorgent de belles intentions : l’autonomie, la santé, le respect, la citoyenneté…</a:t>
            </a:r>
          </a:p>
          <a:p>
            <a:pPr eaLnBrk="1" hangingPunct="1">
              <a:spcBef>
                <a:spcPct val="0"/>
              </a:spcBef>
            </a:pPr>
            <a:r>
              <a:rPr lang="fr-FR" altLang="fr-FR" smtClean="0"/>
              <a:t>Ce qui est jugé par les correcteurs, c’est la faculté de montrer comment enseigner, c-a-d comment aider l’élève à…</a:t>
            </a:r>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205933-61C2-4A36-840F-C35DA1B47DCA}" type="slidenum">
              <a:rPr lang="fr-FR" altLang="fr-FR" sz="1200"/>
              <a:pPr eaLnBrk="1" hangingPunct="1"/>
              <a:t>8</a:t>
            </a:fld>
            <a:endParaRPr lang="fr-FR" altLang="fr-FR" sz="1200"/>
          </a:p>
        </p:txBody>
      </p:sp>
    </p:spTree>
    <p:extLst>
      <p:ext uri="{BB962C8B-B14F-4D97-AF65-F5344CB8AC3E}">
        <p14:creationId xmlns:p14="http://schemas.microsoft.com/office/powerpoint/2010/main" val="156766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FAA7BC8-F1ED-4CB7-9B02-536E9318D23B}" type="slidenum">
              <a:rPr lang="fr-FR" altLang="fr-FR" sz="1200"/>
              <a:pPr eaLnBrk="1" hangingPunct="1"/>
              <a:t>9</a:t>
            </a:fld>
            <a:endParaRPr lang="fr-FR" altLang="fr-FR" sz="1200"/>
          </a:p>
        </p:txBody>
      </p:sp>
    </p:spTree>
    <p:extLst>
      <p:ext uri="{BB962C8B-B14F-4D97-AF65-F5344CB8AC3E}">
        <p14:creationId xmlns:p14="http://schemas.microsoft.com/office/powerpoint/2010/main" val="39070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fr-FR">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cs typeface="+mn-cs"/>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fr-FR">
                <a:cs typeface="+mn-cs"/>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cs typeface="+mn-cs"/>
              </a:endParaRPr>
            </a:p>
          </p:txBody>
        </p:sp>
      </p:grpSp>
      <p:sp>
        <p:nvSpPr>
          <p:cNvPr id="118794" name="Rectangle 10"/>
          <p:cNvSpPr>
            <a:spLocks noGrp="1" noChangeArrowheads="1"/>
          </p:cNvSpPr>
          <p:nvPr>
            <p:ph type="ctrTitle" sz="quarter"/>
          </p:nvPr>
        </p:nvSpPr>
        <p:spPr>
          <a:xfrm>
            <a:off x="685800" y="1873250"/>
            <a:ext cx="7772400" cy="1555750"/>
          </a:xfrm>
        </p:spPr>
        <p:txBody>
          <a:bodyPr/>
          <a:lstStyle>
            <a:lvl1pPr>
              <a:defRPr sz="4800"/>
            </a:lvl1pPr>
          </a:lstStyle>
          <a:p>
            <a:r>
              <a:rPr lang="fr-FR"/>
              <a:t>Cliquez pour modifier le style du titre</a:t>
            </a:r>
          </a:p>
        </p:txBody>
      </p:sp>
      <p:sp>
        <p:nvSpPr>
          <p:cNvPr id="11879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2" name="Rectangle 12"/>
          <p:cNvSpPr>
            <a:spLocks noGrp="1" noChangeArrowheads="1"/>
          </p:cNvSpPr>
          <p:nvPr>
            <p:ph type="dt" sz="quarter" idx="10"/>
          </p:nvPr>
        </p:nvSpPr>
        <p:spPr/>
        <p:txBody>
          <a:bodyPr/>
          <a:lstStyle>
            <a:lvl1pPr>
              <a:defRPr/>
            </a:lvl1pPr>
          </a:lstStyle>
          <a:p>
            <a:pPr>
              <a:defRPr/>
            </a:pPr>
            <a:endParaRPr lang="fr-FR"/>
          </a:p>
        </p:txBody>
      </p:sp>
      <p:sp>
        <p:nvSpPr>
          <p:cNvPr id="13" name="Rectangle 13"/>
          <p:cNvSpPr>
            <a:spLocks noGrp="1" noChangeArrowheads="1"/>
          </p:cNvSpPr>
          <p:nvPr>
            <p:ph type="ftr" sz="quarter" idx="11"/>
          </p:nvPr>
        </p:nvSpPr>
        <p:spPr/>
        <p:txBody>
          <a:bodyPr/>
          <a:lstStyle>
            <a:lvl1pPr>
              <a:defRPr/>
            </a:lvl1pPr>
          </a:lstStyle>
          <a:p>
            <a:pPr>
              <a:defRPr/>
            </a:pPr>
            <a:endParaRPr lang="fr-FR"/>
          </a:p>
        </p:txBody>
      </p:sp>
      <p:sp>
        <p:nvSpPr>
          <p:cNvPr id="14" name="Rectangle 14"/>
          <p:cNvSpPr>
            <a:spLocks noGrp="1" noChangeArrowheads="1"/>
          </p:cNvSpPr>
          <p:nvPr>
            <p:ph type="sldNum" sz="quarter" idx="12"/>
          </p:nvPr>
        </p:nvSpPr>
        <p:spPr/>
        <p:txBody>
          <a:bodyPr/>
          <a:lstStyle>
            <a:lvl1pPr>
              <a:defRPr/>
            </a:lvl1pPr>
          </a:lstStyle>
          <a:p>
            <a:fld id="{BA5C8DAB-08F6-47DD-8633-6285192EB93A}" type="slidenum">
              <a:rPr lang="fr-FR" altLang="fr-FR"/>
              <a:pPr/>
              <a:t>‹N°›</a:t>
            </a:fld>
            <a:endParaRPr lang="fr-FR" altLang="fr-FR"/>
          </a:p>
        </p:txBody>
      </p:sp>
    </p:spTree>
    <p:extLst>
      <p:ext uri="{BB962C8B-B14F-4D97-AF65-F5344CB8AC3E}">
        <p14:creationId xmlns:p14="http://schemas.microsoft.com/office/powerpoint/2010/main" val="183324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fld id="{FD6D9035-43FD-4F0A-8148-C6EF03E39C7F}" type="slidenum">
              <a:rPr lang="fr-FR" altLang="fr-FR"/>
              <a:pPr/>
              <a:t>‹N°›</a:t>
            </a:fld>
            <a:endParaRPr lang="fr-FR" altLang="fr-FR"/>
          </a:p>
        </p:txBody>
      </p:sp>
    </p:spTree>
    <p:extLst>
      <p:ext uri="{BB962C8B-B14F-4D97-AF65-F5344CB8AC3E}">
        <p14:creationId xmlns:p14="http://schemas.microsoft.com/office/powerpoint/2010/main" val="400041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fld id="{BABD1076-DFF5-4199-A468-64A218D424B8}" type="slidenum">
              <a:rPr lang="fr-FR" altLang="fr-FR"/>
              <a:pPr/>
              <a:t>‹N°›</a:t>
            </a:fld>
            <a:endParaRPr lang="fr-FR" altLang="fr-FR"/>
          </a:p>
        </p:txBody>
      </p:sp>
    </p:spTree>
    <p:extLst>
      <p:ext uri="{BB962C8B-B14F-4D97-AF65-F5344CB8AC3E}">
        <p14:creationId xmlns:p14="http://schemas.microsoft.com/office/powerpoint/2010/main" val="29264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fld id="{27CE9377-075D-4287-834A-1D494EABD96A}" type="slidenum">
              <a:rPr lang="fr-FR" altLang="fr-FR"/>
              <a:pPr/>
              <a:t>‹N°›</a:t>
            </a:fld>
            <a:endParaRPr lang="fr-FR" altLang="fr-FR"/>
          </a:p>
        </p:txBody>
      </p:sp>
    </p:spTree>
    <p:extLst>
      <p:ext uri="{BB962C8B-B14F-4D97-AF65-F5344CB8AC3E}">
        <p14:creationId xmlns:p14="http://schemas.microsoft.com/office/powerpoint/2010/main" val="386279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fld id="{82E29C80-C866-405B-97DD-29C660FE29DA}" type="slidenum">
              <a:rPr lang="fr-FR" altLang="fr-FR"/>
              <a:pPr/>
              <a:t>‹N°›</a:t>
            </a:fld>
            <a:endParaRPr lang="fr-FR" altLang="fr-FR"/>
          </a:p>
        </p:txBody>
      </p:sp>
    </p:spTree>
    <p:extLst>
      <p:ext uri="{BB962C8B-B14F-4D97-AF65-F5344CB8AC3E}">
        <p14:creationId xmlns:p14="http://schemas.microsoft.com/office/powerpoint/2010/main" val="207327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endParaRPr lang="fr-FR"/>
          </a:p>
        </p:txBody>
      </p:sp>
      <p:sp>
        <p:nvSpPr>
          <p:cNvPr id="6" name="Rectangle 13"/>
          <p:cNvSpPr>
            <a:spLocks noGrp="1" noChangeArrowheads="1"/>
          </p:cNvSpPr>
          <p:nvPr>
            <p:ph type="ftr" sz="quarter" idx="11"/>
          </p:nvPr>
        </p:nvSpPr>
        <p:spPr>
          <a:ln/>
        </p:spPr>
        <p:txBody>
          <a:bodyPr/>
          <a:lstStyle>
            <a:lvl1pPr>
              <a:defRPr/>
            </a:lvl1pPr>
          </a:lstStyle>
          <a:p>
            <a:pPr>
              <a:defRPr/>
            </a:pPr>
            <a:endParaRPr lang="fr-FR"/>
          </a:p>
        </p:txBody>
      </p:sp>
      <p:sp>
        <p:nvSpPr>
          <p:cNvPr id="7" name="Rectangle 14"/>
          <p:cNvSpPr>
            <a:spLocks noGrp="1" noChangeArrowheads="1"/>
          </p:cNvSpPr>
          <p:nvPr>
            <p:ph type="sldNum" sz="quarter" idx="12"/>
          </p:nvPr>
        </p:nvSpPr>
        <p:spPr>
          <a:ln/>
        </p:spPr>
        <p:txBody>
          <a:bodyPr/>
          <a:lstStyle>
            <a:lvl1pPr>
              <a:defRPr/>
            </a:lvl1pPr>
          </a:lstStyle>
          <a:p>
            <a:fld id="{62C63C9A-4C91-41B6-9B2D-BC3C90C848D7}" type="slidenum">
              <a:rPr lang="fr-FR" altLang="fr-FR"/>
              <a:pPr/>
              <a:t>‹N°›</a:t>
            </a:fld>
            <a:endParaRPr lang="fr-FR" altLang="fr-FR"/>
          </a:p>
        </p:txBody>
      </p:sp>
    </p:spTree>
    <p:extLst>
      <p:ext uri="{BB962C8B-B14F-4D97-AF65-F5344CB8AC3E}">
        <p14:creationId xmlns:p14="http://schemas.microsoft.com/office/powerpoint/2010/main" val="11936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2"/>
          <p:cNvSpPr>
            <a:spLocks noGrp="1" noChangeArrowheads="1"/>
          </p:cNvSpPr>
          <p:nvPr>
            <p:ph type="dt" sz="half" idx="10"/>
          </p:nvPr>
        </p:nvSpPr>
        <p:spPr>
          <a:ln/>
        </p:spPr>
        <p:txBody>
          <a:bodyPr/>
          <a:lstStyle>
            <a:lvl1pPr>
              <a:defRPr/>
            </a:lvl1pPr>
          </a:lstStyle>
          <a:p>
            <a:pPr>
              <a:defRPr/>
            </a:pPr>
            <a:endParaRPr lang="fr-FR"/>
          </a:p>
        </p:txBody>
      </p:sp>
      <p:sp>
        <p:nvSpPr>
          <p:cNvPr id="8" name="Rectangle 13"/>
          <p:cNvSpPr>
            <a:spLocks noGrp="1" noChangeArrowheads="1"/>
          </p:cNvSpPr>
          <p:nvPr>
            <p:ph type="ftr" sz="quarter" idx="11"/>
          </p:nvPr>
        </p:nvSpPr>
        <p:spPr>
          <a:ln/>
        </p:spPr>
        <p:txBody>
          <a:bodyPr/>
          <a:lstStyle>
            <a:lvl1pPr>
              <a:defRPr/>
            </a:lvl1pPr>
          </a:lstStyle>
          <a:p>
            <a:pPr>
              <a:defRPr/>
            </a:pPr>
            <a:endParaRPr lang="fr-FR"/>
          </a:p>
        </p:txBody>
      </p:sp>
      <p:sp>
        <p:nvSpPr>
          <p:cNvPr id="9" name="Rectangle 14"/>
          <p:cNvSpPr>
            <a:spLocks noGrp="1" noChangeArrowheads="1"/>
          </p:cNvSpPr>
          <p:nvPr>
            <p:ph type="sldNum" sz="quarter" idx="12"/>
          </p:nvPr>
        </p:nvSpPr>
        <p:spPr>
          <a:ln/>
        </p:spPr>
        <p:txBody>
          <a:bodyPr/>
          <a:lstStyle>
            <a:lvl1pPr>
              <a:defRPr/>
            </a:lvl1pPr>
          </a:lstStyle>
          <a:p>
            <a:fld id="{D5E32AEE-63AA-460B-BDF0-D612DD7103FA}" type="slidenum">
              <a:rPr lang="fr-FR" altLang="fr-FR"/>
              <a:pPr/>
              <a:t>‹N°›</a:t>
            </a:fld>
            <a:endParaRPr lang="fr-FR" altLang="fr-FR"/>
          </a:p>
        </p:txBody>
      </p:sp>
    </p:spTree>
    <p:extLst>
      <p:ext uri="{BB962C8B-B14F-4D97-AF65-F5344CB8AC3E}">
        <p14:creationId xmlns:p14="http://schemas.microsoft.com/office/powerpoint/2010/main" val="123190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2"/>
          <p:cNvSpPr>
            <a:spLocks noGrp="1" noChangeArrowheads="1"/>
          </p:cNvSpPr>
          <p:nvPr>
            <p:ph type="dt" sz="half" idx="10"/>
          </p:nvPr>
        </p:nvSpPr>
        <p:spPr>
          <a:ln/>
        </p:spPr>
        <p:txBody>
          <a:bodyPr/>
          <a:lstStyle>
            <a:lvl1pPr>
              <a:defRPr/>
            </a:lvl1pPr>
          </a:lstStyle>
          <a:p>
            <a:pPr>
              <a:defRPr/>
            </a:pPr>
            <a:endParaRPr lang="fr-FR"/>
          </a:p>
        </p:txBody>
      </p:sp>
      <p:sp>
        <p:nvSpPr>
          <p:cNvPr id="4" name="Rectangle 13"/>
          <p:cNvSpPr>
            <a:spLocks noGrp="1" noChangeArrowheads="1"/>
          </p:cNvSpPr>
          <p:nvPr>
            <p:ph type="ftr" sz="quarter" idx="11"/>
          </p:nvPr>
        </p:nvSpPr>
        <p:spPr>
          <a:ln/>
        </p:spPr>
        <p:txBody>
          <a:bodyPr/>
          <a:lstStyle>
            <a:lvl1pPr>
              <a:defRPr/>
            </a:lvl1pPr>
          </a:lstStyle>
          <a:p>
            <a:pPr>
              <a:defRPr/>
            </a:pPr>
            <a:endParaRPr lang="fr-FR"/>
          </a:p>
        </p:txBody>
      </p:sp>
      <p:sp>
        <p:nvSpPr>
          <p:cNvPr id="5" name="Rectangle 14"/>
          <p:cNvSpPr>
            <a:spLocks noGrp="1" noChangeArrowheads="1"/>
          </p:cNvSpPr>
          <p:nvPr>
            <p:ph type="sldNum" sz="quarter" idx="12"/>
          </p:nvPr>
        </p:nvSpPr>
        <p:spPr>
          <a:ln/>
        </p:spPr>
        <p:txBody>
          <a:bodyPr/>
          <a:lstStyle>
            <a:lvl1pPr>
              <a:defRPr/>
            </a:lvl1pPr>
          </a:lstStyle>
          <a:p>
            <a:fld id="{86E8FA6C-0837-4D07-BFD5-CDA35E382D6D}" type="slidenum">
              <a:rPr lang="fr-FR" altLang="fr-FR"/>
              <a:pPr/>
              <a:t>‹N°›</a:t>
            </a:fld>
            <a:endParaRPr lang="fr-FR" altLang="fr-FR"/>
          </a:p>
        </p:txBody>
      </p:sp>
    </p:spTree>
    <p:extLst>
      <p:ext uri="{BB962C8B-B14F-4D97-AF65-F5344CB8AC3E}">
        <p14:creationId xmlns:p14="http://schemas.microsoft.com/office/powerpoint/2010/main" val="3779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fr-FR"/>
          </a:p>
        </p:txBody>
      </p:sp>
      <p:sp>
        <p:nvSpPr>
          <p:cNvPr id="3" name="Rectangle 13"/>
          <p:cNvSpPr>
            <a:spLocks noGrp="1" noChangeArrowheads="1"/>
          </p:cNvSpPr>
          <p:nvPr>
            <p:ph type="ftr" sz="quarter" idx="11"/>
          </p:nvPr>
        </p:nvSpPr>
        <p:spPr>
          <a:ln/>
        </p:spPr>
        <p:txBody>
          <a:bodyPr/>
          <a:lstStyle>
            <a:lvl1pPr>
              <a:defRPr/>
            </a:lvl1pPr>
          </a:lstStyle>
          <a:p>
            <a:pPr>
              <a:defRPr/>
            </a:pPr>
            <a:endParaRPr lang="fr-FR"/>
          </a:p>
        </p:txBody>
      </p:sp>
      <p:sp>
        <p:nvSpPr>
          <p:cNvPr id="4" name="Rectangle 14"/>
          <p:cNvSpPr>
            <a:spLocks noGrp="1" noChangeArrowheads="1"/>
          </p:cNvSpPr>
          <p:nvPr>
            <p:ph type="sldNum" sz="quarter" idx="12"/>
          </p:nvPr>
        </p:nvSpPr>
        <p:spPr>
          <a:ln/>
        </p:spPr>
        <p:txBody>
          <a:bodyPr/>
          <a:lstStyle>
            <a:lvl1pPr>
              <a:defRPr/>
            </a:lvl1pPr>
          </a:lstStyle>
          <a:p>
            <a:fld id="{FCE68030-BF69-4C8D-AAA0-82A7B288A06F}" type="slidenum">
              <a:rPr lang="fr-FR" altLang="fr-FR"/>
              <a:pPr/>
              <a:t>‹N°›</a:t>
            </a:fld>
            <a:endParaRPr lang="fr-FR" altLang="fr-FR"/>
          </a:p>
        </p:txBody>
      </p:sp>
    </p:spTree>
    <p:extLst>
      <p:ext uri="{BB962C8B-B14F-4D97-AF65-F5344CB8AC3E}">
        <p14:creationId xmlns:p14="http://schemas.microsoft.com/office/powerpoint/2010/main" val="2464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endParaRPr lang="fr-FR"/>
          </a:p>
        </p:txBody>
      </p:sp>
      <p:sp>
        <p:nvSpPr>
          <p:cNvPr id="6" name="Rectangle 13"/>
          <p:cNvSpPr>
            <a:spLocks noGrp="1" noChangeArrowheads="1"/>
          </p:cNvSpPr>
          <p:nvPr>
            <p:ph type="ftr" sz="quarter" idx="11"/>
          </p:nvPr>
        </p:nvSpPr>
        <p:spPr>
          <a:ln/>
        </p:spPr>
        <p:txBody>
          <a:bodyPr/>
          <a:lstStyle>
            <a:lvl1pPr>
              <a:defRPr/>
            </a:lvl1pPr>
          </a:lstStyle>
          <a:p>
            <a:pPr>
              <a:defRPr/>
            </a:pPr>
            <a:endParaRPr lang="fr-FR"/>
          </a:p>
        </p:txBody>
      </p:sp>
      <p:sp>
        <p:nvSpPr>
          <p:cNvPr id="7" name="Rectangle 14"/>
          <p:cNvSpPr>
            <a:spLocks noGrp="1" noChangeArrowheads="1"/>
          </p:cNvSpPr>
          <p:nvPr>
            <p:ph type="sldNum" sz="quarter" idx="12"/>
          </p:nvPr>
        </p:nvSpPr>
        <p:spPr>
          <a:ln/>
        </p:spPr>
        <p:txBody>
          <a:bodyPr/>
          <a:lstStyle>
            <a:lvl1pPr>
              <a:defRPr/>
            </a:lvl1pPr>
          </a:lstStyle>
          <a:p>
            <a:fld id="{5E8BDD6C-0D70-4FBE-8F51-7A7B0181CF19}" type="slidenum">
              <a:rPr lang="fr-FR" altLang="fr-FR"/>
              <a:pPr/>
              <a:t>‹N°›</a:t>
            </a:fld>
            <a:endParaRPr lang="fr-FR" altLang="fr-FR"/>
          </a:p>
        </p:txBody>
      </p:sp>
    </p:spTree>
    <p:extLst>
      <p:ext uri="{BB962C8B-B14F-4D97-AF65-F5344CB8AC3E}">
        <p14:creationId xmlns:p14="http://schemas.microsoft.com/office/powerpoint/2010/main" val="19371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endParaRPr lang="fr-FR"/>
          </a:p>
        </p:txBody>
      </p:sp>
      <p:sp>
        <p:nvSpPr>
          <p:cNvPr id="6" name="Rectangle 13"/>
          <p:cNvSpPr>
            <a:spLocks noGrp="1" noChangeArrowheads="1"/>
          </p:cNvSpPr>
          <p:nvPr>
            <p:ph type="ftr" sz="quarter" idx="11"/>
          </p:nvPr>
        </p:nvSpPr>
        <p:spPr>
          <a:ln/>
        </p:spPr>
        <p:txBody>
          <a:bodyPr/>
          <a:lstStyle>
            <a:lvl1pPr>
              <a:defRPr/>
            </a:lvl1pPr>
          </a:lstStyle>
          <a:p>
            <a:pPr>
              <a:defRPr/>
            </a:pPr>
            <a:endParaRPr lang="fr-FR"/>
          </a:p>
        </p:txBody>
      </p:sp>
      <p:sp>
        <p:nvSpPr>
          <p:cNvPr id="7" name="Rectangle 14"/>
          <p:cNvSpPr>
            <a:spLocks noGrp="1" noChangeArrowheads="1"/>
          </p:cNvSpPr>
          <p:nvPr>
            <p:ph type="sldNum" sz="quarter" idx="12"/>
          </p:nvPr>
        </p:nvSpPr>
        <p:spPr>
          <a:ln/>
        </p:spPr>
        <p:txBody>
          <a:bodyPr/>
          <a:lstStyle>
            <a:lvl1pPr>
              <a:defRPr/>
            </a:lvl1pPr>
          </a:lstStyle>
          <a:p>
            <a:fld id="{907CE28D-02C7-48B9-95C6-0BCBE56453C4}" type="slidenum">
              <a:rPr lang="fr-FR" altLang="fr-FR"/>
              <a:pPr/>
              <a:t>‹N°›</a:t>
            </a:fld>
            <a:endParaRPr lang="fr-FR" altLang="fr-FR"/>
          </a:p>
        </p:txBody>
      </p:sp>
    </p:spTree>
    <p:extLst>
      <p:ext uri="{BB962C8B-B14F-4D97-AF65-F5344CB8AC3E}">
        <p14:creationId xmlns:p14="http://schemas.microsoft.com/office/powerpoint/2010/main" val="263215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1776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cs typeface="+mn-cs"/>
              </a:endParaRPr>
            </a:p>
          </p:txBody>
        </p:sp>
        <p:sp>
          <p:nvSpPr>
            <p:cNvPr id="11776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fr-FR">
                <a:cs typeface="+mn-cs"/>
              </a:endParaRPr>
            </a:p>
          </p:txBody>
        </p:sp>
        <p:sp>
          <p:nvSpPr>
            <p:cNvPr id="11776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cs typeface="+mn-cs"/>
              </a:endParaRPr>
            </a:p>
          </p:txBody>
        </p:sp>
        <p:sp>
          <p:nvSpPr>
            <p:cNvPr id="11776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cs typeface="+mn-cs"/>
              </a:endParaRPr>
            </a:p>
          </p:txBody>
        </p:sp>
        <p:sp>
          <p:nvSpPr>
            <p:cNvPr id="11776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cs typeface="+mn-cs"/>
              </a:endParaRPr>
            </a:p>
          </p:txBody>
        </p:sp>
        <p:sp>
          <p:nvSpPr>
            <p:cNvPr id="11776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fr-FR">
                <a:cs typeface="+mn-cs"/>
              </a:endParaRPr>
            </a:p>
          </p:txBody>
        </p:sp>
        <p:sp>
          <p:nvSpPr>
            <p:cNvPr id="11776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cs typeface="+mn-cs"/>
              </a:endParaRPr>
            </a:p>
          </p:txBody>
        </p:sp>
      </p:grpSp>
      <p:sp>
        <p:nvSpPr>
          <p:cNvPr id="11777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fr-FR" smtClean="0"/>
              <a:t>Cliquez pour modifier le style du titre</a:t>
            </a:r>
          </a:p>
        </p:txBody>
      </p:sp>
      <p:sp>
        <p:nvSpPr>
          <p:cNvPr id="11777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777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mn-lt"/>
                <a:cs typeface="+mn-cs"/>
              </a:defRPr>
            </a:lvl1pPr>
          </a:lstStyle>
          <a:p>
            <a:pPr>
              <a:defRPr/>
            </a:pPr>
            <a:endParaRPr lang="fr-FR"/>
          </a:p>
        </p:txBody>
      </p:sp>
      <p:sp>
        <p:nvSpPr>
          <p:cNvPr id="11777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mn-lt"/>
                <a:cs typeface="+mn-cs"/>
              </a:defRPr>
            </a:lvl1pPr>
          </a:lstStyle>
          <a:p>
            <a:pPr>
              <a:defRPr/>
            </a:pPr>
            <a:endParaRPr lang="fr-FR"/>
          </a:p>
        </p:txBody>
      </p:sp>
      <p:sp>
        <p:nvSpPr>
          <p:cNvPr id="11777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anose="020B0604020202020204" pitchFamily="34" charset="0"/>
              </a:defRPr>
            </a:lvl1pPr>
          </a:lstStyle>
          <a:p>
            <a:fld id="{5E3A6DAA-2296-43BC-B729-D3B1A8E023F3}" type="slidenum">
              <a:rPr lang="fr-FR" altLang="fr-FR"/>
              <a:pPr/>
              <a:t>‹N°›</a:t>
            </a:fld>
            <a:endParaRPr lang="fr-FR" altLang="fr-FR"/>
          </a:p>
        </p:txBody>
      </p:sp>
    </p:spTree>
  </p:cSld>
  <p:clrMap bg1="dk2" tx1="lt1" bg2="dk1" tx2="lt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tourismevoyage.com/wp-content/uploads/2009/09/escalade-quebec.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cevennes-parcnational.fr/var/cevennes/storage/images/mediatheque/images/votre-sejour/randonnee-et-les-sports/vtt/97542-5-fre-FR/VTT_lightbox.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625" y="1214438"/>
            <a:ext cx="8229600" cy="2786062"/>
          </a:xfrm>
          <a:solidFill>
            <a:schemeClr val="accent5">
              <a:lumMod val="25000"/>
            </a:schemeClr>
          </a:solidFill>
        </p:spPr>
        <p:txBody>
          <a:bodyPr/>
          <a:lstStyle/>
          <a:p>
            <a:pPr eaLnBrk="1" hangingPunct="1">
              <a:defRPr/>
            </a:pPr>
            <a:r>
              <a:rPr lang="fr-FR" b="1" dirty="0" smtClean="0">
                <a:solidFill>
                  <a:schemeClr val="tx1"/>
                </a:solidFill>
                <a:effectLst>
                  <a:outerShdw blurRad="38100" dist="38100" dir="2700000" algn="tl">
                    <a:srgbClr val="000000"/>
                  </a:outerShdw>
                </a:effectLst>
                <a:latin typeface="Courier New" pitchFamily="49" charset="0"/>
                <a:cs typeface="Courier New" pitchFamily="49" charset="0"/>
              </a:rPr>
              <a:t>Eduquer à la prise </a:t>
            </a:r>
            <a:br>
              <a:rPr lang="fr-FR" b="1" dirty="0" smtClean="0">
                <a:solidFill>
                  <a:schemeClr val="tx1"/>
                </a:solidFill>
                <a:effectLst>
                  <a:outerShdw blurRad="38100" dist="38100" dir="2700000" algn="tl">
                    <a:srgbClr val="000000"/>
                  </a:outerShdw>
                </a:effectLst>
                <a:latin typeface="Courier New" pitchFamily="49" charset="0"/>
                <a:cs typeface="Courier New" pitchFamily="49" charset="0"/>
              </a:rPr>
            </a:br>
            <a:r>
              <a:rPr lang="fr-FR" b="1" dirty="0" smtClean="0">
                <a:solidFill>
                  <a:schemeClr val="tx1"/>
                </a:solidFill>
                <a:effectLst>
                  <a:outerShdw blurRad="38100" dist="38100" dir="2700000" algn="tl">
                    <a:srgbClr val="000000"/>
                  </a:outerShdw>
                </a:effectLst>
                <a:latin typeface="Courier New" pitchFamily="49" charset="0"/>
                <a:cs typeface="Courier New" pitchFamily="49" charset="0"/>
              </a:rPr>
              <a:t>de risque</a:t>
            </a:r>
            <a:br>
              <a:rPr lang="fr-FR" b="1" dirty="0" smtClean="0">
                <a:solidFill>
                  <a:schemeClr val="tx1"/>
                </a:solidFill>
                <a:effectLst>
                  <a:outerShdw blurRad="38100" dist="38100" dir="2700000" algn="tl">
                    <a:srgbClr val="000000"/>
                  </a:outerShdw>
                </a:effectLst>
                <a:latin typeface="Courier New" pitchFamily="49" charset="0"/>
                <a:cs typeface="Courier New" pitchFamily="49" charset="0"/>
              </a:rPr>
            </a:br>
            <a:r>
              <a:rPr lang="fr-FR" sz="3600" b="1" dirty="0" smtClean="0">
                <a:solidFill>
                  <a:schemeClr val="tx1"/>
                </a:solidFill>
                <a:effectLst>
                  <a:outerShdw blurRad="38100" dist="38100" dir="2700000" algn="tl">
                    <a:srgbClr val="000000"/>
                  </a:outerShdw>
                </a:effectLst>
                <a:latin typeface="Courier New" pitchFamily="49" charset="0"/>
                <a:cs typeface="Courier New" pitchFamily="49" charset="0"/>
              </a:rPr>
              <a:t>ou apprendre à prendre des risques en EPS</a:t>
            </a:r>
            <a:endParaRPr lang="fr-FR" sz="3600" dirty="0" smtClean="0">
              <a:solidFill>
                <a:schemeClr val="tx1"/>
              </a:solidFill>
            </a:endParaRPr>
          </a:p>
        </p:txBody>
      </p:sp>
      <p:sp>
        <p:nvSpPr>
          <p:cNvPr id="4099" name="Rectangle 3"/>
          <p:cNvSpPr>
            <a:spLocks noGrp="1" noChangeArrowheads="1"/>
          </p:cNvSpPr>
          <p:nvPr>
            <p:ph type="body" idx="1"/>
          </p:nvPr>
        </p:nvSpPr>
        <p:spPr>
          <a:xfrm>
            <a:off x="428625" y="4500563"/>
            <a:ext cx="8229600" cy="1201737"/>
          </a:xfrm>
        </p:spPr>
        <p:txBody>
          <a:bodyPr/>
          <a:lstStyle/>
          <a:p>
            <a:pPr algn="ctr" eaLnBrk="1" hangingPunct="1">
              <a:buFont typeface="Wingdings" panose="05000000000000000000" pitchFamily="2" charset="2"/>
              <a:buNone/>
              <a:defRPr/>
            </a:pPr>
            <a:endParaRPr lang="fr-FR" sz="2400" b="1" dirty="0" smtClean="0"/>
          </a:p>
          <a:p>
            <a:pPr algn="ctr" eaLnBrk="1" hangingPunct="1">
              <a:spcBef>
                <a:spcPts val="600"/>
              </a:spcBef>
              <a:buFont typeface="Wingdings" panose="05000000000000000000" pitchFamily="2" charset="2"/>
              <a:buNone/>
              <a:defRPr/>
            </a:pPr>
            <a:r>
              <a:rPr lang="fr-FR" sz="2400" b="1" dirty="0">
                <a:latin typeface="Courier New" pitchFamily="49" charset="0"/>
              </a:rPr>
              <a:t>Raphaël LECA</a:t>
            </a:r>
          </a:p>
          <a:p>
            <a:pPr algn="ctr" eaLnBrk="1" hangingPunct="1">
              <a:spcBef>
                <a:spcPts val="600"/>
              </a:spcBef>
              <a:buFont typeface="Wingdings" panose="05000000000000000000" pitchFamily="2" charset="2"/>
              <a:buNone/>
              <a:defRPr/>
            </a:pPr>
            <a:r>
              <a:rPr lang="fr-FR" sz="2400" b="1" dirty="0" smtClean="0">
                <a:latin typeface="Courier New" pitchFamily="49" charset="0"/>
              </a:rPr>
              <a:t>Journée commune Besançon - Dijon</a:t>
            </a:r>
            <a:endParaRPr lang="fr-FR" sz="2400" b="1" dirty="0">
              <a:latin typeface="Courier New" pitchFamily="49" charset="0"/>
            </a:endParaRPr>
          </a:p>
          <a:p>
            <a:pPr algn="ctr" eaLnBrk="1" hangingPunct="1">
              <a:spcBef>
                <a:spcPts val="600"/>
              </a:spcBef>
              <a:buFont typeface="Wingdings" panose="05000000000000000000" pitchFamily="2" charset="2"/>
              <a:buNone/>
              <a:defRPr/>
            </a:pPr>
            <a:r>
              <a:rPr lang="fr-FR" sz="2400" b="1" dirty="0" smtClean="0">
                <a:latin typeface="Courier New" pitchFamily="49" charset="0"/>
              </a:rPr>
              <a:t>Janvier 2010</a:t>
            </a:r>
            <a:endParaRPr lang="fr-FR" sz="2400" b="1" dirty="0">
              <a:latin typeface="Courier New" pitchFamily="49" charset="0"/>
            </a:endParaRPr>
          </a:p>
          <a:p>
            <a:pPr algn="ctr" eaLnBrk="1" hangingPunct="1">
              <a:spcBef>
                <a:spcPts val="600"/>
              </a:spcBef>
              <a:buFont typeface="Wingdings" panose="05000000000000000000" pitchFamily="2" charset="2"/>
              <a:buNone/>
              <a:defRPr/>
            </a:pPr>
            <a:r>
              <a:rPr lang="fr-FR" sz="2400" b="1" u="sng" dirty="0" smtClean="0">
                <a:latin typeface="Courier New" pitchFamily="49" charset="0"/>
              </a:rPr>
              <a:t>www.culturestaps.com</a:t>
            </a:r>
          </a:p>
          <a:p>
            <a:pPr algn="ctr" eaLnBrk="1" hangingPunct="1">
              <a:spcBef>
                <a:spcPts val="600"/>
              </a:spcBef>
              <a:buFont typeface="Wingdings" panose="05000000000000000000" pitchFamily="2" charset="2"/>
              <a:buNone/>
              <a:defRPr/>
            </a:pPr>
            <a:endParaRPr lang="fr-FR" sz="2400" b="1" u="sng" dirty="0" smtClean="0">
              <a:latin typeface="Courier New" pitchFamily="49"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17" name="ZoneTexte 16"/>
          <p:cNvSpPr txBox="1"/>
          <p:nvPr/>
        </p:nvSpPr>
        <p:spPr>
          <a:xfrm>
            <a:off x="357188" y="1323975"/>
            <a:ext cx="8429625" cy="1246188"/>
          </a:xfrm>
          <a:prstGeom prst="rect">
            <a:avLst/>
          </a:prstGeom>
          <a:noFill/>
        </p:spPr>
        <p:txBody>
          <a:bodyPr>
            <a:spAutoFit/>
          </a:bodyPr>
          <a:lstStyle/>
          <a:p>
            <a:pPr>
              <a:defRPr/>
            </a:pPr>
            <a:r>
              <a:rPr lang="fr-FR" sz="2500" dirty="0">
                <a:solidFill>
                  <a:srgbClr val="FFFFFF"/>
                </a:solidFill>
                <a:latin typeface="+mj-lt"/>
                <a:cs typeface="Arial" charset="0"/>
              </a:rPr>
              <a:t>La prise de risque résulte de la confrontation de deux représentations : le</a:t>
            </a:r>
            <a:r>
              <a:rPr lang="fr-FR" sz="2500" b="1" dirty="0">
                <a:solidFill>
                  <a:srgbClr val="FFFFFF"/>
                </a:solidFill>
                <a:latin typeface="+mj-lt"/>
                <a:cs typeface="Arial" charset="0"/>
              </a:rPr>
              <a:t> </a:t>
            </a:r>
            <a:r>
              <a:rPr lang="fr-FR" sz="2500" dirty="0">
                <a:solidFill>
                  <a:srgbClr val="FFFFFF"/>
                </a:solidFill>
                <a:latin typeface="+mj-lt"/>
                <a:cs typeface="Arial" charset="0"/>
              </a:rPr>
              <a:t>risque </a:t>
            </a:r>
            <a:r>
              <a:rPr lang="fr-FR" sz="2500" u="sng" dirty="0">
                <a:solidFill>
                  <a:srgbClr val="FFFFFF"/>
                </a:solidFill>
                <a:latin typeface="+mj-lt"/>
                <a:cs typeface="Arial" charset="0"/>
              </a:rPr>
              <a:t>perçu</a:t>
            </a:r>
            <a:r>
              <a:rPr lang="fr-FR" sz="2500" dirty="0">
                <a:solidFill>
                  <a:srgbClr val="FFFFFF"/>
                </a:solidFill>
                <a:latin typeface="+mj-lt"/>
                <a:cs typeface="Arial" charset="0"/>
              </a:rPr>
              <a:t> et le risque </a:t>
            </a:r>
            <a:r>
              <a:rPr lang="fr-FR" sz="2500" u="sng" dirty="0">
                <a:solidFill>
                  <a:srgbClr val="FFFFFF"/>
                </a:solidFill>
                <a:latin typeface="+mj-lt"/>
                <a:cs typeface="Arial" charset="0"/>
              </a:rPr>
              <a:t>préférentiel</a:t>
            </a:r>
            <a:r>
              <a:rPr lang="fr-FR" sz="2500" dirty="0">
                <a:solidFill>
                  <a:srgbClr val="FFFFFF"/>
                </a:solidFill>
                <a:latin typeface="+mj-lt"/>
                <a:cs typeface="Arial" charset="0"/>
              </a:rPr>
              <a:t> :</a:t>
            </a:r>
          </a:p>
          <a:p>
            <a:pPr>
              <a:defRPr/>
            </a:pPr>
            <a:endParaRPr lang="fr-FR" sz="2500" dirty="0">
              <a:latin typeface="+mj-lt"/>
              <a:cs typeface="+mn-cs"/>
            </a:endParaRPr>
          </a:p>
        </p:txBody>
      </p:sp>
      <p:graphicFrame>
        <p:nvGraphicFramePr>
          <p:cNvPr id="4" name="Diagramme 3"/>
          <p:cNvGraphicFramePr/>
          <p:nvPr/>
        </p:nvGraphicFramePr>
        <p:xfrm>
          <a:off x="304800" y="2357430"/>
          <a:ext cx="8610600" cy="435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graphicFrame>
        <p:nvGraphicFramePr>
          <p:cNvPr id="5" name="Diagramme 4"/>
          <p:cNvGraphicFramePr/>
          <p:nvPr/>
        </p:nvGraphicFramePr>
        <p:xfrm>
          <a:off x="357188" y="1428736"/>
          <a:ext cx="8429625" cy="504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graphicFrame>
        <p:nvGraphicFramePr>
          <p:cNvPr id="23" name="Diagramme 22"/>
          <p:cNvGraphicFramePr/>
          <p:nvPr/>
        </p:nvGraphicFramePr>
        <p:xfrm>
          <a:off x="357158" y="1428736"/>
          <a:ext cx="8429684" cy="54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graphicFrame>
        <p:nvGraphicFramePr>
          <p:cNvPr id="23" name="Diagramme 22"/>
          <p:cNvGraphicFramePr/>
          <p:nvPr/>
        </p:nvGraphicFramePr>
        <p:xfrm>
          <a:off x="357158" y="1428736"/>
          <a:ext cx="8429684" cy="54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graphicFrame>
        <p:nvGraphicFramePr>
          <p:cNvPr id="23" name="Diagramme 22"/>
          <p:cNvGraphicFramePr/>
          <p:nvPr/>
        </p:nvGraphicFramePr>
        <p:xfrm>
          <a:off x="357158" y="1428736"/>
          <a:ext cx="8429684" cy="54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32" name="ZoneTexte 31"/>
          <p:cNvSpPr txBox="1"/>
          <p:nvPr/>
        </p:nvSpPr>
        <p:spPr>
          <a:xfrm>
            <a:off x="428625" y="1428750"/>
            <a:ext cx="4429125" cy="2800350"/>
          </a:xfrm>
          <a:prstGeom prst="rect">
            <a:avLst/>
          </a:prstGeom>
          <a:solidFill>
            <a:srgbClr val="002060"/>
          </a:solidFill>
        </p:spPr>
        <p:txBody>
          <a:bodyPr>
            <a:spAutoFit/>
          </a:bodyPr>
          <a:lstStyle/>
          <a:p>
            <a:pPr>
              <a:defRPr/>
            </a:pPr>
            <a:r>
              <a:rPr lang="fr-FR" sz="2200" dirty="0">
                <a:latin typeface="+mj-lt"/>
                <a:cs typeface="Arial" charset="0"/>
              </a:rPr>
              <a:t>La théorie homéostatique du risque de Wilde (1988) postule que le sujet compare ses niveaux de risque préférentiel et de risque perçu, et qu’il tente d’en réduire les écarts : « </a:t>
            </a:r>
            <a:r>
              <a:rPr lang="fr-FR" sz="2200" i="1" dirty="0">
                <a:latin typeface="+mj-lt"/>
                <a:cs typeface="Arial" charset="0"/>
              </a:rPr>
              <a:t>les individus cherchent à maintenir un niveau non nul de risque subjectif ». </a:t>
            </a:r>
            <a:endParaRPr lang="fr-FR" sz="2200" dirty="0">
              <a:latin typeface="+mj-lt"/>
              <a:cs typeface="Arial" charset="0"/>
            </a:endParaRPr>
          </a:p>
        </p:txBody>
      </p:sp>
      <p:sp>
        <p:nvSpPr>
          <p:cNvPr id="33" name="ZoneTexte 32"/>
          <p:cNvSpPr txBox="1"/>
          <p:nvPr/>
        </p:nvSpPr>
        <p:spPr>
          <a:xfrm>
            <a:off x="5072063" y="3384550"/>
            <a:ext cx="1714500" cy="830263"/>
          </a:xfrm>
          <a:prstGeom prst="rect">
            <a:avLst/>
          </a:prstGeom>
          <a:noFill/>
        </p:spPr>
        <p:txBody>
          <a:bodyPr>
            <a:spAutoFit/>
          </a:bodyPr>
          <a:lstStyle/>
          <a:p>
            <a:pPr algn="r">
              <a:defRPr/>
            </a:pPr>
            <a:r>
              <a:rPr lang="fr-FR" i="1" dirty="0">
                <a:solidFill>
                  <a:srgbClr val="FF0000"/>
                </a:solidFill>
                <a:latin typeface="+mj-lt"/>
                <a:cs typeface="Arial" charset="0"/>
              </a:rPr>
              <a:t>Risque</a:t>
            </a:r>
            <a:r>
              <a:rPr lang="fr-FR" i="1" dirty="0">
                <a:latin typeface="+mj-lt"/>
                <a:cs typeface="Arial" charset="0"/>
              </a:rPr>
              <a:t> </a:t>
            </a:r>
            <a:r>
              <a:rPr lang="fr-FR" i="1" dirty="0">
                <a:solidFill>
                  <a:srgbClr val="FF0000"/>
                </a:solidFill>
                <a:latin typeface="+mj-lt"/>
                <a:cs typeface="Arial" charset="0"/>
              </a:rPr>
              <a:t>préférentiel</a:t>
            </a:r>
          </a:p>
        </p:txBody>
      </p:sp>
      <p:sp>
        <p:nvSpPr>
          <p:cNvPr id="34" name="ZoneTexte 33"/>
          <p:cNvSpPr txBox="1"/>
          <p:nvPr/>
        </p:nvSpPr>
        <p:spPr>
          <a:xfrm>
            <a:off x="7143750" y="3357563"/>
            <a:ext cx="1643063" cy="830262"/>
          </a:xfrm>
          <a:prstGeom prst="rect">
            <a:avLst/>
          </a:prstGeom>
          <a:noFill/>
        </p:spPr>
        <p:txBody>
          <a:bodyPr>
            <a:spAutoFit/>
          </a:bodyPr>
          <a:lstStyle/>
          <a:p>
            <a:pPr>
              <a:defRPr/>
            </a:pPr>
            <a:r>
              <a:rPr lang="fr-FR" i="1" dirty="0">
                <a:solidFill>
                  <a:srgbClr val="FFC000"/>
                </a:solidFill>
                <a:latin typeface="+mj-lt"/>
                <a:cs typeface="Arial" charset="0"/>
              </a:rPr>
              <a:t>Risque</a:t>
            </a:r>
            <a:r>
              <a:rPr lang="fr-FR" i="1" dirty="0">
                <a:latin typeface="+mj-lt"/>
                <a:cs typeface="Arial" charset="0"/>
              </a:rPr>
              <a:t> </a:t>
            </a:r>
            <a:r>
              <a:rPr lang="fr-FR" i="1" dirty="0">
                <a:solidFill>
                  <a:srgbClr val="FFC000"/>
                </a:solidFill>
                <a:latin typeface="+mj-lt"/>
                <a:cs typeface="Arial" charset="0"/>
              </a:rPr>
              <a:t>perçu</a:t>
            </a:r>
          </a:p>
        </p:txBody>
      </p:sp>
      <p:sp>
        <p:nvSpPr>
          <p:cNvPr id="35" name="ZoneTexte 34"/>
          <p:cNvSpPr txBox="1">
            <a:spLocks noChangeArrowheads="1"/>
          </p:cNvSpPr>
          <p:nvPr/>
        </p:nvSpPr>
        <p:spPr bwMode="auto">
          <a:xfrm>
            <a:off x="6715125" y="114300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sp>
        <p:nvSpPr>
          <p:cNvPr id="36" name="ZoneTexte 35"/>
          <p:cNvSpPr txBox="1">
            <a:spLocks noChangeArrowheads="1"/>
          </p:cNvSpPr>
          <p:nvPr/>
        </p:nvSpPr>
        <p:spPr bwMode="auto">
          <a:xfrm>
            <a:off x="6715125" y="6232525"/>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cxnSp>
        <p:nvCxnSpPr>
          <p:cNvPr id="37" name="Connecteur droit 36"/>
          <p:cNvCxnSpPr/>
          <p:nvPr/>
        </p:nvCxnSpPr>
        <p:spPr>
          <a:xfrm>
            <a:off x="6786563" y="3786188"/>
            <a:ext cx="214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000875" y="3786188"/>
            <a:ext cx="21431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36" idx="0"/>
          </p:cNvCxnSpPr>
          <p:nvPr/>
        </p:nvCxnSpPr>
        <p:spPr>
          <a:xfrm rot="5400000" flipH="1" flipV="1">
            <a:off x="4778375" y="4008438"/>
            <a:ext cx="4446587"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214938" y="4786313"/>
            <a:ext cx="3643312" cy="1108075"/>
          </a:xfrm>
          <a:prstGeom prst="rect">
            <a:avLst/>
          </a:prstGeom>
          <a:solidFill>
            <a:srgbClr val="002060"/>
          </a:solidFill>
        </p:spPr>
        <p:txBody>
          <a:bodyPr>
            <a:spAutoFit/>
          </a:bodyPr>
          <a:lstStyle/>
          <a:p>
            <a:pPr marL="11113" lvl="1" indent="-11113" algn="ctr">
              <a:spcBef>
                <a:spcPct val="50000"/>
              </a:spcBef>
              <a:defRPr/>
            </a:pPr>
            <a:r>
              <a:rPr lang="fr-FR" sz="2200" u="sng" dirty="0">
                <a:latin typeface="+mj-lt"/>
                <a:cs typeface="Arial" charset="0"/>
              </a:rPr>
              <a:t>Cas 1 </a:t>
            </a:r>
            <a:r>
              <a:rPr lang="fr-FR" sz="2200" dirty="0">
                <a:latin typeface="+mj-lt"/>
                <a:cs typeface="Arial" charset="0"/>
              </a:rPr>
              <a:t>= Pas de dissonance entre risque préférentiel et  risque perçu. </a:t>
            </a:r>
          </a:p>
        </p:txBody>
      </p:sp>
      <p:pic>
        <p:nvPicPr>
          <p:cNvPr id="15" name="Picture 5" descr="I:\STAPS\VTT\Photos\Saut VTT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14813"/>
            <a:ext cx="4572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214813" y="6786563"/>
            <a:ext cx="785812"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ox(in)">
                                      <p:cBhvr>
                                        <p:cTn id="13" dur="500"/>
                                        <p:tgtEl>
                                          <p:spTgt spid="35"/>
                                        </p:tgtEl>
                                      </p:cBhvr>
                                    </p:animEffect>
                                  </p:childTnLst>
                                </p:cTn>
                              </p:par>
                              <p:par>
                                <p:cTn id="14" presetID="4" presetClass="entr" presetSubtype="16"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ox(in)">
                                      <p:cBhvr>
                                        <p:cTn id="16" dur="500"/>
                                        <p:tgtEl>
                                          <p:spTgt spid="3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ox(in)">
                                      <p:cBhvr>
                                        <p:cTn id="19" dur="500"/>
                                        <p:tgtEl>
                                          <p:spTgt spid="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ox(in)">
                                      <p:cBhvr>
                                        <p:cTn id="24" dur="500"/>
                                        <p:tgtEl>
                                          <p:spTgt spid="3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500"/>
                                        <p:tgtEl>
                                          <p:spTgt spid="34"/>
                                        </p:tgtEl>
                                      </p:cBhvr>
                                    </p:animEffect>
                                  </p:childTnLst>
                                </p:cTn>
                              </p:par>
                              <p:par>
                                <p:cTn id="28" presetID="4" presetClass="entr" presetSubtype="16"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ox(in)">
                                      <p:cBhvr>
                                        <p:cTn id="30" dur="500"/>
                                        <p:tgtEl>
                                          <p:spTgt spid="37"/>
                                        </p:tgtEl>
                                      </p:cBhvr>
                                    </p:animEffect>
                                  </p:childTnLst>
                                </p:cTn>
                              </p:par>
                              <p:par>
                                <p:cTn id="31" presetID="4" presetClass="entr" presetSubtype="16"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ox(in)">
                                      <p:cBhvr>
                                        <p:cTn id="33" dur="500"/>
                                        <p:tgtEl>
                                          <p:spTgt spid="38"/>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32" name="ZoneTexte 31"/>
          <p:cNvSpPr txBox="1"/>
          <p:nvPr/>
        </p:nvSpPr>
        <p:spPr>
          <a:xfrm>
            <a:off x="428625" y="1428750"/>
            <a:ext cx="4429125" cy="2800350"/>
          </a:xfrm>
          <a:prstGeom prst="rect">
            <a:avLst/>
          </a:prstGeom>
          <a:solidFill>
            <a:srgbClr val="002060"/>
          </a:solidFill>
        </p:spPr>
        <p:txBody>
          <a:bodyPr>
            <a:spAutoFit/>
          </a:bodyPr>
          <a:lstStyle/>
          <a:p>
            <a:pPr>
              <a:defRPr/>
            </a:pPr>
            <a:r>
              <a:rPr lang="fr-FR" sz="2200" dirty="0">
                <a:latin typeface="+mj-lt"/>
                <a:cs typeface="Arial" charset="0"/>
              </a:rPr>
              <a:t>La théorie homéostatique du risque de Wilde (1988) postule que le sujet compare ses niveaux de risque préférentiel et de risque perçu, et qu’il tente d’en réduire les écarts : « </a:t>
            </a:r>
            <a:r>
              <a:rPr lang="fr-FR" sz="2200" i="1" dirty="0">
                <a:latin typeface="+mj-lt"/>
                <a:cs typeface="Arial" charset="0"/>
              </a:rPr>
              <a:t>les individus cherchent à maintenir un niveau non nul de risque subjectif ». </a:t>
            </a:r>
            <a:endParaRPr lang="fr-FR" sz="2200" dirty="0">
              <a:latin typeface="+mj-lt"/>
              <a:cs typeface="Arial" charset="0"/>
            </a:endParaRPr>
          </a:p>
        </p:txBody>
      </p:sp>
      <p:sp>
        <p:nvSpPr>
          <p:cNvPr id="33" name="ZoneTexte 32"/>
          <p:cNvSpPr txBox="1"/>
          <p:nvPr/>
        </p:nvSpPr>
        <p:spPr>
          <a:xfrm>
            <a:off x="5072063" y="2455863"/>
            <a:ext cx="1714500" cy="830262"/>
          </a:xfrm>
          <a:prstGeom prst="rect">
            <a:avLst/>
          </a:prstGeom>
          <a:noFill/>
        </p:spPr>
        <p:txBody>
          <a:bodyPr>
            <a:spAutoFit/>
          </a:bodyPr>
          <a:lstStyle/>
          <a:p>
            <a:pPr algn="r">
              <a:defRPr/>
            </a:pPr>
            <a:r>
              <a:rPr lang="fr-FR" i="1" dirty="0">
                <a:solidFill>
                  <a:srgbClr val="FF0000"/>
                </a:solidFill>
                <a:latin typeface="+mj-lt"/>
                <a:cs typeface="Arial" charset="0"/>
              </a:rPr>
              <a:t>Risque</a:t>
            </a:r>
            <a:r>
              <a:rPr lang="fr-FR" i="1" dirty="0">
                <a:latin typeface="+mj-lt"/>
                <a:cs typeface="Arial" charset="0"/>
              </a:rPr>
              <a:t> </a:t>
            </a:r>
            <a:r>
              <a:rPr lang="fr-FR" i="1" dirty="0">
                <a:solidFill>
                  <a:srgbClr val="FF0000"/>
                </a:solidFill>
                <a:latin typeface="+mj-lt"/>
                <a:cs typeface="Arial" charset="0"/>
              </a:rPr>
              <a:t>préférentiel</a:t>
            </a:r>
          </a:p>
        </p:txBody>
      </p:sp>
      <p:sp>
        <p:nvSpPr>
          <p:cNvPr id="34" name="ZoneTexte 33"/>
          <p:cNvSpPr txBox="1"/>
          <p:nvPr/>
        </p:nvSpPr>
        <p:spPr>
          <a:xfrm>
            <a:off x="7143750" y="3357563"/>
            <a:ext cx="1643063" cy="830262"/>
          </a:xfrm>
          <a:prstGeom prst="rect">
            <a:avLst/>
          </a:prstGeom>
          <a:noFill/>
        </p:spPr>
        <p:txBody>
          <a:bodyPr>
            <a:spAutoFit/>
          </a:bodyPr>
          <a:lstStyle/>
          <a:p>
            <a:pPr>
              <a:defRPr/>
            </a:pPr>
            <a:r>
              <a:rPr lang="fr-FR" i="1" dirty="0">
                <a:solidFill>
                  <a:srgbClr val="FFC000"/>
                </a:solidFill>
                <a:latin typeface="+mj-lt"/>
                <a:cs typeface="Arial" charset="0"/>
              </a:rPr>
              <a:t>Risque</a:t>
            </a:r>
            <a:r>
              <a:rPr lang="fr-FR" i="1" dirty="0">
                <a:latin typeface="+mj-lt"/>
                <a:cs typeface="Arial" charset="0"/>
              </a:rPr>
              <a:t> </a:t>
            </a:r>
            <a:r>
              <a:rPr lang="fr-FR" i="1" dirty="0">
                <a:solidFill>
                  <a:srgbClr val="FFC000"/>
                </a:solidFill>
                <a:latin typeface="+mj-lt"/>
                <a:cs typeface="Arial" charset="0"/>
              </a:rPr>
              <a:t>perçu</a:t>
            </a:r>
          </a:p>
        </p:txBody>
      </p:sp>
      <p:sp>
        <p:nvSpPr>
          <p:cNvPr id="18438" name="ZoneTexte 34"/>
          <p:cNvSpPr txBox="1">
            <a:spLocks noChangeArrowheads="1"/>
          </p:cNvSpPr>
          <p:nvPr/>
        </p:nvSpPr>
        <p:spPr bwMode="auto">
          <a:xfrm>
            <a:off x="6715125" y="114300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sp>
        <p:nvSpPr>
          <p:cNvPr id="18439" name="ZoneTexte 35"/>
          <p:cNvSpPr txBox="1">
            <a:spLocks noChangeArrowheads="1"/>
          </p:cNvSpPr>
          <p:nvPr/>
        </p:nvSpPr>
        <p:spPr bwMode="auto">
          <a:xfrm>
            <a:off x="6715125" y="6232525"/>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cxnSp>
        <p:nvCxnSpPr>
          <p:cNvPr id="37" name="Connecteur droit 36"/>
          <p:cNvCxnSpPr/>
          <p:nvPr/>
        </p:nvCxnSpPr>
        <p:spPr>
          <a:xfrm>
            <a:off x="6786563" y="2857500"/>
            <a:ext cx="214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000875" y="3786188"/>
            <a:ext cx="21431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18439" idx="0"/>
          </p:cNvCxnSpPr>
          <p:nvPr/>
        </p:nvCxnSpPr>
        <p:spPr>
          <a:xfrm rot="5400000" flipH="1" flipV="1">
            <a:off x="4778375" y="4008438"/>
            <a:ext cx="4446587"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214938" y="4786313"/>
            <a:ext cx="3643312" cy="1108075"/>
          </a:xfrm>
          <a:prstGeom prst="rect">
            <a:avLst/>
          </a:prstGeom>
          <a:solidFill>
            <a:srgbClr val="002060"/>
          </a:solidFill>
        </p:spPr>
        <p:txBody>
          <a:bodyPr>
            <a:spAutoFit/>
          </a:bodyPr>
          <a:lstStyle/>
          <a:p>
            <a:pPr marL="11113" lvl="1" indent="-11113" algn="ctr">
              <a:spcBef>
                <a:spcPct val="50000"/>
              </a:spcBef>
              <a:defRPr/>
            </a:pPr>
            <a:r>
              <a:rPr lang="fr-FR" sz="2200" u="sng" dirty="0">
                <a:latin typeface="+mj-lt"/>
                <a:cs typeface="Arial" charset="0"/>
              </a:rPr>
              <a:t>Cas 2 </a:t>
            </a:r>
            <a:r>
              <a:rPr lang="fr-FR" sz="2200" dirty="0">
                <a:latin typeface="+mj-lt"/>
                <a:cs typeface="Arial" charset="0"/>
              </a:rPr>
              <a:t>= Dissonance entre risque préférentiel et risque perçu.</a:t>
            </a:r>
          </a:p>
        </p:txBody>
      </p:sp>
      <p:pic>
        <p:nvPicPr>
          <p:cNvPr id="18444" name="Picture 2" descr="http://www.hostellagares.com.ar/img/nhostel/rafting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214813"/>
            <a:ext cx="4429125"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500"/>
                                        <p:tgtEl>
                                          <p:spTgt spid="34"/>
                                        </p:tgtEl>
                                      </p:cBhvr>
                                    </p:animEffect>
                                  </p:childTnLst>
                                </p:cTn>
                              </p:par>
                              <p:par>
                                <p:cTn id="11" presetID="4" presetClass="entr" presetSubtype="16"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ox(in)">
                                      <p:cBhvr>
                                        <p:cTn id="13" dur="500"/>
                                        <p:tgtEl>
                                          <p:spTgt spid="37"/>
                                        </p:tgtEl>
                                      </p:cBhvr>
                                    </p:animEffect>
                                  </p:childTnLst>
                                </p:cTn>
                              </p:par>
                              <p:par>
                                <p:cTn id="14" presetID="4" presetClass="entr" presetSubtype="16"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ox(in)">
                                      <p:cBhvr>
                                        <p:cTn id="16" dur="500"/>
                                        <p:tgtEl>
                                          <p:spTgt spid="3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32" name="ZoneTexte 31"/>
          <p:cNvSpPr txBox="1"/>
          <p:nvPr/>
        </p:nvSpPr>
        <p:spPr>
          <a:xfrm>
            <a:off x="428625" y="1500188"/>
            <a:ext cx="4143375" cy="5308600"/>
          </a:xfrm>
          <a:prstGeom prst="rect">
            <a:avLst/>
          </a:prstGeom>
          <a:solidFill>
            <a:schemeClr val="accent5">
              <a:lumMod val="25000"/>
            </a:schemeClr>
          </a:solidFill>
        </p:spPr>
        <p:txBody>
          <a:bodyPr>
            <a:spAutoFit/>
          </a:bodyPr>
          <a:lstStyle/>
          <a:p>
            <a:pPr indent="538163">
              <a:spcBef>
                <a:spcPct val="50000"/>
              </a:spcBef>
              <a:buFont typeface="Arial" pitchFamily="34" charset="0"/>
              <a:buChar char="•"/>
              <a:defRPr/>
            </a:pPr>
            <a:r>
              <a:rPr lang="fr-FR" dirty="0">
                <a:latin typeface="+mj-lt"/>
                <a:cs typeface="Arial" charset="0"/>
              </a:rPr>
              <a:t>La réduction de la dissonance passe par une modification du comportement actuel qui entraînera en retour une modulation du risque perçu.</a:t>
            </a:r>
          </a:p>
          <a:p>
            <a:pPr indent="538163">
              <a:spcBef>
                <a:spcPct val="50000"/>
              </a:spcBef>
              <a:buFont typeface="Arial" pitchFamily="34" charset="0"/>
              <a:buChar char="•"/>
              <a:defRPr/>
            </a:pPr>
            <a:endParaRPr lang="fr-FR" sz="1000" dirty="0">
              <a:latin typeface="+mj-lt"/>
              <a:cs typeface="Arial" charset="0"/>
            </a:endParaRPr>
          </a:p>
          <a:p>
            <a:pPr indent="538163">
              <a:spcBef>
                <a:spcPct val="50000"/>
              </a:spcBef>
              <a:buFont typeface="Arial" pitchFamily="34" charset="0"/>
              <a:buChar char="•"/>
              <a:defRPr/>
            </a:pPr>
            <a:r>
              <a:rPr lang="fr-FR" dirty="0">
                <a:latin typeface="+mj-lt"/>
                <a:cs typeface="Arial" charset="0"/>
              </a:rPr>
              <a:t>Le risque préférentiel doit donc être considéré comme un standard qui va réguler, par l’intermédiaire du risque perçu, le comportement réellement adopté par le sujet.</a:t>
            </a:r>
          </a:p>
        </p:txBody>
      </p:sp>
      <p:sp>
        <p:nvSpPr>
          <p:cNvPr id="33" name="ZoneTexte 32"/>
          <p:cNvSpPr txBox="1"/>
          <p:nvPr/>
        </p:nvSpPr>
        <p:spPr>
          <a:xfrm>
            <a:off x="4643438" y="3527425"/>
            <a:ext cx="1714500" cy="830263"/>
          </a:xfrm>
          <a:prstGeom prst="rect">
            <a:avLst/>
          </a:prstGeom>
          <a:noFill/>
        </p:spPr>
        <p:txBody>
          <a:bodyPr>
            <a:spAutoFit/>
          </a:bodyPr>
          <a:lstStyle/>
          <a:p>
            <a:pPr algn="r">
              <a:defRPr/>
            </a:pPr>
            <a:r>
              <a:rPr lang="fr-FR" i="1" dirty="0">
                <a:solidFill>
                  <a:srgbClr val="FF0000"/>
                </a:solidFill>
                <a:latin typeface="+mj-lt"/>
                <a:cs typeface="Arial" charset="0"/>
              </a:rPr>
              <a:t>Risque</a:t>
            </a:r>
            <a:r>
              <a:rPr lang="fr-FR" i="1" dirty="0">
                <a:latin typeface="+mj-lt"/>
                <a:cs typeface="Arial" charset="0"/>
              </a:rPr>
              <a:t> </a:t>
            </a:r>
            <a:r>
              <a:rPr lang="fr-FR" i="1" dirty="0">
                <a:solidFill>
                  <a:srgbClr val="FF0000"/>
                </a:solidFill>
                <a:latin typeface="+mj-lt"/>
                <a:cs typeface="Arial" charset="0"/>
              </a:rPr>
              <a:t>préférentiel</a:t>
            </a:r>
          </a:p>
        </p:txBody>
      </p:sp>
      <p:sp>
        <p:nvSpPr>
          <p:cNvPr id="34" name="ZoneTexte 33"/>
          <p:cNvSpPr txBox="1"/>
          <p:nvPr/>
        </p:nvSpPr>
        <p:spPr>
          <a:xfrm>
            <a:off x="6786563" y="3500438"/>
            <a:ext cx="1643062" cy="830262"/>
          </a:xfrm>
          <a:prstGeom prst="rect">
            <a:avLst/>
          </a:prstGeom>
          <a:noFill/>
        </p:spPr>
        <p:txBody>
          <a:bodyPr>
            <a:spAutoFit/>
          </a:bodyPr>
          <a:lstStyle/>
          <a:p>
            <a:pPr>
              <a:defRPr/>
            </a:pPr>
            <a:r>
              <a:rPr lang="fr-FR" i="1" dirty="0">
                <a:solidFill>
                  <a:srgbClr val="FFC000"/>
                </a:solidFill>
                <a:latin typeface="+mj-lt"/>
                <a:cs typeface="Arial" charset="0"/>
              </a:rPr>
              <a:t>Risque</a:t>
            </a:r>
            <a:r>
              <a:rPr lang="fr-FR" i="1" dirty="0">
                <a:latin typeface="+mj-lt"/>
                <a:cs typeface="Arial" charset="0"/>
              </a:rPr>
              <a:t> </a:t>
            </a:r>
            <a:r>
              <a:rPr lang="fr-FR" i="1" dirty="0">
                <a:solidFill>
                  <a:srgbClr val="FFC000"/>
                </a:solidFill>
                <a:latin typeface="+mj-lt"/>
                <a:cs typeface="Arial" charset="0"/>
              </a:rPr>
              <a:t>perçu</a:t>
            </a:r>
          </a:p>
        </p:txBody>
      </p:sp>
      <p:sp>
        <p:nvSpPr>
          <p:cNvPr id="19462" name="ZoneTexte 34"/>
          <p:cNvSpPr txBox="1">
            <a:spLocks noChangeArrowheads="1"/>
          </p:cNvSpPr>
          <p:nvPr/>
        </p:nvSpPr>
        <p:spPr bwMode="auto">
          <a:xfrm>
            <a:off x="6286500" y="114300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sp>
        <p:nvSpPr>
          <p:cNvPr id="19463" name="ZoneTexte 35"/>
          <p:cNvSpPr txBox="1">
            <a:spLocks noChangeArrowheads="1"/>
          </p:cNvSpPr>
          <p:nvPr/>
        </p:nvSpPr>
        <p:spPr bwMode="auto">
          <a:xfrm>
            <a:off x="6286500" y="6018213"/>
            <a:ext cx="571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cxnSp>
        <p:nvCxnSpPr>
          <p:cNvPr id="37" name="Connecteur droit 36"/>
          <p:cNvCxnSpPr/>
          <p:nvPr/>
        </p:nvCxnSpPr>
        <p:spPr>
          <a:xfrm>
            <a:off x="6357938" y="3929063"/>
            <a:ext cx="214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6572250" y="3929063"/>
            <a:ext cx="21431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flipH="1" flipV="1">
            <a:off x="4464844" y="3893344"/>
            <a:ext cx="42164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6643688" y="2357438"/>
            <a:ext cx="2143125" cy="769937"/>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 risqué</a:t>
            </a:r>
          </a:p>
        </p:txBody>
      </p:sp>
      <p:sp>
        <p:nvSpPr>
          <p:cNvPr id="42" name="ZoneTexte 41"/>
          <p:cNvSpPr txBox="1"/>
          <p:nvPr/>
        </p:nvSpPr>
        <p:spPr>
          <a:xfrm>
            <a:off x="6643688" y="5000625"/>
            <a:ext cx="2143125" cy="769938"/>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 risqué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par>
                          <p:cTn id="8" fill="hold" nodeType="afterGroup">
                            <p:stCondLst>
                              <p:cond delay="500"/>
                            </p:stCondLst>
                            <p:childTnLst>
                              <p:par>
                                <p:cTn id="9" presetID="64" presetClass="path" presetSubtype="0" accel="50000" decel="50000" fill="hold" grpId="0" nodeType="afterEffect">
                                  <p:stCondLst>
                                    <p:cond delay="0"/>
                                  </p:stCondLst>
                                  <p:childTnLst>
                                    <p:animMotion origin="layout" path="M 0 0  L 0 -0.33333  E" pathEditMode="relative" ptsTypes="">
                                      <p:cBhvr>
                                        <p:cTn id="10" dur="2000" fill="hold"/>
                                        <p:tgtEl>
                                          <p:spTgt spid="34"/>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ox(in)">
                                      <p:cBhvr>
                                        <p:cTn id="15" dur="500"/>
                                        <p:tgtEl>
                                          <p:spTgt spid="42"/>
                                        </p:tgtEl>
                                      </p:cBhvr>
                                    </p:animEffect>
                                  </p:childTnLst>
                                </p:cTn>
                              </p:par>
                            </p:childTnLst>
                          </p:cTn>
                        </p:par>
                        <p:par>
                          <p:cTn id="16" fill="hold" nodeType="afterGroup">
                            <p:stCondLst>
                              <p:cond delay="500"/>
                            </p:stCondLst>
                            <p:childTnLst>
                              <p:par>
                                <p:cTn id="17" presetID="42" presetClass="path" presetSubtype="0" accel="50000" decel="50000" fill="hold" grpId="1" nodeType="afterEffect">
                                  <p:stCondLst>
                                    <p:cond delay="0"/>
                                  </p:stCondLst>
                                  <p:childTnLst>
                                    <p:animMotion origin="layout" path="M -0.00121 -0.33333 L -4.44444E-6 0.32292 " pathEditMode="relative" rAng="0" ptsTypes="AA">
                                      <p:cBhvr>
                                        <p:cTn id="18" dur="2000" fill="hold"/>
                                        <p:tgtEl>
                                          <p:spTgt spid="34"/>
                                        </p:tgtEl>
                                        <p:attrNameLst>
                                          <p:attrName>ppt_x</p:attrName>
                                          <p:attrName>ppt_y</p:attrName>
                                        </p:attrNameLst>
                                      </p:cBhvr>
                                      <p:rCtr x="52" y="32801"/>
                                    </p:animMotion>
                                  </p:childTnLst>
                                </p:cTn>
                              </p:par>
                            </p:childTnLst>
                          </p:cTn>
                        </p:par>
                        <p:par>
                          <p:cTn id="19" fill="hold" nodeType="afterGroup">
                            <p:stCondLst>
                              <p:cond delay="2500"/>
                            </p:stCondLst>
                            <p:childTnLst>
                              <p:par>
                                <p:cTn id="20" presetID="64" presetClass="path" presetSubtype="0" accel="50000" decel="50000" fill="hold" grpId="2" nodeType="afterEffect">
                                  <p:stCondLst>
                                    <p:cond delay="0"/>
                                  </p:stCondLst>
                                  <p:childTnLst>
                                    <p:animMotion origin="layout" path="M -0.00121 0.32292 L -4.44444E-6 0.00278 " pathEditMode="relative" rAng="0" ptsTypes="AA">
                                      <p:cBhvr>
                                        <p:cTn id="21" dur="2000" fill="hold"/>
                                        <p:tgtEl>
                                          <p:spTgt spid="34"/>
                                        </p:tgtEl>
                                        <p:attrNameLst>
                                          <p:attrName>ppt_x</p:attrName>
                                          <p:attrName>ppt_y</p:attrName>
                                        </p:attrNameLst>
                                      </p:cBhvr>
                                      <p:rCtr x="52" y="-1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4" grpId="2"/>
      <p:bldP spid="4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32" name="ZoneTexte 31"/>
          <p:cNvSpPr txBox="1"/>
          <p:nvPr/>
        </p:nvSpPr>
        <p:spPr>
          <a:xfrm>
            <a:off x="428625" y="1797050"/>
            <a:ext cx="4357688" cy="4162425"/>
          </a:xfrm>
          <a:prstGeom prst="rect">
            <a:avLst/>
          </a:prstGeom>
          <a:solidFill>
            <a:schemeClr val="accent5">
              <a:lumMod val="25000"/>
            </a:schemeClr>
          </a:solidFill>
        </p:spPr>
        <p:txBody>
          <a:bodyPr>
            <a:spAutoFit/>
          </a:bodyPr>
          <a:lstStyle/>
          <a:p>
            <a:pPr marL="177800" lvl="1">
              <a:spcBef>
                <a:spcPct val="50000"/>
              </a:spcBef>
              <a:defRPr/>
            </a:pPr>
            <a:r>
              <a:rPr lang="fr-FR" sz="2500" dirty="0">
                <a:effectLst>
                  <a:outerShdw blurRad="38100" dist="38100" dir="2700000" algn="tl">
                    <a:srgbClr val="000000">
                      <a:alpha val="43137"/>
                    </a:srgbClr>
                  </a:outerShdw>
                </a:effectLst>
                <a:latin typeface="+mj-lt"/>
                <a:cs typeface="Arial" charset="0"/>
              </a:rPr>
              <a:t>La réduction de la dissonance entre le risque préférentiel et le risque perçu intervient quel que soit le sens de l’écart : </a:t>
            </a:r>
          </a:p>
          <a:p>
            <a:pPr marL="177800" lvl="1">
              <a:spcBef>
                <a:spcPct val="50000"/>
              </a:spcBef>
              <a:buFont typeface="Courier New" pitchFamily="49" charset="0"/>
              <a:buChar char="o"/>
              <a:defRPr/>
            </a:pPr>
            <a:r>
              <a:rPr lang="fr-FR" dirty="0">
                <a:latin typeface="+mj-lt"/>
                <a:cs typeface="Arial" charset="0"/>
              </a:rPr>
              <a:t>  </a:t>
            </a:r>
            <a:r>
              <a:rPr lang="fr-FR" sz="2300" dirty="0">
                <a:latin typeface="+mj-lt"/>
                <a:cs typeface="Arial" charset="0"/>
              </a:rPr>
              <a:t>risque perçu &lt; risque préférentiel </a:t>
            </a:r>
          </a:p>
          <a:p>
            <a:pPr marL="177800" lvl="1">
              <a:spcBef>
                <a:spcPct val="50000"/>
              </a:spcBef>
              <a:defRPr/>
            </a:pPr>
            <a:r>
              <a:rPr lang="fr-FR" sz="2300" dirty="0">
                <a:latin typeface="+mj-lt"/>
                <a:cs typeface="Arial" charset="0"/>
                <a:sym typeface="Wingdings" pitchFamily="2" charset="2"/>
              </a:rPr>
              <a:t></a:t>
            </a:r>
            <a:r>
              <a:rPr lang="fr-FR" sz="2300" dirty="0">
                <a:latin typeface="+mj-lt"/>
                <a:cs typeface="Arial" charset="0"/>
              </a:rPr>
              <a:t> comportements  + dangereux, de manière à augmenter le risque perçu.</a:t>
            </a:r>
          </a:p>
        </p:txBody>
      </p:sp>
      <p:sp>
        <p:nvSpPr>
          <p:cNvPr id="7" name="ZoneTexte 6"/>
          <p:cNvSpPr txBox="1"/>
          <p:nvPr/>
        </p:nvSpPr>
        <p:spPr>
          <a:xfrm>
            <a:off x="5072063" y="2455863"/>
            <a:ext cx="1714500" cy="830262"/>
          </a:xfrm>
          <a:prstGeom prst="rect">
            <a:avLst/>
          </a:prstGeom>
          <a:noFill/>
        </p:spPr>
        <p:txBody>
          <a:bodyPr>
            <a:spAutoFit/>
          </a:bodyPr>
          <a:lstStyle/>
          <a:p>
            <a:pPr algn="r">
              <a:defRPr/>
            </a:pPr>
            <a:r>
              <a:rPr lang="fr-FR" i="1" dirty="0">
                <a:solidFill>
                  <a:srgbClr val="FF0000"/>
                </a:solidFill>
                <a:latin typeface="+mj-lt"/>
                <a:cs typeface="Arial" charset="0"/>
              </a:rPr>
              <a:t>Risque</a:t>
            </a:r>
            <a:r>
              <a:rPr lang="fr-FR" i="1" dirty="0">
                <a:latin typeface="+mj-lt"/>
                <a:cs typeface="Arial" charset="0"/>
              </a:rPr>
              <a:t> </a:t>
            </a:r>
            <a:r>
              <a:rPr lang="fr-FR" i="1" dirty="0">
                <a:solidFill>
                  <a:srgbClr val="FF0000"/>
                </a:solidFill>
                <a:latin typeface="+mj-lt"/>
                <a:cs typeface="Arial" charset="0"/>
              </a:rPr>
              <a:t>préférentiel</a:t>
            </a:r>
          </a:p>
        </p:txBody>
      </p:sp>
      <p:sp>
        <p:nvSpPr>
          <p:cNvPr id="8" name="ZoneTexte 7"/>
          <p:cNvSpPr txBox="1"/>
          <p:nvPr/>
        </p:nvSpPr>
        <p:spPr>
          <a:xfrm>
            <a:off x="7143750" y="4214813"/>
            <a:ext cx="1643063" cy="830262"/>
          </a:xfrm>
          <a:prstGeom prst="rect">
            <a:avLst/>
          </a:prstGeom>
          <a:noFill/>
        </p:spPr>
        <p:txBody>
          <a:bodyPr>
            <a:spAutoFit/>
          </a:bodyPr>
          <a:lstStyle/>
          <a:p>
            <a:pPr>
              <a:defRPr/>
            </a:pPr>
            <a:r>
              <a:rPr lang="fr-FR" i="1" dirty="0">
                <a:solidFill>
                  <a:srgbClr val="FFC000"/>
                </a:solidFill>
                <a:latin typeface="+mj-lt"/>
                <a:cs typeface="Arial" charset="0"/>
              </a:rPr>
              <a:t>Risque</a:t>
            </a:r>
            <a:r>
              <a:rPr lang="fr-FR" i="1" dirty="0">
                <a:latin typeface="+mj-lt"/>
                <a:cs typeface="Arial" charset="0"/>
              </a:rPr>
              <a:t> </a:t>
            </a:r>
            <a:r>
              <a:rPr lang="fr-FR" i="1" dirty="0">
                <a:solidFill>
                  <a:srgbClr val="FFC000"/>
                </a:solidFill>
                <a:latin typeface="+mj-lt"/>
                <a:cs typeface="Arial" charset="0"/>
              </a:rPr>
              <a:t>perçu</a:t>
            </a:r>
          </a:p>
        </p:txBody>
      </p:sp>
      <p:sp>
        <p:nvSpPr>
          <p:cNvPr id="20486" name="ZoneTexte 8"/>
          <p:cNvSpPr txBox="1">
            <a:spLocks noChangeArrowheads="1"/>
          </p:cNvSpPr>
          <p:nvPr/>
        </p:nvSpPr>
        <p:spPr bwMode="auto">
          <a:xfrm>
            <a:off x="6715125" y="114300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sp>
        <p:nvSpPr>
          <p:cNvPr id="20487" name="ZoneTexte 9"/>
          <p:cNvSpPr txBox="1">
            <a:spLocks noChangeArrowheads="1"/>
          </p:cNvSpPr>
          <p:nvPr/>
        </p:nvSpPr>
        <p:spPr bwMode="auto">
          <a:xfrm>
            <a:off x="6715125" y="6018213"/>
            <a:ext cx="571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cxnSp>
        <p:nvCxnSpPr>
          <p:cNvPr id="13" name="Connecteur droit 12"/>
          <p:cNvCxnSpPr/>
          <p:nvPr/>
        </p:nvCxnSpPr>
        <p:spPr>
          <a:xfrm>
            <a:off x="6786563" y="2857500"/>
            <a:ext cx="214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000875" y="4643438"/>
            <a:ext cx="21431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rot="5400000" flipH="1" flipV="1">
            <a:off x="4893469" y="3893344"/>
            <a:ext cx="42164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000875" y="5588000"/>
            <a:ext cx="2143125" cy="769938"/>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 risqué</a:t>
            </a:r>
          </a:p>
        </p:txBody>
      </p:sp>
      <p:sp>
        <p:nvSpPr>
          <p:cNvPr id="12" name="Flèche vers le haut 11"/>
          <p:cNvSpPr/>
          <p:nvPr/>
        </p:nvSpPr>
        <p:spPr>
          <a:xfrm>
            <a:off x="7643813" y="5072063"/>
            <a:ext cx="357187" cy="571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box(in)">
                                      <p:cBhvr>
                                        <p:cTn id="7" dur="500"/>
                                        <p:tgtEl>
                                          <p:spTgt spid="32">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ox(in)">
                                      <p:cBhvr>
                                        <p:cTn id="24" dur="500"/>
                                        <p:tgtEl>
                                          <p:spTgt spid="3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par>
                          <p:cTn id="33" fill="hold" nodeType="afterGroup">
                            <p:stCondLst>
                              <p:cond delay="500"/>
                            </p:stCondLst>
                            <p:childTnLst>
                              <p:par>
                                <p:cTn id="34" presetID="64" presetClass="path" presetSubtype="0" accel="50000" decel="50000" fill="hold" grpId="0" nodeType="afterEffect">
                                  <p:stCondLst>
                                    <p:cond delay="0"/>
                                  </p:stCondLst>
                                  <p:childTnLst>
                                    <p:animMotion origin="layout" path="M -2.77778E-7 0 L -2.77778E-7 -0.25208 " pathEditMode="relative" rAng="0" ptsTypes="AA">
                                      <p:cBhvr>
                                        <p:cTn id="35" dur="2000" fill="hold"/>
                                        <p:tgtEl>
                                          <p:spTgt spid="12"/>
                                        </p:tgtEl>
                                        <p:attrNameLst>
                                          <p:attrName>ppt_x</p:attrName>
                                          <p:attrName>ppt_y</p:attrName>
                                        </p:attrNameLst>
                                      </p:cBhvr>
                                      <p:rCtr x="0" y="-12616"/>
                                    </p:animMotion>
                                  </p:childTnLst>
                                </p:cTn>
                              </p:par>
                              <p:par>
                                <p:cTn id="36" presetID="64" presetClass="path" presetSubtype="0" accel="50000" decel="50000" fill="hold" nodeType="withEffect">
                                  <p:stCondLst>
                                    <p:cond delay="0"/>
                                  </p:stCondLst>
                                  <p:childTnLst>
                                    <p:animMotion origin="layout" path="M -1.94444E-6 1.11022E-16 L -0.00069 -0.25903 " pathEditMode="relative" rAng="0" ptsTypes="AA">
                                      <p:cBhvr>
                                        <p:cTn id="37" dur="2000" fill="hold"/>
                                        <p:tgtEl>
                                          <p:spTgt spid="8"/>
                                        </p:tgtEl>
                                        <p:attrNameLst>
                                          <p:attrName>ppt_x</p:attrName>
                                          <p:attrName>ppt_y</p:attrName>
                                        </p:attrNameLst>
                                      </p:cBhvr>
                                      <p:rCtr x="-35" y="-12963"/>
                                    </p:animMotion>
                                  </p:childTnLst>
                                </p:cTn>
                              </p:par>
                              <p:par>
                                <p:cTn id="38" presetID="64" presetClass="path" presetSubtype="0" accel="50000" decel="50000" fill="hold" nodeType="withEffect">
                                  <p:stCondLst>
                                    <p:cond delay="0"/>
                                  </p:stCondLst>
                                  <p:childTnLst>
                                    <p:animMotion origin="layout" path="M -1.94444E-6 -3.33333E-6 L -0.00156 -0.26111 " pathEditMode="relative" rAng="0" ptsTypes="AA">
                                      <p:cBhvr>
                                        <p:cTn id="39" dur="2000" fill="hold"/>
                                        <p:tgtEl>
                                          <p:spTgt spid="17"/>
                                        </p:tgtEl>
                                        <p:attrNameLst>
                                          <p:attrName>ppt_x</p:attrName>
                                          <p:attrName>ppt_y</p:attrName>
                                        </p:attrNameLst>
                                      </p:cBhvr>
                                      <p:rCtr x="-87" y="-1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32" name="ZoneTexte 31"/>
          <p:cNvSpPr txBox="1"/>
          <p:nvPr/>
        </p:nvSpPr>
        <p:spPr>
          <a:xfrm>
            <a:off x="428625" y="1797050"/>
            <a:ext cx="4357688" cy="4162425"/>
          </a:xfrm>
          <a:prstGeom prst="rect">
            <a:avLst/>
          </a:prstGeom>
          <a:solidFill>
            <a:schemeClr val="accent5">
              <a:lumMod val="25000"/>
            </a:schemeClr>
          </a:solidFill>
        </p:spPr>
        <p:txBody>
          <a:bodyPr>
            <a:spAutoFit/>
          </a:bodyPr>
          <a:lstStyle/>
          <a:p>
            <a:pPr marL="177800" lvl="1">
              <a:spcBef>
                <a:spcPct val="50000"/>
              </a:spcBef>
              <a:defRPr/>
            </a:pPr>
            <a:r>
              <a:rPr lang="fr-FR" sz="2500" dirty="0">
                <a:effectLst>
                  <a:outerShdw blurRad="38100" dist="38100" dir="2700000" algn="tl">
                    <a:srgbClr val="000000">
                      <a:alpha val="43137"/>
                    </a:srgbClr>
                  </a:outerShdw>
                </a:effectLst>
                <a:latin typeface="+mj-lt"/>
                <a:cs typeface="Arial" charset="0"/>
              </a:rPr>
              <a:t>La réduction de la dissonance entre le risque préférentiel et le risque perçu intervient quel que soit le sens de l’écart : </a:t>
            </a:r>
          </a:p>
          <a:p>
            <a:pPr marL="177800" lvl="1">
              <a:spcBef>
                <a:spcPct val="50000"/>
              </a:spcBef>
              <a:buFont typeface="Courier New" pitchFamily="49" charset="0"/>
              <a:buChar char="o"/>
              <a:defRPr/>
            </a:pPr>
            <a:r>
              <a:rPr lang="fr-FR" dirty="0">
                <a:latin typeface="+mj-lt"/>
                <a:cs typeface="Arial" charset="0"/>
              </a:rPr>
              <a:t>  </a:t>
            </a:r>
            <a:r>
              <a:rPr lang="fr-FR" sz="2300" dirty="0">
                <a:latin typeface="+mj-lt"/>
                <a:cs typeface="Arial" charset="0"/>
              </a:rPr>
              <a:t>risque perçu &gt; risque préférentiel </a:t>
            </a:r>
          </a:p>
          <a:p>
            <a:pPr marL="177800" lvl="1">
              <a:spcBef>
                <a:spcPct val="50000"/>
              </a:spcBef>
              <a:defRPr/>
            </a:pPr>
            <a:r>
              <a:rPr lang="fr-FR" sz="2300" dirty="0">
                <a:latin typeface="+mj-lt"/>
                <a:cs typeface="Arial" charset="0"/>
                <a:sym typeface="Wingdings" pitchFamily="2" charset="2"/>
              </a:rPr>
              <a:t></a:t>
            </a:r>
            <a:r>
              <a:rPr lang="fr-FR" sz="2300" dirty="0">
                <a:latin typeface="+mj-lt"/>
                <a:cs typeface="Arial" charset="0"/>
              </a:rPr>
              <a:t> comportements  + sûrs, de manière à diminuer le risque perçu.</a:t>
            </a:r>
          </a:p>
        </p:txBody>
      </p:sp>
      <p:sp>
        <p:nvSpPr>
          <p:cNvPr id="7" name="ZoneTexte 6"/>
          <p:cNvSpPr txBox="1"/>
          <p:nvPr/>
        </p:nvSpPr>
        <p:spPr>
          <a:xfrm>
            <a:off x="5072063" y="4598988"/>
            <a:ext cx="1714500" cy="830262"/>
          </a:xfrm>
          <a:prstGeom prst="rect">
            <a:avLst/>
          </a:prstGeom>
          <a:noFill/>
        </p:spPr>
        <p:txBody>
          <a:bodyPr>
            <a:spAutoFit/>
          </a:bodyPr>
          <a:lstStyle/>
          <a:p>
            <a:pPr algn="r">
              <a:defRPr/>
            </a:pPr>
            <a:r>
              <a:rPr lang="fr-FR" i="1" dirty="0">
                <a:solidFill>
                  <a:srgbClr val="FF0000"/>
                </a:solidFill>
                <a:latin typeface="+mj-lt"/>
                <a:cs typeface="Arial" charset="0"/>
              </a:rPr>
              <a:t>Risque</a:t>
            </a:r>
            <a:r>
              <a:rPr lang="fr-FR" i="1" dirty="0">
                <a:latin typeface="+mj-lt"/>
                <a:cs typeface="Arial" charset="0"/>
              </a:rPr>
              <a:t> </a:t>
            </a:r>
            <a:r>
              <a:rPr lang="fr-FR" i="1" dirty="0">
                <a:solidFill>
                  <a:srgbClr val="FF0000"/>
                </a:solidFill>
                <a:latin typeface="+mj-lt"/>
                <a:cs typeface="Arial" charset="0"/>
              </a:rPr>
              <a:t>préférentiel</a:t>
            </a:r>
          </a:p>
        </p:txBody>
      </p:sp>
      <p:sp>
        <p:nvSpPr>
          <p:cNvPr id="8" name="ZoneTexte 7"/>
          <p:cNvSpPr txBox="1"/>
          <p:nvPr/>
        </p:nvSpPr>
        <p:spPr>
          <a:xfrm>
            <a:off x="7143750" y="3098800"/>
            <a:ext cx="1643063" cy="830263"/>
          </a:xfrm>
          <a:prstGeom prst="rect">
            <a:avLst/>
          </a:prstGeom>
          <a:noFill/>
        </p:spPr>
        <p:txBody>
          <a:bodyPr>
            <a:spAutoFit/>
          </a:bodyPr>
          <a:lstStyle/>
          <a:p>
            <a:pPr>
              <a:defRPr/>
            </a:pPr>
            <a:r>
              <a:rPr lang="fr-FR" i="1" dirty="0">
                <a:solidFill>
                  <a:srgbClr val="FFC000"/>
                </a:solidFill>
                <a:latin typeface="+mj-lt"/>
                <a:cs typeface="Arial" charset="0"/>
              </a:rPr>
              <a:t>Risque</a:t>
            </a:r>
            <a:r>
              <a:rPr lang="fr-FR" i="1" dirty="0">
                <a:latin typeface="+mj-lt"/>
                <a:cs typeface="Arial" charset="0"/>
              </a:rPr>
              <a:t> </a:t>
            </a:r>
            <a:r>
              <a:rPr lang="fr-FR" i="1" dirty="0">
                <a:solidFill>
                  <a:srgbClr val="FFC000"/>
                </a:solidFill>
                <a:latin typeface="+mj-lt"/>
                <a:cs typeface="Arial" charset="0"/>
              </a:rPr>
              <a:t>perçu</a:t>
            </a:r>
          </a:p>
        </p:txBody>
      </p:sp>
      <p:sp>
        <p:nvSpPr>
          <p:cNvPr id="21510" name="ZoneTexte 8"/>
          <p:cNvSpPr txBox="1">
            <a:spLocks noChangeArrowheads="1"/>
          </p:cNvSpPr>
          <p:nvPr/>
        </p:nvSpPr>
        <p:spPr bwMode="auto">
          <a:xfrm>
            <a:off x="6715125" y="114300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sp>
        <p:nvSpPr>
          <p:cNvPr id="21511" name="ZoneTexte 9"/>
          <p:cNvSpPr txBox="1">
            <a:spLocks noChangeArrowheads="1"/>
          </p:cNvSpPr>
          <p:nvPr/>
        </p:nvSpPr>
        <p:spPr bwMode="auto">
          <a:xfrm>
            <a:off x="6715125" y="608965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cxnSp>
        <p:nvCxnSpPr>
          <p:cNvPr id="13" name="Connecteur droit 12"/>
          <p:cNvCxnSpPr/>
          <p:nvPr/>
        </p:nvCxnSpPr>
        <p:spPr>
          <a:xfrm>
            <a:off x="6786563" y="5000625"/>
            <a:ext cx="214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000875" y="3571875"/>
            <a:ext cx="21431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rot="5400000" flipH="1" flipV="1">
            <a:off x="4893469" y="3893344"/>
            <a:ext cx="42164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000875" y="1571625"/>
            <a:ext cx="2143125" cy="769938"/>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 sûr</a:t>
            </a:r>
          </a:p>
        </p:txBody>
      </p:sp>
      <p:sp>
        <p:nvSpPr>
          <p:cNvPr id="14" name="Flèche vers le bas 13"/>
          <p:cNvSpPr/>
          <p:nvPr/>
        </p:nvSpPr>
        <p:spPr>
          <a:xfrm>
            <a:off x="7858125" y="2428875"/>
            <a:ext cx="357188"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box(in)">
                                      <p:cBhvr>
                                        <p:cTn id="7" dur="500"/>
                                        <p:tgtEl>
                                          <p:spTgt spid="3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ox(in)">
                                      <p:cBhvr>
                                        <p:cTn id="24" dur="500"/>
                                        <p:tgtEl>
                                          <p:spTgt spid="3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par>
                          <p:cTn id="33" fill="hold" nodeType="afterGroup">
                            <p:stCondLst>
                              <p:cond delay="500"/>
                            </p:stCondLst>
                            <p:childTnLst>
                              <p:par>
                                <p:cTn id="34" presetID="42" presetClass="path" presetSubtype="0" accel="50000" decel="50000" fill="hold" grpId="0" nodeType="afterEffect">
                                  <p:stCondLst>
                                    <p:cond delay="0"/>
                                  </p:stCondLst>
                                  <p:childTnLst>
                                    <p:animMotion origin="layout" path="M 5.55556E-7 -1.85185E-6 L -0.00087 0.21134 " pathEditMode="relative" rAng="0" ptsTypes="AA">
                                      <p:cBhvr>
                                        <p:cTn id="35" dur="2000" fill="hold"/>
                                        <p:tgtEl>
                                          <p:spTgt spid="14"/>
                                        </p:tgtEl>
                                        <p:attrNameLst>
                                          <p:attrName>ppt_x</p:attrName>
                                          <p:attrName>ppt_y</p:attrName>
                                        </p:attrNameLst>
                                      </p:cBhvr>
                                      <p:rCtr x="-52" y="10556"/>
                                    </p:animMotion>
                                  </p:childTnLst>
                                </p:cTn>
                              </p:par>
                              <p:par>
                                <p:cTn id="36" presetID="42" presetClass="path" presetSubtype="0" accel="50000" decel="50000" fill="hold" nodeType="withEffect">
                                  <p:stCondLst>
                                    <p:cond delay="0"/>
                                  </p:stCondLst>
                                  <p:childTnLst>
                                    <p:animMotion origin="layout" path="M 3.05556E-6 -4.81481E-6 L 3.05556E-6 0.20718 " pathEditMode="relative" rAng="0" ptsTypes="AA">
                                      <p:cBhvr>
                                        <p:cTn id="37" dur="2000" fill="hold"/>
                                        <p:tgtEl>
                                          <p:spTgt spid="17"/>
                                        </p:tgtEl>
                                        <p:attrNameLst>
                                          <p:attrName>ppt_x</p:attrName>
                                          <p:attrName>ppt_y</p:attrName>
                                        </p:attrNameLst>
                                      </p:cBhvr>
                                      <p:rCtr x="0" y="10347"/>
                                    </p:animMotion>
                                  </p:childTnLst>
                                </p:cTn>
                              </p:par>
                              <p:par>
                                <p:cTn id="38" presetID="42" presetClass="path" presetSubtype="0" accel="50000" decel="50000" fill="hold" grpId="1" nodeType="withEffect">
                                  <p:stCondLst>
                                    <p:cond delay="0"/>
                                  </p:stCondLst>
                                  <p:childTnLst>
                                    <p:animMotion origin="layout" path="M 3.05556E-6 0.02199 L 3.05556E-6 0.21875 " pathEditMode="relative" rAng="0" ptsTypes="AA">
                                      <p:cBhvr>
                                        <p:cTn id="39" dur="2000" fill="hold"/>
                                        <p:tgtEl>
                                          <p:spTgt spid="8"/>
                                        </p:tgtEl>
                                        <p:attrNameLst>
                                          <p:attrName>ppt_x</p:attrName>
                                          <p:attrName>ppt_y</p:attrName>
                                        </p:attrNameLst>
                                      </p:cBhvr>
                                      <p:rCtr x="0" y="98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1" grpId="0"/>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71438"/>
            <a:ext cx="8820150" cy="584200"/>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Qu’est-ce que la prise de risque ? </a:t>
            </a:r>
          </a:p>
        </p:txBody>
      </p:sp>
      <p:sp>
        <p:nvSpPr>
          <p:cNvPr id="17" name="ZoneTexte 16"/>
          <p:cNvSpPr txBox="1"/>
          <p:nvPr/>
        </p:nvSpPr>
        <p:spPr>
          <a:xfrm>
            <a:off x="357188" y="1000125"/>
            <a:ext cx="8429625" cy="6248400"/>
          </a:xfrm>
          <a:prstGeom prst="rect">
            <a:avLst/>
          </a:prstGeom>
          <a:noFill/>
        </p:spPr>
        <p:txBody>
          <a:bodyPr>
            <a:spAutoFit/>
          </a:bodyPr>
          <a:lstStyle/>
          <a:p>
            <a:pPr>
              <a:buFont typeface="Wingdings" pitchFamily="2" charset="2"/>
              <a:buChar char="q"/>
              <a:defRPr/>
            </a:pPr>
            <a:r>
              <a:rPr lang="fr-FR" sz="2500" dirty="0">
                <a:latin typeface="+mj-lt"/>
                <a:cs typeface="+mn-cs"/>
              </a:rPr>
              <a:t>  La prise de risque est une </a:t>
            </a:r>
            <a:r>
              <a:rPr lang="fr-FR" sz="2500" b="1" dirty="0">
                <a:latin typeface="+mj-lt"/>
                <a:cs typeface="+mn-cs"/>
              </a:rPr>
              <a:t>conduite décisionnelle </a:t>
            </a:r>
            <a:r>
              <a:rPr lang="fr-FR" sz="2500" dirty="0">
                <a:latin typeface="+mj-lt"/>
                <a:cs typeface="+mn-cs"/>
              </a:rPr>
              <a:t>: prendre un risque, c’est faire un </a:t>
            </a:r>
            <a:r>
              <a:rPr lang="fr-FR" sz="2500" b="1" dirty="0">
                <a:latin typeface="+mj-lt"/>
                <a:cs typeface="+mn-cs"/>
              </a:rPr>
              <a:t>choix</a:t>
            </a:r>
            <a:r>
              <a:rPr lang="fr-FR" sz="2500" dirty="0">
                <a:latin typeface="+mj-lt"/>
                <a:cs typeface="+mn-cs"/>
              </a:rPr>
              <a:t> lié à l’adoption d’un comportement + ou – risqué. </a:t>
            </a:r>
          </a:p>
          <a:p>
            <a:pPr>
              <a:buFont typeface="Wingdings" pitchFamily="2" charset="2"/>
              <a:buChar char="q"/>
              <a:defRPr/>
            </a:pPr>
            <a:endParaRPr lang="fr-FR" sz="2500" dirty="0">
              <a:latin typeface="+mj-lt"/>
              <a:cs typeface="+mn-cs"/>
            </a:endParaRPr>
          </a:p>
          <a:p>
            <a:pPr>
              <a:buFont typeface="Wingdings" pitchFamily="2" charset="2"/>
              <a:buChar char="q"/>
              <a:defRPr/>
            </a:pPr>
            <a:r>
              <a:rPr lang="fr-FR" sz="2500" dirty="0">
                <a:latin typeface="+mj-lt"/>
                <a:cs typeface="+mn-cs"/>
              </a:rPr>
              <a:t>  Prendre un risque consiste à </a:t>
            </a:r>
            <a:r>
              <a:rPr lang="fr-FR" sz="2500" b="1" dirty="0">
                <a:latin typeface="+mj-lt"/>
                <a:cs typeface="+mn-cs"/>
              </a:rPr>
              <a:t>mettre quelque chose en jeu </a:t>
            </a:r>
            <a:r>
              <a:rPr lang="fr-FR" sz="2500" dirty="0">
                <a:latin typeface="+mj-lt"/>
                <a:cs typeface="+mn-cs"/>
              </a:rPr>
              <a:t>en vue d’obtenir autre chose de positif ou d’agréable (recherche d’un </a:t>
            </a:r>
            <a:r>
              <a:rPr lang="fr-FR" sz="2500" b="1" dirty="0">
                <a:latin typeface="+mj-lt"/>
                <a:cs typeface="+mn-cs"/>
              </a:rPr>
              <a:t>gain</a:t>
            </a:r>
            <a:r>
              <a:rPr lang="fr-FR" sz="2500" dirty="0">
                <a:latin typeface="+mj-lt"/>
                <a:cs typeface="+mn-cs"/>
              </a:rPr>
              <a:t>).</a:t>
            </a:r>
          </a:p>
          <a:p>
            <a:pPr>
              <a:buFont typeface="Wingdings" pitchFamily="2" charset="2"/>
              <a:buChar char="q"/>
              <a:defRPr/>
            </a:pPr>
            <a:endParaRPr lang="fr-FR" sz="2500" dirty="0">
              <a:latin typeface="+mj-lt"/>
              <a:cs typeface="+mn-cs"/>
            </a:endParaRPr>
          </a:p>
          <a:p>
            <a:pPr>
              <a:buFont typeface="Wingdings" pitchFamily="2" charset="2"/>
              <a:buChar char="q"/>
              <a:defRPr/>
            </a:pPr>
            <a:r>
              <a:rPr lang="fr-FR" sz="2500" dirty="0">
                <a:latin typeface="+mj-lt"/>
                <a:cs typeface="+mn-cs"/>
                <a:sym typeface="Wingdings" pitchFamily="2" charset="2"/>
              </a:rPr>
              <a:t>  La prise de risque est par définition chargée d’incertitude : s’il n’y a plus d’incertitude, il n’y a plus de risque.</a:t>
            </a:r>
          </a:p>
          <a:p>
            <a:pPr>
              <a:buFont typeface="Wingdings" pitchFamily="2" charset="2"/>
              <a:buChar char="q"/>
              <a:defRPr/>
            </a:pPr>
            <a:endParaRPr lang="fr-FR" sz="2500" dirty="0">
              <a:latin typeface="+mj-lt"/>
              <a:cs typeface="+mn-cs"/>
              <a:sym typeface="Wingdings" pitchFamily="2" charset="2"/>
            </a:endParaRPr>
          </a:p>
          <a:p>
            <a:pPr>
              <a:buFont typeface="Wingdings" pitchFamily="2" charset="2"/>
              <a:buChar char="q"/>
              <a:defRPr/>
            </a:pPr>
            <a:r>
              <a:rPr lang="fr-FR" sz="2500" dirty="0">
                <a:latin typeface="+mj-lt"/>
                <a:cs typeface="+mn-cs"/>
                <a:sym typeface="Wingdings" pitchFamily="2" charset="2"/>
              </a:rPr>
              <a:t>  Mais cette incertitude est une </a:t>
            </a:r>
            <a:r>
              <a:rPr lang="fr-FR" sz="2500" b="1" dirty="0">
                <a:latin typeface="+mj-lt"/>
                <a:cs typeface="+mn-cs"/>
                <a:sym typeface="Wingdings" pitchFamily="2" charset="2"/>
              </a:rPr>
              <a:t>représentation</a:t>
            </a:r>
            <a:r>
              <a:rPr lang="fr-FR" sz="2500" dirty="0">
                <a:latin typeface="+mj-lt"/>
                <a:cs typeface="+mn-cs"/>
                <a:sym typeface="Wingdings" pitchFamily="2" charset="2"/>
              </a:rPr>
              <a:t> : il y a prise de risque s’il y a </a:t>
            </a:r>
            <a:r>
              <a:rPr lang="fr-FR" sz="2500" b="1" dirty="0">
                <a:latin typeface="+mj-lt"/>
                <a:cs typeface="+mn-cs"/>
                <a:sym typeface="Wingdings" pitchFamily="2" charset="2"/>
              </a:rPr>
              <a:t>perception</a:t>
            </a:r>
            <a:r>
              <a:rPr lang="fr-FR" sz="2500" dirty="0">
                <a:latin typeface="+mj-lt"/>
                <a:cs typeface="+mn-cs"/>
                <a:sym typeface="Wingdings" pitchFamily="2" charset="2"/>
              </a:rPr>
              <a:t> d’une incertitude liée à la relation mise  gain. </a:t>
            </a:r>
            <a:endParaRPr lang="fr-FR" sz="2500" dirty="0">
              <a:latin typeface="+mj-lt"/>
              <a:cs typeface="+mn-cs"/>
            </a:endParaRPr>
          </a:p>
          <a:p>
            <a:pPr>
              <a:buFont typeface="Arial" pitchFamily="34" charset="0"/>
              <a:buChar char="•"/>
              <a:defRPr/>
            </a:pPr>
            <a:endParaRPr lang="fr-FR" sz="2500" dirty="0">
              <a:latin typeface="+mj-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box(in)">
                                      <p:cBhvr>
                                        <p:cTn id="12" dur="500"/>
                                        <p:tgtEl>
                                          <p:spTgt spid="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box(in)">
                                      <p:cBhvr>
                                        <p:cTn id="17" dur="500"/>
                                        <p:tgtEl>
                                          <p:spTgt spid="1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box(in)">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Comment s’expliquent les conduites inadaptées ? </a:t>
            </a:r>
          </a:p>
        </p:txBody>
      </p:sp>
      <p:sp>
        <p:nvSpPr>
          <p:cNvPr id="32" name="ZoneTexte 31"/>
          <p:cNvSpPr txBox="1"/>
          <p:nvPr/>
        </p:nvSpPr>
        <p:spPr>
          <a:xfrm>
            <a:off x="428625" y="1417638"/>
            <a:ext cx="4929188" cy="5086350"/>
          </a:xfrm>
          <a:prstGeom prst="rect">
            <a:avLst/>
          </a:prstGeom>
          <a:solidFill>
            <a:schemeClr val="accent5">
              <a:lumMod val="25000"/>
            </a:schemeClr>
          </a:solidFill>
        </p:spPr>
        <p:txBody>
          <a:bodyPr>
            <a:spAutoFit/>
          </a:bodyPr>
          <a:lstStyle/>
          <a:p>
            <a:pPr>
              <a:spcBef>
                <a:spcPct val="50000"/>
              </a:spcBef>
              <a:defRPr/>
            </a:pPr>
            <a:r>
              <a:rPr lang="fr-FR" sz="2200" u="sng" dirty="0">
                <a:latin typeface="+mj-lt"/>
                <a:cs typeface="Arial" charset="0"/>
              </a:rPr>
              <a:t>Deux types de conduites inadaptées </a:t>
            </a:r>
            <a:r>
              <a:rPr lang="fr-FR" sz="2200" dirty="0">
                <a:latin typeface="+mj-lt"/>
                <a:cs typeface="Arial" charset="0"/>
              </a:rPr>
              <a:t>:</a:t>
            </a:r>
          </a:p>
          <a:p>
            <a:pPr lvl="1">
              <a:spcBef>
                <a:spcPct val="50000"/>
              </a:spcBef>
              <a:buFont typeface="Wingdings" pitchFamily="2" charset="2"/>
              <a:buChar char="ü"/>
              <a:defRPr/>
            </a:pPr>
            <a:r>
              <a:rPr lang="fr-FR" sz="2200" dirty="0">
                <a:latin typeface="+mj-lt"/>
                <a:cs typeface="Arial" charset="0"/>
              </a:rPr>
              <a:t> comportements dangereux </a:t>
            </a:r>
            <a:r>
              <a:rPr lang="fr-FR" sz="2000" dirty="0">
                <a:latin typeface="+mj-lt"/>
                <a:cs typeface="Arial" charset="0"/>
              </a:rPr>
              <a:t>(risques inconsidérés) </a:t>
            </a:r>
            <a:r>
              <a:rPr lang="fr-FR" sz="2200" dirty="0">
                <a:latin typeface="+mj-lt"/>
                <a:cs typeface="Arial" charset="0"/>
              </a:rPr>
              <a:t>;</a:t>
            </a:r>
          </a:p>
          <a:p>
            <a:pPr lvl="1">
              <a:spcBef>
                <a:spcPct val="50000"/>
              </a:spcBef>
              <a:buFont typeface="Wingdings" pitchFamily="2" charset="2"/>
              <a:buChar char="ü"/>
              <a:defRPr/>
            </a:pPr>
            <a:r>
              <a:rPr lang="fr-FR" sz="2200" dirty="0">
                <a:latin typeface="+mj-lt"/>
                <a:cs typeface="Arial" charset="0"/>
              </a:rPr>
              <a:t> inhibition de l’action. </a:t>
            </a:r>
          </a:p>
          <a:p>
            <a:pPr>
              <a:spcBef>
                <a:spcPct val="50000"/>
              </a:spcBef>
              <a:defRPr/>
            </a:pPr>
            <a:endParaRPr lang="fr-FR" sz="1000" dirty="0">
              <a:latin typeface="+mj-lt"/>
              <a:cs typeface="Arial" charset="0"/>
            </a:endParaRPr>
          </a:p>
          <a:p>
            <a:pPr>
              <a:spcBef>
                <a:spcPct val="50000"/>
              </a:spcBef>
              <a:defRPr/>
            </a:pPr>
            <a:r>
              <a:rPr lang="fr-FR" sz="2000" dirty="0">
                <a:latin typeface="+mj-lt"/>
                <a:cs typeface="Arial" charset="0"/>
              </a:rPr>
              <a:t>« </a:t>
            </a:r>
            <a:r>
              <a:rPr lang="fr-FR" sz="2000" i="1" dirty="0">
                <a:latin typeface="+mj-lt"/>
                <a:cs typeface="Arial" charset="0"/>
              </a:rPr>
              <a:t>Gagner en sécurité (…) c’est se positionner entre deux balises : un comportement inhibé et un comportement dangereux</a:t>
            </a:r>
            <a:r>
              <a:rPr lang="fr-FR" sz="2000" dirty="0">
                <a:latin typeface="+mj-lt"/>
                <a:cs typeface="Arial" charset="0"/>
              </a:rPr>
              <a:t> » (J.-</a:t>
            </a:r>
            <a:r>
              <a:rPr lang="fr-FR" sz="2000" dirty="0" err="1">
                <a:latin typeface="+mj-lt"/>
                <a:cs typeface="Arial" charset="0"/>
              </a:rPr>
              <a:t>A.Laguarrigue</a:t>
            </a:r>
            <a:r>
              <a:rPr lang="fr-FR" sz="2000" dirty="0">
                <a:latin typeface="+mj-lt"/>
                <a:cs typeface="Arial" charset="0"/>
              </a:rPr>
              <a:t>, 1995). </a:t>
            </a:r>
          </a:p>
          <a:p>
            <a:pPr>
              <a:spcBef>
                <a:spcPct val="50000"/>
              </a:spcBef>
              <a:defRPr/>
            </a:pPr>
            <a:endParaRPr lang="fr-FR" sz="1000" dirty="0">
              <a:latin typeface="+mj-lt"/>
              <a:cs typeface="Arial" charset="0"/>
            </a:endParaRPr>
          </a:p>
          <a:p>
            <a:pPr>
              <a:spcBef>
                <a:spcPct val="50000"/>
              </a:spcBef>
              <a:defRPr/>
            </a:pPr>
            <a:r>
              <a:rPr lang="fr-FR" sz="2100" i="1" u="sng" dirty="0">
                <a:latin typeface="+mj-lt"/>
                <a:cs typeface="Arial" charset="0"/>
              </a:rPr>
              <a:t>Remarque</a:t>
            </a:r>
            <a:r>
              <a:rPr lang="fr-FR" sz="2100" i="1" dirty="0">
                <a:latin typeface="+mj-lt"/>
                <a:cs typeface="Arial" charset="0"/>
              </a:rPr>
              <a:t> : les comportements inhibés peuvent être parfois, paradoxalement, des comportements dangereux (ex. en gym, en VTT, …). </a:t>
            </a:r>
          </a:p>
        </p:txBody>
      </p:sp>
      <p:sp>
        <p:nvSpPr>
          <p:cNvPr id="22532" name="ZoneTexte 8"/>
          <p:cNvSpPr txBox="1">
            <a:spLocks noChangeArrowheads="1"/>
          </p:cNvSpPr>
          <p:nvPr/>
        </p:nvSpPr>
        <p:spPr bwMode="auto">
          <a:xfrm>
            <a:off x="6215063" y="114300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sp>
        <p:nvSpPr>
          <p:cNvPr id="22533" name="ZoneTexte 9"/>
          <p:cNvSpPr txBox="1">
            <a:spLocks noChangeArrowheads="1"/>
          </p:cNvSpPr>
          <p:nvPr/>
        </p:nvSpPr>
        <p:spPr bwMode="auto">
          <a:xfrm>
            <a:off x="6215063" y="6089650"/>
            <a:ext cx="571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3000" b="1">
                <a:solidFill>
                  <a:schemeClr val="accent1"/>
                </a:solidFill>
              </a:rPr>
              <a:t>-</a:t>
            </a:r>
          </a:p>
        </p:txBody>
      </p:sp>
      <p:cxnSp>
        <p:nvCxnSpPr>
          <p:cNvPr id="5" name="Connecteur droit avec flèche 4"/>
          <p:cNvCxnSpPr/>
          <p:nvPr/>
        </p:nvCxnSpPr>
        <p:spPr>
          <a:xfrm rot="5400000" flipH="1" flipV="1">
            <a:off x="4393407" y="3893344"/>
            <a:ext cx="4216400" cy="15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643688" y="1571625"/>
            <a:ext cx="2143125" cy="769938"/>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dangereux</a:t>
            </a:r>
          </a:p>
        </p:txBody>
      </p:sp>
      <p:sp>
        <p:nvSpPr>
          <p:cNvPr id="16" name="ZoneTexte 15"/>
          <p:cNvSpPr txBox="1"/>
          <p:nvPr/>
        </p:nvSpPr>
        <p:spPr>
          <a:xfrm>
            <a:off x="6643688" y="3373438"/>
            <a:ext cx="2143125" cy="769937"/>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sûr</a:t>
            </a:r>
          </a:p>
        </p:txBody>
      </p:sp>
      <p:sp>
        <p:nvSpPr>
          <p:cNvPr id="18" name="ZoneTexte 17"/>
          <p:cNvSpPr txBox="1"/>
          <p:nvPr/>
        </p:nvSpPr>
        <p:spPr>
          <a:xfrm>
            <a:off x="6643688" y="5516563"/>
            <a:ext cx="2143125" cy="769937"/>
          </a:xfrm>
          <a:prstGeom prst="rect">
            <a:avLst/>
          </a:prstGeom>
          <a:noFill/>
        </p:spPr>
        <p:txBody>
          <a:bodyPr>
            <a:spAutoFit/>
          </a:bodyPr>
          <a:lstStyle/>
          <a:p>
            <a:pPr algn="ctr">
              <a:defRPr/>
            </a:pPr>
            <a:r>
              <a:rPr lang="fr-FR" sz="2200" dirty="0">
                <a:solidFill>
                  <a:schemeClr val="accent1">
                    <a:lumMod val="60000"/>
                    <a:lumOff val="40000"/>
                  </a:schemeClr>
                </a:solidFill>
                <a:latin typeface="+mj-lt"/>
                <a:cs typeface="Arial" charset="0"/>
              </a:rPr>
              <a:t>Comportement inhibés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ox(in)">
                                      <p:cBhvr>
                                        <p:cTn id="7" dur="500"/>
                                        <p:tgtEl>
                                          <p:spTgt spid="3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box(in)">
                                      <p:cBhvr>
                                        <p:cTn id="10" dur="500"/>
                                        <p:tgtEl>
                                          <p:spTgt spid="3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Effect transition="in" filter="box(in)">
                                      <p:cBhvr>
                                        <p:cTn id="13" dur="500"/>
                                        <p:tgtEl>
                                          <p:spTgt spid="32">
                                            <p:txEl>
                                              <p:pRg st="2" end="2"/>
                                            </p:txEl>
                                          </p:spTgt>
                                        </p:tgtEl>
                                      </p:cBhvr>
                                    </p:animEffect>
                                  </p:child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1000"/>
                                        <p:tgtEl>
                                          <p:spTgt spid="11"/>
                                        </p:tgtEl>
                                      </p:cBhvr>
                                    </p:animEffect>
                                  </p:childTnLst>
                                </p:cTn>
                              </p:par>
                            </p:childTnLst>
                          </p:cTn>
                        </p:par>
                        <p:par>
                          <p:cTn id="18" fill="hold" nodeType="afterGroup">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1000"/>
                                        <p:tgtEl>
                                          <p:spTgt spid="18"/>
                                        </p:tgtEl>
                                      </p:cBhvr>
                                    </p:animEffect>
                                  </p:childTnLst>
                                </p:cTn>
                              </p:par>
                            </p:childTnLst>
                          </p:cTn>
                        </p:par>
                        <p:par>
                          <p:cTn id="22" fill="hold" nodeType="afterGroup">
                            <p:stCondLst>
                              <p:cond delay="2500"/>
                            </p:stCondLst>
                            <p:childTnLst>
                              <p:par>
                                <p:cTn id="23" presetID="4"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10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32">
                                            <p:txEl>
                                              <p:pRg st="4" end="4"/>
                                            </p:txEl>
                                          </p:spTgt>
                                        </p:tgtEl>
                                        <p:attrNameLst>
                                          <p:attrName>style.visibility</p:attrName>
                                        </p:attrNameLst>
                                      </p:cBhvr>
                                      <p:to>
                                        <p:strVal val="visible"/>
                                      </p:to>
                                    </p:set>
                                    <p:animEffect transition="in" filter="box(in)">
                                      <p:cBhvr>
                                        <p:cTn id="30" dur="500"/>
                                        <p:tgtEl>
                                          <p:spTgt spid="32">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32">
                                            <p:txEl>
                                              <p:pRg st="6" end="6"/>
                                            </p:txEl>
                                          </p:spTgt>
                                        </p:tgtEl>
                                        <p:attrNameLst>
                                          <p:attrName>style.visibility</p:attrName>
                                        </p:attrNameLst>
                                      </p:cBhvr>
                                      <p:to>
                                        <p:strVal val="visible"/>
                                      </p:to>
                                    </p:set>
                                    <p:animEffect transition="in" filter="box(in)">
                                      <p:cBhvr>
                                        <p:cTn id="35"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Comment s’expliquent les conduites inadaptées ? </a:t>
            </a:r>
          </a:p>
        </p:txBody>
      </p:sp>
      <p:sp>
        <p:nvSpPr>
          <p:cNvPr id="32" name="ZoneTexte 31"/>
          <p:cNvSpPr txBox="1"/>
          <p:nvPr/>
        </p:nvSpPr>
        <p:spPr>
          <a:xfrm>
            <a:off x="428625" y="1285875"/>
            <a:ext cx="8286750" cy="5416550"/>
          </a:xfrm>
          <a:prstGeom prst="rect">
            <a:avLst/>
          </a:prstGeom>
          <a:solidFill>
            <a:schemeClr val="accent5">
              <a:lumMod val="25000"/>
            </a:schemeClr>
          </a:solidFill>
        </p:spPr>
        <p:txBody>
          <a:bodyPr>
            <a:spAutoFit/>
          </a:bodyPr>
          <a:lstStyle/>
          <a:p>
            <a:pPr>
              <a:spcBef>
                <a:spcPct val="50000"/>
              </a:spcBef>
              <a:defRPr/>
            </a:pPr>
            <a:r>
              <a:rPr lang="fr-FR" sz="2500" dirty="0">
                <a:effectLst>
                  <a:outerShdw blurRad="38100" dist="38100" dir="2700000" algn="tl">
                    <a:srgbClr val="000000">
                      <a:alpha val="43137"/>
                    </a:srgbClr>
                  </a:outerShdw>
                </a:effectLst>
                <a:latin typeface="+mj-lt"/>
                <a:cs typeface="Arial" charset="0"/>
              </a:rPr>
              <a:t>Deux explications possibles des conduites inadaptées :</a:t>
            </a:r>
          </a:p>
          <a:p>
            <a:pPr marL="914400" lvl="1" indent="-457200">
              <a:spcBef>
                <a:spcPct val="50000"/>
              </a:spcBef>
              <a:buFont typeface="+mj-lt"/>
              <a:buAutoNum type="arabicPeriod"/>
              <a:defRPr/>
            </a:pPr>
            <a:r>
              <a:rPr lang="fr-FR" sz="2300" u="sng" dirty="0">
                <a:latin typeface="+mj-lt"/>
                <a:cs typeface="Arial" charset="0"/>
              </a:rPr>
              <a:t>risque préférentiel trop élevé</a:t>
            </a:r>
            <a:r>
              <a:rPr lang="fr-FR" sz="2300" dirty="0">
                <a:latin typeface="+mj-lt"/>
                <a:cs typeface="Arial" charset="0"/>
              </a:rPr>
              <a:t> </a:t>
            </a:r>
            <a:r>
              <a:rPr lang="fr-FR" sz="2300" dirty="0">
                <a:latin typeface="+mj-lt"/>
                <a:cs typeface="Arial" charset="0"/>
                <a:sym typeface="Wingdings" pitchFamily="2" charset="2"/>
              </a:rPr>
              <a:t></a:t>
            </a:r>
            <a:r>
              <a:rPr lang="fr-FR" sz="2300" dirty="0">
                <a:latin typeface="+mj-lt"/>
                <a:cs typeface="Arial" charset="0"/>
              </a:rPr>
              <a:t> comportements dangereux car le risque perçu  recherché  par l’individu est très important.</a:t>
            </a:r>
          </a:p>
          <a:p>
            <a:pPr marL="914400" lvl="1" indent="-457200">
              <a:spcBef>
                <a:spcPct val="50000"/>
              </a:spcBef>
              <a:defRPr/>
            </a:pPr>
            <a:r>
              <a:rPr lang="fr-FR" dirty="0">
                <a:latin typeface="+mj-lt"/>
                <a:cs typeface="Arial" charset="0"/>
              </a:rPr>
              <a:t>	</a:t>
            </a:r>
            <a:r>
              <a:rPr lang="fr-FR" sz="2000" i="1" dirty="0">
                <a:latin typeface="+mj-lt"/>
                <a:cs typeface="Arial" charset="0"/>
              </a:rPr>
              <a:t>Remarque = différences interindividuelles entre garçons et filles, entre individus jeunes et âgés (Roberts, 1975 ; Wilde, 1988) </a:t>
            </a:r>
            <a:r>
              <a:rPr lang="fr-FR" sz="2000" i="1" dirty="0">
                <a:latin typeface="+mj-lt"/>
                <a:cs typeface="Arial" charset="0"/>
                <a:sym typeface="Wingdings" pitchFamily="2" charset="2"/>
              </a:rPr>
              <a:t> </a:t>
            </a:r>
            <a:r>
              <a:rPr lang="fr-FR" sz="2000" i="1" dirty="0">
                <a:latin typeface="+mj-lt"/>
                <a:cs typeface="Arial" charset="0"/>
              </a:rPr>
              <a:t>rôle de la testostérone. Sujets avides de sensations = les « sensation </a:t>
            </a:r>
            <a:r>
              <a:rPr lang="fr-FR" sz="2000" i="1" dirty="0" err="1">
                <a:latin typeface="+mj-lt"/>
                <a:cs typeface="Arial" charset="0"/>
              </a:rPr>
              <a:t>seeker</a:t>
            </a:r>
            <a:r>
              <a:rPr lang="fr-FR" sz="2000" i="1" dirty="0">
                <a:latin typeface="+mj-lt"/>
                <a:cs typeface="Arial" charset="0"/>
              </a:rPr>
              <a:t> » (</a:t>
            </a:r>
            <a:r>
              <a:rPr lang="fr-FR" sz="2000" i="1" dirty="0" err="1">
                <a:latin typeface="+mj-lt"/>
                <a:cs typeface="Arial" charset="0"/>
              </a:rPr>
              <a:t>Zuckerman</a:t>
            </a:r>
            <a:r>
              <a:rPr lang="fr-FR" sz="2000" i="1" dirty="0">
                <a:latin typeface="+mj-lt"/>
                <a:cs typeface="Arial" charset="0"/>
              </a:rPr>
              <a:t>, 1990). </a:t>
            </a:r>
          </a:p>
          <a:p>
            <a:pPr marL="914400" lvl="1" indent="-457200">
              <a:spcBef>
                <a:spcPct val="50000"/>
              </a:spcBef>
              <a:defRPr/>
            </a:pPr>
            <a:r>
              <a:rPr lang="fr-FR" sz="2300" dirty="0">
                <a:latin typeface="+mj-lt"/>
                <a:cs typeface="Arial" charset="0"/>
              </a:rPr>
              <a:t>2.	</a:t>
            </a:r>
            <a:r>
              <a:rPr lang="fr-FR" sz="2300" u="sng" dirty="0">
                <a:latin typeface="+mj-lt"/>
                <a:cs typeface="Arial" charset="0"/>
              </a:rPr>
              <a:t>perception inadéquate du risque</a:t>
            </a:r>
            <a:r>
              <a:rPr lang="fr-FR" sz="2300" dirty="0">
                <a:latin typeface="+mj-lt"/>
                <a:cs typeface="Arial" charset="0"/>
              </a:rPr>
              <a:t> :</a:t>
            </a:r>
          </a:p>
          <a:p>
            <a:pPr lvl="2" indent="444500">
              <a:spcBef>
                <a:spcPct val="50000"/>
              </a:spcBef>
              <a:buFont typeface="Wingdings" pitchFamily="2" charset="2"/>
              <a:buChar char="§"/>
              <a:defRPr/>
            </a:pPr>
            <a:r>
              <a:rPr lang="fr-FR" sz="2200" dirty="0">
                <a:latin typeface="+mj-lt"/>
                <a:cs typeface="Arial" charset="0"/>
              </a:rPr>
              <a:t>surestimation du risque </a:t>
            </a:r>
            <a:r>
              <a:rPr lang="fr-FR" sz="2200" dirty="0">
                <a:latin typeface="+mj-lt"/>
                <a:cs typeface="Arial" charset="0"/>
                <a:sym typeface="Wingdings" pitchFamily="2" charset="2"/>
              </a:rPr>
              <a:t></a:t>
            </a:r>
            <a:r>
              <a:rPr lang="fr-FR" sz="2200" dirty="0">
                <a:latin typeface="+mj-lt"/>
                <a:cs typeface="Arial" charset="0"/>
              </a:rPr>
              <a:t> comportements plus sûrs, mais pouvant aller jusqu’à l’inhibition de l’action.</a:t>
            </a:r>
          </a:p>
          <a:p>
            <a:pPr lvl="2" indent="444500">
              <a:spcBef>
                <a:spcPct val="50000"/>
              </a:spcBef>
              <a:buFont typeface="Wingdings" pitchFamily="2" charset="2"/>
              <a:buChar char="§"/>
              <a:defRPr/>
            </a:pPr>
            <a:r>
              <a:rPr lang="fr-FR" sz="2200" dirty="0">
                <a:latin typeface="+mj-lt"/>
                <a:cs typeface="Arial" charset="0"/>
              </a:rPr>
              <a:t>sous-estimation du risque </a:t>
            </a:r>
            <a:r>
              <a:rPr lang="fr-FR" sz="2200" dirty="0">
                <a:latin typeface="+mj-lt"/>
                <a:cs typeface="Arial" charset="0"/>
                <a:sym typeface="Wingdings" pitchFamily="2" charset="2"/>
              </a:rPr>
              <a:t>  comportements</a:t>
            </a:r>
            <a:r>
              <a:rPr lang="fr-FR" sz="2200" dirty="0">
                <a:latin typeface="+mj-lt"/>
                <a:cs typeface="Arial" charset="0"/>
              </a:rPr>
              <a:t> dangereux pour « faire remonter » le risque perçu.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box(in)">
                                      <p:cBhvr>
                                        <p:cTn id="7" dur="500"/>
                                        <p:tgtEl>
                                          <p:spTgt spid="3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
                                            <p:txEl>
                                              <p:pRg st="2" end="2"/>
                                            </p:txEl>
                                          </p:spTgt>
                                        </p:tgtEl>
                                        <p:attrNameLst>
                                          <p:attrName>style.visibility</p:attrName>
                                        </p:attrNameLst>
                                      </p:cBhvr>
                                      <p:to>
                                        <p:strVal val="visible"/>
                                      </p:to>
                                    </p:set>
                                    <p:animEffect transition="in" filter="box(in)">
                                      <p:cBhvr>
                                        <p:cTn id="10" dur="500"/>
                                        <p:tgtEl>
                                          <p:spTgt spid="3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animEffect transition="in" filter="box(in)">
                                      <p:cBhvr>
                                        <p:cTn id="15" dur="500"/>
                                        <p:tgtEl>
                                          <p:spTgt spid="32">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2">
                                            <p:txEl>
                                              <p:pRg st="4" end="4"/>
                                            </p:txEl>
                                          </p:spTgt>
                                        </p:tgtEl>
                                        <p:attrNameLst>
                                          <p:attrName>style.visibility</p:attrName>
                                        </p:attrNameLst>
                                      </p:cBhvr>
                                      <p:to>
                                        <p:strVal val="visible"/>
                                      </p:to>
                                    </p:set>
                                    <p:animEffect transition="in" filter="box(in)">
                                      <p:cBhvr>
                                        <p:cTn id="18" dur="500"/>
                                        <p:tgtEl>
                                          <p:spTgt spid="32">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box(in)">
                                      <p:cBhvr>
                                        <p:cTn id="21"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0"/>
            <a:ext cx="9144000" cy="1014413"/>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Vers une didactique de la prise de risque = savoir prendre des risques </a:t>
            </a:r>
          </a:p>
        </p:txBody>
      </p:sp>
      <p:sp>
        <p:nvSpPr>
          <p:cNvPr id="32" name="ZoneTexte 31"/>
          <p:cNvSpPr txBox="1"/>
          <p:nvPr/>
        </p:nvSpPr>
        <p:spPr>
          <a:xfrm>
            <a:off x="428625" y="1143000"/>
            <a:ext cx="8358188" cy="5594350"/>
          </a:xfrm>
          <a:prstGeom prst="rect">
            <a:avLst/>
          </a:prstGeom>
          <a:solidFill>
            <a:schemeClr val="accent5">
              <a:lumMod val="25000"/>
            </a:schemeClr>
          </a:solidFill>
        </p:spPr>
        <p:txBody>
          <a:bodyPr>
            <a:spAutoFit/>
          </a:bodyPr>
          <a:lstStyle/>
          <a:p>
            <a:pPr>
              <a:spcBef>
                <a:spcPct val="50000"/>
              </a:spcBef>
              <a:defRPr/>
            </a:pPr>
            <a:r>
              <a:rPr lang="fr-FR" sz="2500" dirty="0">
                <a:effectLst>
                  <a:outerShdw blurRad="38100" dist="38100" dir="2700000" algn="tl">
                    <a:srgbClr val="000000">
                      <a:alpha val="43137"/>
                    </a:srgbClr>
                  </a:outerShdw>
                </a:effectLst>
                <a:latin typeface="+mj-lt"/>
                <a:cs typeface="Arial" charset="0"/>
              </a:rPr>
              <a:t>Eduquer à la prise de risque, c’est-à-dire enseigner un savoir prendre des risques, c’est agir sur les deux leviers : </a:t>
            </a:r>
          </a:p>
          <a:p>
            <a:pPr marL="914400" lvl="1" indent="-457200">
              <a:spcBef>
                <a:spcPct val="50000"/>
              </a:spcBef>
              <a:buFont typeface="+mj-lt"/>
              <a:buAutoNum type="arabicPeriod"/>
              <a:defRPr/>
            </a:pPr>
            <a:r>
              <a:rPr lang="fr-FR" u="sng" dirty="0">
                <a:latin typeface="+mj-lt"/>
                <a:cs typeface="Arial" charset="0"/>
              </a:rPr>
              <a:t>Le risque préférentiel </a:t>
            </a:r>
            <a:endParaRPr lang="fr-FR" dirty="0">
              <a:latin typeface="+mj-lt"/>
              <a:cs typeface="Arial" charset="0"/>
            </a:endParaRPr>
          </a:p>
          <a:p>
            <a:pPr marL="914400" lvl="1" indent="-457200">
              <a:spcBef>
                <a:spcPct val="50000"/>
              </a:spcBef>
              <a:buFont typeface="+mj-lt"/>
              <a:buAutoNum type="arabicPeriod"/>
              <a:defRPr/>
            </a:pPr>
            <a:r>
              <a:rPr lang="fr-FR" u="sng" dirty="0">
                <a:latin typeface="+mj-lt"/>
                <a:cs typeface="Arial" charset="0"/>
              </a:rPr>
              <a:t>La perception du risque</a:t>
            </a:r>
            <a:endParaRPr lang="fr-FR" sz="2300" u="sng" dirty="0">
              <a:latin typeface="+mj-lt"/>
              <a:cs typeface="Arial" charset="0"/>
            </a:endParaRPr>
          </a:p>
          <a:p>
            <a:pPr marL="914400" lvl="1" indent="-457200">
              <a:spcBef>
                <a:spcPct val="50000"/>
              </a:spcBef>
              <a:buFont typeface="+mj-lt"/>
              <a:buAutoNum type="arabicPeriod"/>
              <a:defRPr/>
            </a:pPr>
            <a:endParaRPr lang="fr-FR" sz="600" u="sng" dirty="0">
              <a:latin typeface="+mj-lt"/>
              <a:cs typeface="Arial" charset="0"/>
            </a:endParaRPr>
          </a:p>
          <a:p>
            <a:pPr marL="0" lvl="1">
              <a:spcBef>
                <a:spcPct val="50000"/>
              </a:spcBef>
              <a:defRPr/>
            </a:pPr>
            <a:r>
              <a:rPr lang="fr-FR" sz="2100" dirty="0">
                <a:latin typeface="+mj-lt"/>
                <a:cs typeface="Arial" charset="0"/>
              </a:rPr>
              <a:t>Les autres leviers (aménagement des dispositifs de sécurité passive, techniques préventives et d’évitement, …) peuvent améliorer la sécurité de la pratique en EPS, mais ont peu d’effets sur l’éducation à la prise de risque, c’est-à-dire sur les </a:t>
            </a:r>
            <a:r>
              <a:rPr lang="fr-FR" sz="2100" b="1" dirty="0">
                <a:latin typeface="+mj-lt"/>
                <a:cs typeface="Arial" charset="0"/>
              </a:rPr>
              <a:t>choix</a:t>
            </a:r>
            <a:r>
              <a:rPr lang="fr-FR" sz="2100" dirty="0">
                <a:latin typeface="+mj-lt"/>
                <a:cs typeface="Arial" charset="0"/>
              </a:rPr>
              <a:t> comportementaux, les </a:t>
            </a:r>
            <a:r>
              <a:rPr lang="fr-FR" sz="2100" b="1" dirty="0">
                <a:latin typeface="+mj-lt"/>
                <a:cs typeface="Arial" charset="0"/>
              </a:rPr>
              <a:t>décisions</a:t>
            </a:r>
            <a:r>
              <a:rPr lang="fr-FR" sz="2100" dirty="0">
                <a:latin typeface="+mj-lt"/>
                <a:cs typeface="Arial" charset="0"/>
              </a:rPr>
              <a:t> des adolescents </a:t>
            </a:r>
          </a:p>
          <a:p>
            <a:pPr marL="360363" lvl="1">
              <a:spcBef>
                <a:spcPct val="50000"/>
              </a:spcBef>
              <a:buFont typeface="Wingdings" pitchFamily="2" charset="2"/>
              <a:buChar char="à"/>
              <a:defRPr/>
            </a:pPr>
            <a:r>
              <a:rPr lang="fr-FR" sz="2100" dirty="0">
                <a:latin typeface="+mj-lt"/>
                <a:cs typeface="Arial" charset="0"/>
                <a:sym typeface="Wingdings" pitchFamily="2" charset="2"/>
              </a:rPr>
              <a:t> phénomène de conservation du risque (Wilde, 1988), voir étude d’</a:t>
            </a:r>
            <a:r>
              <a:rPr lang="fr-FR" sz="2100" dirty="0" err="1">
                <a:latin typeface="+mj-lt"/>
                <a:cs typeface="Arial" charset="0"/>
                <a:sym typeface="Wingdings" pitchFamily="2" charset="2"/>
              </a:rPr>
              <a:t>Aschenbrenner</a:t>
            </a:r>
            <a:r>
              <a:rPr lang="fr-FR" sz="2100" dirty="0">
                <a:latin typeface="+mj-lt"/>
                <a:cs typeface="Arial" charset="0"/>
                <a:sym typeface="Wingdings" pitchFamily="2" charset="2"/>
              </a:rPr>
              <a:t> et coll. (1986). </a:t>
            </a:r>
          </a:p>
          <a:p>
            <a:pPr marL="0" lvl="1">
              <a:spcBef>
                <a:spcPct val="50000"/>
              </a:spcBef>
              <a:defRPr/>
            </a:pPr>
            <a:r>
              <a:rPr lang="fr-FR" sz="2100" dirty="0">
                <a:latin typeface="+mj-lt"/>
                <a:cs typeface="Arial" charset="0"/>
                <a:sym typeface="Wingdings" pitchFamily="2" charset="2"/>
              </a:rPr>
              <a:t>Même constat d’inefficacité pour les </a:t>
            </a:r>
            <a:r>
              <a:rPr lang="fr-FR" sz="2100" dirty="0">
                <a:latin typeface="+mj-lt"/>
                <a:cs typeface="Arial" charset="0"/>
              </a:rPr>
              <a:t>procédures de persuasion et de raisonnement.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
                                            <p:txEl>
                                              <p:pRg st="4" end="4"/>
                                            </p:txEl>
                                          </p:spTgt>
                                        </p:tgtEl>
                                        <p:attrNameLst>
                                          <p:attrName>style.visibility</p:attrName>
                                        </p:attrNameLst>
                                      </p:cBhvr>
                                      <p:to>
                                        <p:strVal val="visible"/>
                                      </p:to>
                                    </p:set>
                                    <p:animEffect transition="in" filter="box(in)">
                                      <p:cBhvr>
                                        <p:cTn id="7" dur="500"/>
                                        <p:tgtEl>
                                          <p:spTgt spid="32">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
                                            <p:txEl>
                                              <p:pRg st="5" end="5"/>
                                            </p:txEl>
                                          </p:spTgt>
                                        </p:tgtEl>
                                        <p:attrNameLst>
                                          <p:attrName>style.visibility</p:attrName>
                                        </p:attrNameLst>
                                      </p:cBhvr>
                                      <p:to>
                                        <p:strVal val="visible"/>
                                      </p:to>
                                    </p:set>
                                    <p:animEffect transition="in" filter="box(in)">
                                      <p:cBhvr>
                                        <p:cTn id="10" dur="500"/>
                                        <p:tgtEl>
                                          <p:spTgt spid="32">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2">
                                            <p:txEl>
                                              <p:pRg st="6" end="6"/>
                                            </p:txEl>
                                          </p:spTgt>
                                        </p:tgtEl>
                                        <p:attrNameLst>
                                          <p:attrName>style.visibility</p:attrName>
                                        </p:attrNameLst>
                                      </p:cBhvr>
                                      <p:to>
                                        <p:strVal val="visible"/>
                                      </p:to>
                                    </p:set>
                                    <p:animEffect transition="in" filter="box(in)">
                                      <p:cBhvr>
                                        <p:cTn id="15"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0"/>
            <a:ext cx="9144000" cy="1016000"/>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Interagir avec le risque préférentiel des élèves en EPS</a:t>
            </a:r>
          </a:p>
        </p:txBody>
      </p:sp>
      <p:sp>
        <p:nvSpPr>
          <p:cNvPr id="32" name="ZoneTexte 31"/>
          <p:cNvSpPr txBox="1"/>
          <p:nvPr/>
        </p:nvSpPr>
        <p:spPr>
          <a:xfrm>
            <a:off x="285750" y="1289050"/>
            <a:ext cx="4071938" cy="5448300"/>
          </a:xfrm>
          <a:prstGeom prst="rect">
            <a:avLst/>
          </a:prstGeom>
          <a:solidFill>
            <a:schemeClr val="accent5">
              <a:lumMod val="25000"/>
            </a:schemeClr>
          </a:solidFill>
        </p:spPr>
        <p:txBody>
          <a:bodyPr>
            <a:spAutoFit/>
          </a:bodyPr>
          <a:lstStyle/>
          <a:p>
            <a:pPr algn="just" defTabSz="268288">
              <a:spcBef>
                <a:spcPct val="50000"/>
              </a:spcBef>
              <a:defRPr/>
            </a:pPr>
            <a:endParaRPr lang="fr-FR" sz="1000" dirty="0">
              <a:latin typeface="+mj-lt"/>
              <a:cs typeface="Arial" charset="0"/>
            </a:endParaRPr>
          </a:p>
          <a:p>
            <a:pPr algn="just" defTabSz="268288">
              <a:spcBef>
                <a:spcPct val="50000"/>
              </a:spcBef>
              <a:defRPr/>
            </a:pPr>
            <a:endParaRPr lang="fr-FR" sz="1000" dirty="0">
              <a:latin typeface="+mj-lt"/>
              <a:cs typeface="Arial" charset="0"/>
            </a:endParaRPr>
          </a:p>
          <a:p>
            <a:pPr algn="just" defTabSz="268288">
              <a:spcBef>
                <a:spcPct val="50000"/>
              </a:spcBef>
              <a:defRPr/>
            </a:pPr>
            <a:r>
              <a:rPr lang="fr-FR" sz="1800" dirty="0">
                <a:latin typeface="+mj-lt"/>
                <a:cs typeface="Arial" charset="0"/>
              </a:rPr>
              <a:t>Diminuer les bénéfices liés aux comportements « risqués » en diminuant toutes les utilités extrinsèques à la réussite de la tâche elle-même, notamment les formes de valorisation sociale : </a:t>
            </a:r>
          </a:p>
          <a:p>
            <a:pPr marL="534988" indent="-174625" algn="just" defTabSz="268288">
              <a:spcBef>
                <a:spcPct val="50000"/>
              </a:spcBef>
              <a:buFont typeface="Wingdings" pitchFamily="2" charset="2"/>
              <a:buChar char="§"/>
              <a:defRPr/>
            </a:pPr>
            <a:r>
              <a:rPr lang="fr-FR" sz="2200" dirty="0">
                <a:latin typeface="+mj-lt"/>
                <a:cs typeface="Arial" charset="0"/>
              </a:rPr>
              <a:t> </a:t>
            </a:r>
            <a:r>
              <a:rPr lang="fr-FR" sz="1600" dirty="0">
                <a:latin typeface="+mj-lt"/>
                <a:cs typeface="Arial" charset="0"/>
              </a:rPr>
              <a:t>évaluation, notation, </a:t>
            </a:r>
          </a:p>
          <a:p>
            <a:pPr marL="534988" indent="-174625" algn="just" defTabSz="268288">
              <a:spcBef>
                <a:spcPct val="50000"/>
              </a:spcBef>
              <a:buFont typeface="Wingdings" pitchFamily="2" charset="2"/>
              <a:buChar char="§"/>
              <a:defRPr/>
            </a:pPr>
            <a:r>
              <a:rPr lang="fr-FR" sz="1600" dirty="0">
                <a:latin typeface="+mj-lt"/>
                <a:cs typeface="Arial" charset="0"/>
              </a:rPr>
              <a:t> regard des autres,</a:t>
            </a:r>
          </a:p>
          <a:p>
            <a:pPr marL="534988" indent="-174625" algn="just" defTabSz="268288">
              <a:spcBef>
                <a:spcPct val="50000"/>
              </a:spcBef>
              <a:buFont typeface="Wingdings" pitchFamily="2" charset="2"/>
              <a:buChar char="§"/>
              <a:defRPr/>
            </a:pPr>
            <a:r>
              <a:rPr lang="fr-FR" sz="1600" dirty="0">
                <a:latin typeface="+mj-lt"/>
                <a:cs typeface="Arial" charset="0"/>
              </a:rPr>
              <a:t> classements,</a:t>
            </a:r>
          </a:p>
          <a:p>
            <a:pPr marL="534988" indent="-174625" algn="just" defTabSz="268288">
              <a:spcBef>
                <a:spcPct val="50000"/>
              </a:spcBef>
              <a:buFont typeface="Wingdings" pitchFamily="2" charset="2"/>
              <a:buChar char="§"/>
              <a:defRPr/>
            </a:pPr>
            <a:r>
              <a:rPr lang="fr-FR" sz="1600" dirty="0">
                <a:latin typeface="+mj-lt"/>
                <a:cs typeface="Arial" charset="0"/>
              </a:rPr>
              <a:t> usage modéré de la compétition…</a:t>
            </a:r>
          </a:p>
          <a:p>
            <a:pPr algn="just" defTabSz="268288">
              <a:spcBef>
                <a:spcPct val="50000"/>
              </a:spcBef>
              <a:defRPr/>
            </a:pPr>
            <a:r>
              <a:rPr lang="fr-FR" sz="1800" dirty="0">
                <a:latin typeface="+mj-lt"/>
                <a:cs typeface="Arial" charset="0"/>
                <a:sym typeface="Wingdings" pitchFamily="2" charset="2"/>
              </a:rPr>
              <a:t> </a:t>
            </a:r>
            <a:r>
              <a:rPr lang="fr-FR" sz="1800" dirty="0">
                <a:latin typeface="+mj-lt"/>
                <a:cs typeface="Arial" charset="0"/>
              </a:rPr>
              <a:t>créer les conditions d’un climat motivationnel </a:t>
            </a:r>
            <a:r>
              <a:rPr lang="fr-FR" sz="1800" dirty="0">
                <a:latin typeface="+mj-lt"/>
                <a:cs typeface="Arial" charset="0"/>
                <a:sym typeface="Wingdings" pitchFamily="2" charset="2"/>
              </a:rPr>
              <a:t>orienté vers la maîtrise = buts d’apprentissage, et non vers l’ego = buts de comparaison sociale (Epstein, 1988).</a:t>
            </a:r>
            <a:r>
              <a:rPr lang="fr-FR" sz="1800" dirty="0">
                <a:latin typeface="+mj-lt"/>
                <a:cs typeface="Arial" charset="0"/>
              </a:rPr>
              <a:t> </a:t>
            </a:r>
          </a:p>
        </p:txBody>
      </p:sp>
      <p:sp>
        <p:nvSpPr>
          <p:cNvPr id="4" name="ZoneTexte 3"/>
          <p:cNvSpPr txBox="1"/>
          <p:nvPr/>
        </p:nvSpPr>
        <p:spPr>
          <a:xfrm>
            <a:off x="4714875" y="1306513"/>
            <a:ext cx="4214813" cy="5432425"/>
          </a:xfrm>
          <a:prstGeom prst="rect">
            <a:avLst/>
          </a:prstGeom>
          <a:solidFill>
            <a:schemeClr val="accent5">
              <a:lumMod val="75000"/>
            </a:schemeClr>
          </a:solidFill>
        </p:spPr>
        <p:txBody>
          <a:bodyPr>
            <a:spAutoFit/>
          </a:bodyPr>
          <a:lstStyle>
            <a:lvl1pPr marL="901700" indent="-45085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fr-FR" altLang="fr-FR" sz="1400">
                <a:latin typeface="Arial" panose="020B0604020202020204" pitchFamily="34" charset="0"/>
              </a:rPr>
              <a:t>Pour les prudents</a:t>
            </a:r>
          </a:p>
          <a:p>
            <a:pPr algn="just" eaLnBrk="1" hangingPunct="1">
              <a:spcBef>
                <a:spcPct val="50000"/>
              </a:spcBef>
            </a:pPr>
            <a:endParaRPr lang="fr-FR" altLang="fr-FR" sz="600">
              <a:latin typeface="Arial" panose="020B0604020202020204" pitchFamily="34" charset="0"/>
            </a:endParaRPr>
          </a:p>
          <a:p>
            <a:pPr algn="just" eaLnBrk="1" hangingPunct="1">
              <a:spcBef>
                <a:spcPct val="50000"/>
              </a:spcBef>
            </a:pPr>
            <a:r>
              <a:rPr lang="fr-FR" altLang="fr-FR" sz="1800">
                <a:latin typeface="Arial" panose="020B0604020202020204" pitchFamily="34" charset="0"/>
              </a:rPr>
              <a:t>Diminuer les coûts perçus d’un comportement « risqué » :</a:t>
            </a:r>
          </a:p>
          <a:p>
            <a:pPr algn="just" eaLnBrk="1" hangingPunct="1">
              <a:spcBef>
                <a:spcPct val="50000"/>
              </a:spcBef>
              <a:buFont typeface="Wingdings" panose="05000000000000000000" pitchFamily="2" charset="2"/>
              <a:buChar char="§"/>
            </a:pPr>
            <a:r>
              <a:rPr lang="fr-FR" altLang="fr-FR" sz="1600">
                <a:latin typeface="Arial" panose="020B0604020202020204" pitchFamily="34" charset="0"/>
              </a:rPr>
              <a:t>manipuler les dispositifs de sécurité passive = sécuriser physiquement la pratique ;</a:t>
            </a:r>
          </a:p>
          <a:p>
            <a:pPr algn="just" eaLnBrk="1" hangingPunct="1">
              <a:spcBef>
                <a:spcPct val="50000"/>
              </a:spcBef>
              <a:buFont typeface="Wingdings" panose="05000000000000000000" pitchFamily="2" charset="2"/>
              <a:buChar char="§"/>
            </a:pPr>
            <a:r>
              <a:rPr lang="fr-FR" altLang="fr-FR" sz="1600">
                <a:latin typeface="Arial" panose="020B0604020202020204" pitchFamily="34" charset="0"/>
              </a:rPr>
              <a:t>permettre aux élèves de faire des essais sans être constamment exposés au regard des autres </a:t>
            </a:r>
            <a:r>
              <a:rPr lang="fr-FR" altLang="fr-FR" sz="1600">
                <a:latin typeface="Arial" panose="020B0604020202020204" pitchFamily="34" charset="0"/>
                <a:sym typeface="Wingdings" panose="05000000000000000000" pitchFamily="2" charset="2"/>
              </a:rPr>
              <a:t>= sécuriser psychologiquement la pratique.</a:t>
            </a:r>
          </a:p>
          <a:p>
            <a:pPr algn="just" eaLnBrk="1" hangingPunct="1">
              <a:spcBef>
                <a:spcPct val="50000"/>
              </a:spcBef>
            </a:pPr>
            <a:r>
              <a:rPr lang="fr-FR" altLang="fr-FR" sz="1800">
                <a:latin typeface="Arial" panose="020B0604020202020204" pitchFamily="34" charset="0"/>
              </a:rPr>
              <a:t>Augmenter les bénéfices perçus d’un comportement « risqué »  :</a:t>
            </a:r>
          </a:p>
          <a:p>
            <a:pPr algn="just" eaLnBrk="1" hangingPunct="1">
              <a:spcBef>
                <a:spcPct val="50000"/>
              </a:spcBef>
              <a:buFont typeface="Wingdings" panose="05000000000000000000" pitchFamily="2" charset="2"/>
              <a:buChar char="§"/>
            </a:pPr>
            <a:r>
              <a:rPr lang="fr-FR" altLang="fr-FR" sz="1600">
                <a:latin typeface="Arial" panose="020B0604020202020204" pitchFamily="34" charset="0"/>
                <a:sym typeface="Wingdings" panose="05000000000000000000" pitchFamily="2" charset="2"/>
              </a:rPr>
              <a:t>valoriser le fait d’essayer, de tenter, de « se lancer »  encourager, féliciter =  </a:t>
            </a:r>
            <a:r>
              <a:rPr lang="fr-FR" altLang="fr-FR" sz="1500">
                <a:latin typeface="Arial" panose="020B0604020202020204" pitchFamily="34" charset="0"/>
                <a:sym typeface="Wingdings" panose="05000000000000000000" pitchFamily="2" charset="2"/>
              </a:rPr>
              <a:t>aug. les croyances d’efficacité perso.</a:t>
            </a:r>
          </a:p>
          <a:p>
            <a:pPr algn="just" eaLnBrk="1" hangingPunct="1">
              <a:spcBef>
                <a:spcPct val="50000"/>
              </a:spcBef>
            </a:pPr>
            <a:r>
              <a:rPr lang="fr-FR" altLang="fr-FR" sz="1800">
                <a:latin typeface="Arial" panose="020B0604020202020204" pitchFamily="34" charset="0"/>
                <a:sym typeface="Wingdings" panose="05000000000000000000" pitchFamily="2" charset="2"/>
              </a:rPr>
              <a:t>+ Dans tous les cas, respecter les choix individuels, laisser du temps. </a:t>
            </a:r>
          </a:p>
          <a:p>
            <a:pPr algn="just" eaLnBrk="1" hangingPunct="1">
              <a:spcBef>
                <a:spcPct val="50000"/>
              </a:spcBef>
              <a:buFont typeface="Wingdings" panose="05000000000000000000" pitchFamily="2" charset="2"/>
              <a:buChar char="§"/>
            </a:pPr>
            <a:endParaRPr lang="fr-FR" altLang="fr-FR" sz="400">
              <a:latin typeface="Arial" panose="020B0604020202020204" pitchFamily="34" charset="0"/>
              <a:sym typeface="Wingdings" panose="05000000000000000000" pitchFamily="2" charset="2"/>
            </a:endParaRPr>
          </a:p>
        </p:txBody>
      </p:sp>
      <p:sp>
        <p:nvSpPr>
          <p:cNvPr id="7" name="ZoneTexte 6"/>
          <p:cNvSpPr txBox="1"/>
          <p:nvPr/>
        </p:nvSpPr>
        <p:spPr>
          <a:xfrm>
            <a:off x="285750" y="1285875"/>
            <a:ext cx="4071938" cy="430213"/>
          </a:xfrm>
          <a:prstGeom prst="rect">
            <a:avLst/>
          </a:prstGeom>
          <a:solidFill>
            <a:schemeClr val="accent5">
              <a:lumMod val="75000"/>
            </a:schemeClr>
          </a:solidFill>
        </p:spPr>
        <p:txBody>
          <a:bodyPr>
            <a:spAutoFit/>
          </a:bodyPr>
          <a:lstStyle/>
          <a:p>
            <a:pPr algn="ctr">
              <a:spcBef>
                <a:spcPct val="50000"/>
              </a:spcBef>
              <a:defRPr/>
            </a:pPr>
            <a:r>
              <a:rPr lang="fr-FR" sz="2200" dirty="0">
                <a:latin typeface="+mj-lt"/>
                <a:cs typeface="Arial" charset="0"/>
              </a:rPr>
              <a:t>Pour les « casse-cou »</a:t>
            </a:r>
          </a:p>
        </p:txBody>
      </p:sp>
      <p:sp>
        <p:nvSpPr>
          <p:cNvPr id="8" name="ZoneTexte 7"/>
          <p:cNvSpPr txBox="1"/>
          <p:nvPr/>
        </p:nvSpPr>
        <p:spPr>
          <a:xfrm>
            <a:off x="4714875" y="1285875"/>
            <a:ext cx="4214813" cy="430213"/>
          </a:xfrm>
          <a:prstGeom prst="rect">
            <a:avLst/>
          </a:prstGeom>
          <a:solidFill>
            <a:schemeClr val="accent5">
              <a:lumMod val="25000"/>
            </a:schemeClr>
          </a:solidFill>
        </p:spPr>
        <p:txBody>
          <a:bodyPr>
            <a:spAutoFit/>
          </a:bodyPr>
          <a:lstStyle/>
          <a:p>
            <a:pPr algn="ctr">
              <a:spcBef>
                <a:spcPct val="50000"/>
              </a:spcBef>
              <a:defRPr/>
            </a:pPr>
            <a:r>
              <a:rPr lang="fr-FR" sz="2200" dirty="0">
                <a:latin typeface="+mj-lt"/>
                <a:cs typeface="Arial" charset="0"/>
              </a:rPr>
              <a:t>Pour les « prudents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0"/>
            <a:ext cx="9144000" cy="1016000"/>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Comment manipuler le niveau </a:t>
            </a:r>
            <a:b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b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de risque perçu ?</a:t>
            </a:r>
          </a:p>
        </p:txBody>
      </p:sp>
      <p:sp>
        <p:nvSpPr>
          <p:cNvPr id="17" name="ZoneTexte 16"/>
          <p:cNvSpPr txBox="1"/>
          <p:nvPr/>
        </p:nvSpPr>
        <p:spPr>
          <a:xfrm>
            <a:off x="428625" y="1273175"/>
            <a:ext cx="8286750" cy="5370513"/>
          </a:xfrm>
          <a:prstGeom prst="rect">
            <a:avLst/>
          </a:prstGeom>
          <a:noFill/>
        </p:spPr>
        <p:txBody>
          <a:bodyPr>
            <a:spAutoFit/>
          </a:bodyPr>
          <a:lstStyle/>
          <a:p>
            <a:pPr algn="just">
              <a:defRPr/>
            </a:pPr>
            <a:r>
              <a:rPr lang="fr-FR" sz="2300" dirty="0">
                <a:latin typeface="+mj-lt"/>
                <a:cs typeface="Arial" charset="0"/>
              </a:rPr>
              <a:t>En s’inspirant des travaux de J.-</a:t>
            </a:r>
            <a:r>
              <a:rPr lang="fr-FR" sz="2300" dirty="0" err="1">
                <a:latin typeface="+mj-lt"/>
                <a:cs typeface="Arial" charset="0"/>
              </a:rPr>
              <a:t>P.Famose</a:t>
            </a:r>
            <a:r>
              <a:rPr lang="fr-FR" sz="2300" dirty="0">
                <a:latin typeface="+mj-lt"/>
                <a:cs typeface="Arial" charset="0"/>
              </a:rPr>
              <a:t> (1983) sur la </a:t>
            </a:r>
            <a:r>
              <a:rPr lang="fr-FR" sz="2300" dirty="0" err="1">
                <a:latin typeface="+mj-lt"/>
                <a:cs typeface="Arial" charset="0"/>
              </a:rPr>
              <a:t>dimensionnalisation</a:t>
            </a:r>
            <a:r>
              <a:rPr lang="fr-FR" sz="2300" dirty="0">
                <a:latin typeface="+mj-lt"/>
                <a:cs typeface="Arial" charset="0"/>
              </a:rPr>
              <a:t> des tâches motrices, est-il possible d’identifier des descripteurs objectifs des situations permettant de prédire le niveau de risque ressenti ?</a:t>
            </a:r>
          </a:p>
          <a:p>
            <a:pPr algn="just">
              <a:defRPr/>
            </a:pPr>
            <a:endParaRPr lang="fr-FR" sz="1200" dirty="0">
              <a:latin typeface="+mj-lt"/>
              <a:cs typeface="Arial" charset="0"/>
            </a:endParaRPr>
          </a:p>
          <a:p>
            <a:pPr algn="just">
              <a:defRPr/>
            </a:pPr>
            <a:r>
              <a:rPr lang="fr-FR" sz="2300" dirty="0">
                <a:latin typeface="+mj-lt"/>
                <a:cs typeface="Arial" charset="0"/>
              </a:rPr>
              <a:t>Rappel du modèle de </a:t>
            </a:r>
            <a:r>
              <a:rPr lang="fr-FR" sz="2300" dirty="0" err="1">
                <a:latin typeface="+mj-lt"/>
                <a:cs typeface="Arial" charset="0"/>
              </a:rPr>
              <a:t>Famose</a:t>
            </a:r>
            <a:r>
              <a:rPr lang="fr-FR" sz="2300" dirty="0">
                <a:latin typeface="+mj-lt"/>
                <a:cs typeface="Arial" charset="0"/>
              </a:rPr>
              <a:t> :</a:t>
            </a:r>
          </a:p>
          <a:p>
            <a:pPr algn="just">
              <a:defRPr/>
            </a:pPr>
            <a:r>
              <a:rPr lang="fr-FR" sz="600" dirty="0">
                <a:latin typeface="+mj-lt"/>
                <a:cs typeface="Arial" charset="0"/>
              </a:rPr>
              <a:t> </a:t>
            </a:r>
          </a:p>
          <a:p>
            <a:pPr marL="541338" indent="269875" algn="just">
              <a:buFont typeface="Arial" pitchFamily="34" charset="0"/>
              <a:buChar char="•"/>
              <a:defRPr/>
            </a:pPr>
            <a:r>
              <a:rPr lang="fr-FR" sz="2300" u="sng" dirty="0">
                <a:latin typeface="+mj-lt"/>
                <a:cs typeface="Arial" charset="0"/>
              </a:rPr>
              <a:t>Difficulté</a:t>
            </a:r>
            <a:r>
              <a:rPr lang="fr-FR" sz="2300" dirty="0">
                <a:latin typeface="+mj-lt"/>
                <a:cs typeface="Arial" charset="0"/>
              </a:rPr>
              <a:t> = niveau de sollicitation des ressources </a:t>
            </a:r>
            <a:r>
              <a:rPr lang="fr-FR" sz="2300" dirty="0" err="1">
                <a:latin typeface="+mj-lt"/>
                <a:cs typeface="Arial" charset="0"/>
              </a:rPr>
              <a:t>bioinformationnelles</a:t>
            </a:r>
            <a:r>
              <a:rPr lang="fr-FR" sz="2300" dirty="0">
                <a:latin typeface="+mj-lt"/>
                <a:cs typeface="Arial" charset="0"/>
              </a:rPr>
              <a:t>.</a:t>
            </a:r>
          </a:p>
          <a:p>
            <a:pPr marL="541338" indent="269875" algn="just">
              <a:buFont typeface="Arial" pitchFamily="34" charset="0"/>
              <a:buChar char="•"/>
              <a:defRPr/>
            </a:pPr>
            <a:endParaRPr lang="fr-FR" sz="600" dirty="0">
              <a:latin typeface="+mj-lt"/>
              <a:cs typeface="Arial" charset="0"/>
            </a:endParaRPr>
          </a:p>
          <a:p>
            <a:pPr marL="541338" indent="269875" algn="just">
              <a:buFont typeface="Arial" pitchFamily="34" charset="0"/>
              <a:buChar char="•"/>
              <a:defRPr/>
            </a:pPr>
            <a:r>
              <a:rPr lang="fr-FR" sz="2300" u="sng" dirty="0">
                <a:latin typeface="+mj-lt"/>
                <a:cs typeface="Arial" charset="0"/>
              </a:rPr>
              <a:t>Intensité</a:t>
            </a:r>
            <a:r>
              <a:rPr lang="fr-FR" sz="2300" dirty="0">
                <a:latin typeface="+mj-lt"/>
                <a:cs typeface="Arial" charset="0"/>
              </a:rPr>
              <a:t> = niveau de sollicitation des ressources bioénergétiques. </a:t>
            </a:r>
          </a:p>
          <a:p>
            <a:pPr marL="541338" indent="269875" algn="just">
              <a:buFont typeface="Arial" pitchFamily="34" charset="0"/>
              <a:buChar char="•"/>
              <a:defRPr/>
            </a:pPr>
            <a:endParaRPr lang="fr-FR" sz="600" dirty="0">
              <a:latin typeface="+mj-lt"/>
              <a:cs typeface="Arial" charset="0"/>
            </a:endParaRPr>
          </a:p>
          <a:p>
            <a:pPr algn="just">
              <a:defRPr/>
            </a:pPr>
            <a:r>
              <a:rPr lang="fr-FR" sz="2300" dirty="0">
                <a:latin typeface="+mj-lt"/>
                <a:cs typeface="Arial" charset="0"/>
              </a:rPr>
              <a:t>Peut-on rajouter : Risque perçu = niveau de sollicitation des ressources psychoaffectives ?  </a:t>
            </a:r>
          </a:p>
          <a:p>
            <a:pPr algn="just">
              <a:defRPr/>
            </a:pPr>
            <a:r>
              <a:rPr lang="fr-FR" sz="2000" dirty="0">
                <a:latin typeface="+mj-lt"/>
                <a:cs typeface="Arial" charset="0"/>
              </a:rPr>
              <a:t>(</a:t>
            </a:r>
            <a:r>
              <a:rPr lang="fr-FR" sz="2000" dirty="0">
                <a:latin typeface="+mj-lt"/>
                <a:cs typeface="Arial" charset="0"/>
                <a:sym typeface="Wingdings" pitchFamily="2" charset="2"/>
              </a:rPr>
              <a:t> </a:t>
            </a:r>
            <a:r>
              <a:rPr lang="fr-FR" sz="2000" dirty="0">
                <a:latin typeface="+mj-lt"/>
                <a:cs typeface="Arial" charset="0"/>
              </a:rPr>
              <a:t>exemple au saut de cheval entre lune sur table de saut et lune sur bloc de mousse = parfois même difficulté, même intensité, mais la tâche n’est pas la même et les conduites motrices non plus !). </a:t>
            </a:r>
            <a:endParaRPr lang="fr-FR" sz="2300" dirty="0">
              <a:latin typeface="+mj-l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box(in)">
                                      <p:cBhvr>
                                        <p:cTn id="12" dur="500"/>
                                        <p:tgtEl>
                                          <p:spTgt spid="17">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box(in)">
                                      <p:cBhvr>
                                        <p:cTn id="15" dur="500"/>
                                        <p:tgtEl>
                                          <p:spTgt spid="17">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7">
                                            <p:txEl>
                                              <p:pRg st="4" end="4"/>
                                            </p:txEl>
                                          </p:spTgt>
                                        </p:tgtEl>
                                        <p:attrNameLst>
                                          <p:attrName>style.visibility</p:attrName>
                                        </p:attrNameLst>
                                      </p:cBhvr>
                                      <p:to>
                                        <p:strVal val="visible"/>
                                      </p:to>
                                    </p:set>
                                    <p:animEffect transition="in" filter="box(in)">
                                      <p:cBhvr>
                                        <p:cTn id="18" dur="500"/>
                                        <p:tgtEl>
                                          <p:spTgt spid="17">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animEffect transition="in" filter="box(in)">
                                      <p:cBhvr>
                                        <p:cTn id="21" dur="500"/>
                                        <p:tgtEl>
                                          <p:spTgt spid="17">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7">
                                            <p:txEl>
                                              <p:pRg st="8" end="8"/>
                                            </p:txEl>
                                          </p:spTgt>
                                        </p:tgtEl>
                                        <p:attrNameLst>
                                          <p:attrName>style.visibility</p:attrName>
                                        </p:attrNameLst>
                                      </p:cBhvr>
                                      <p:to>
                                        <p:strVal val="visible"/>
                                      </p:to>
                                    </p:set>
                                    <p:animEffect transition="in" filter="box(in)">
                                      <p:cBhvr>
                                        <p:cTn id="26" dur="500"/>
                                        <p:tgtEl>
                                          <p:spTgt spid="17">
                                            <p:txEl>
                                              <p:pRg st="8" end="8"/>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7">
                                            <p:txEl>
                                              <p:pRg st="9" end="9"/>
                                            </p:txEl>
                                          </p:spTgt>
                                        </p:tgtEl>
                                        <p:attrNameLst>
                                          <p:attrName>style.visibility</p:attrName>
                                        </p:attrNameLst>
                                      </p:cBhvr>
                                      <p:to>
                                        <p:strVal val="visible"/>
                                      </p:to>
                                    </p:set>
                                    <p:animEffect transition="in" filter="box(in)">
                                      <p:cBhvr>
                                        <p:cTn id="29"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88900"/>
            <a:ext cx="9144000" cy="554038"/>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Comment manipuler le risque perçu ?</a:t>
            </a:r>
          </a:p>
        </p:txBody>
      </p:sp>
      <p:sp>
        <p:nvSpPr>
          <p:cNvPr id="17" name="ZoneTexte 16"/>
          <p:cNvSpPr txBox="1"/>
          <p:nvPr/>
        </p:nvSpPr>
        <p:spPr>
          <a:xfrm>
            <a:off x="357188" y="919163"/>
            <a:ext cx="8429625" cy="5724525"/>
          </a:xfrm>
          <a:prstGeom prst="rect">
            <a:avLst/>
          </a:prstGeom>
          <a:noFill/>
        </p:spPr>
        <p:txBody>
          <a:bodyPr>
            <a:spAutoFit/>
          </a:bodyPr>
          <a:lstStyle/>
          <a:p>
            <a:pPr algn="just">
              <a:defRPr/>
            </a:pPr>
            <a:r>
              <a:rPr lang="fr-FR" sz="2300" b="1" dirty="0">
                <a:latin typeface="+mj-lt"/>
                <a:cs typeface="Arial" charset="0"/>
              </a:rPr>
              <a:t>Quelques exemples de descripteurs des situations :</a:t>
            </a:r>
          </a:p>
          <a:p>
            <a:pPr algn="just">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La vitesse de déplacement </a:t>
            </a:r>
            <a:r>
              <a:rPr lang="fr-FR" sz="2100" dirty="0">
                <a:latin typeface="+mj-lt"/>
                <a:cs typeface="Arial" charset="0"/>
              </a:rPr>
              <a:t>: VTT, ski, roller</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Les obstacles au déplacement, la déclivité de la pente </a:t>
            </a:r>
            <a:r>
              <a:rPr lang="fr-FR" sz="2100" dirty="0">
                <a:latin typeface="+mj-lt"/>
                <a:cs typeface="Arial" charset="0"/>
              </a:rPr>
              <a:t>: VTT, ski, </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La perte de contact avec le sol </a:t>
            </a:r>
            <a:r>
              <a:rPr lang="fr-FR" sz="2100" dirty="0">
                <a:latin typeface="+mj-lt"/>
                <a:cs typeface="Arial" charset="0"/>
              </a:rPr>
              <a:t>(élévation) : gymnastique, </a:t>
            </a:r>
            <a:r>
              <a:rPr lang="fr-FR" sz="2100" dirty="0" err="1">
                <a:latin typeface="+mj-lt"/>
                <a:cs typeface="Arial" charset="0"/>
              </a:rPr>
              <a:t>acrosport</a:t>
            </a:r>
            <a:r>
              <a:rPr lang="fr-FR" sz="2100" dirty="0">
                <a:latin typeface="+mj-lt"/>
                <a:cs typeface="Arial" charset="0"/>
              </a:rPr>
              <a:t>, escalade, BMX</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L’instabilité de l’équilibre</a:t>
            </a:r>
            <a:r>
              <a:rPr lang="fr-FR" sz="2100" dirty="0">
                <a:latin typeface="+mj-lt"/>
                <a:cs typeface="Arial" charset="0"/>
              </a:rPr>
              <a:t> : VTT, skate, ski, roller </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La perte des repères visuels </a:t>
            </a:r>
            <a:r>
              <a:rPr lang="fr-FR" sz="2100" dirty="0">
                <a:latin typeface="+mj-lt"/>
                <a:cs typeface="Arial" charset="0"/>
              </a:rPr>
              <a:t>: gymnastique, </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La vitesse, la force, la localisation du contact </a:t>
            </a:r>
            <a:r>
              <a:rPr lang="fr-FR" sz="2100" dirty="0">
                <a:latin typeface="+mj-lt"/>
                <a:cs typeface="Arial" charset="0"/>
              </a:rPr>
              <a:t>: sports de combat, rugby</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La nature du milieu </a:t>
            </a:r>
            <a:r>
              <a:rPr lang="fr-FR" sz="2100" dirty="0">
                <a:latin typeface="+mj-lt"/>
                <a:cs typeface="Arial" charset="0"/>
              </a:rPr>
              <a:t>: course d’orientation, canoë-kayak, natation</a:t>
            </a:r>
          </a:p>
          <a:p>
            <a:pPr marL="541338" indent="-271463" algn="just">
              <a:buFont typeface="Wingdings" pitchFamily="2" charset="2"/>
              <a:buChar char="§"/>
              <a:defRPr/>
            </a:pPr>
            <a:endParaRPr lang="fr-FR" sz="600" dirty="0">
              <a:latin typeface="+mj-lt"/>
              <a:cs typeface="Arial" charset="0"/>
            </a:endParaRPr>
          </a:p>
          <a:p>
            <a:pPr marL="541338" indent="-271463" algn="just">
              <a:buFont typeface="Wingdings" pitchFamily="2" charset="2"/>
              <a:buChar char="§"/>
              <a:defRPr/>
            </a:pPr>
            <a:r>
              <a:rPr lang="fr-FR" sz="2100" u="sng" dirty="0">
                <a:latin typeface="+mj-lt"/>
                <a:cs typeface="Arial" charset="0"/>
              </a:rPr>
              <a:t>Le niveau de sécurité passive </a:t>
            </a:r>
            <a:r>
              <a:rPr lang="fr-FR" sz="2100" dirty="0">
                <a:latin typeface="+mj-lt"/>
                <a:cs typeface="Arial" charset="0"/>
              </a:rPr>
              <a:t>: gymnastique (épaisseur des tapis de réception), escalade (moulinette / en tête)                          etc.</a:t>
            </a:r>
          </a:p>
          <a:p>
            <a:pPr marL="541338" indent="-271463" algn="just">
              <a:buFont typeface="Wingdings" pitchFamily="2" charset="2"/>
              <a:buChar char="§"/>
              <a:defRPr/>
            </a:pPr>
            <a:endParaRPr lang="fr-FR" sz="1200" dirty="0">
              <a:latin typeface="+mj-lt"/>
              <a:cs typeface="Arial" charset="0"/>
            </a:endParaRPr>
          </a:p>
          <a:p>
            <a:pPr algn="just">
              <a:defRPr/>
            </a:pPr>
            <a:r>
              <a:rPr lang="fr-FR" sz="2300" dirty="0">
                <a:latin typeface="+mj-lt"/>
                <a:cs typeface="Arial" charset="0"/>
              </a:rPr>
              <a:t>Mais par rapport au modèle de </a:t>
            </a:r>
            <a:r>
              <a:rPr lang="fr-FR" sz="2300" dirty="0" err="1">
                <a:latin typeface="+mj-lt"/>
                <a:cs typeface="Arial" charset="0"/>
              </a:rPr>
              <a:t>Famose</a:t>
            </a:r>
            <a:r>
              <a:rPr lang="fr-FR" sz="2300" dirty="0">
                <a:latin typeface="+mj-lt"/>
                <a:cs typeface="Arial" charset="0"/>
              </a:rPr>
              <a:t>, ces descripteurs ont un caractère très subjectif par rapport au ressenti de risque.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box(in)">
                                      <p:cBhvr>
                                        <p:cTn id="7" dur="1000"/>
                                        <p:tgtEl>
                                          <p:spTgt spid="17">
                                            <p:txEl>
                                              <p:pRg st="2" end="2"/>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animEffect transition="in" filter="box(in)">
                                      <p:cBhvr>
                                        <p:cTn id="11" dur="1000"/>
                                        <p:tgtEl>
                                          <p:spTgt spid="17">
                                            <p:txEl>
                                              <p:pRg st="4" end="4"/>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animEffect transition="in" filter="box(in)">
                                      <p:cBhvr>
                                        <p:cTn id="15" dur="1000"/>
                                        <p:tgtEl>
                                          <p:spTgt spid="17">
                                            <p:txEl>
                                              <p:pRg st="6" end="6"/>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17">
                                            <p:txEl>
                                              <p:pRg st="8" end="8"/>
                                            </p:txEl>
                                          </p:spTgt>
                                        </p:tgtEl>
                                        <p:attrNameLst>
                                          <p:attrName>style.visibility</p:attrName>
                                        </p:attrNameLst>
                                      </p:cBhvr>
                                      <p:to>
                                        <p:strVal val="visible"/>
                                      </p:to>
                                    </p:set>
                                    <p:animEffect transition="in" filter="box(in)">
                                      <p:cBhvr>
                                        <p:cTn id="19" dur="1000"/>
                                        <p:tgtEl>
                                          <p:spTgt spid="17">
                                            <p:txEl>
                                              <p:pRg st="8" end="8"/>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17">
                                            <p:txEl>
                                              <p:pRg st="10" end="10"/>
                                            </p:txEl>
                                          </p:spTgt>
                                        </p:tgtEl>
                                        <p:attrNameLst>
                                          <p:attrName>style.visibility</p:attrName>
                                        </p:attrNameLst>
                                      </p:cBhvr>
                                      <p:to>
                                        <p:strVal val="visible"/>
                                      </p:to>
                                    </p:set>
                                    <p:animEffect transition="in" filter="box(in)">
                                      <p:cBhvr>
                                        <p:cTn id="23" dur="1000"/>
                                        <p:tgtEl>
                                          <p:spTgt spid="17">
                                            <p:txEl>
                                              <p:pRg st="10" end="10"/>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17">
                                            <p:txEl>
                                              <p:pRg st="12" end="12"/>
                                            </p:txEl>
                                          </p:spTgt>
                                        </p:tgtEl>
                                        <p:attrNameLst>
                                          <p:attrName>style.visibility</p:attrName>
                                        </p:attrNameLst>
                                      </p:cBhvr>
                                      <p:to>
                                        <p:strVal val="visible"/>
                                      </p:to>
                                    </p:set>
                                    <p:animEffect transition="in" filter="box(in)">
                                      <p:cBhvr>
                                        <p:cTn id="27" dur="1000"/>
                                        <p:tgtEl>
                                          <p:spTgt spid="17">
                                            <p:txEl>
                                              <p:pRg st="12" end="12"/>
                                            </p:txEl>
                                          </p:spTgt>
                                        </p:tgtEl>
                                      </p:cBhvr>
                                    </p:animEffect>
                                  </p:childTnLst>
                                </p:cTn>
                              </p:par>
                            </p:childTnLst>
                          </p:cTn>
                        </p:par>
                        <p:par>
                          <p:cTn id="28" fill="hold" nodeType="afterGroup">
                            <p:stCondLst>
                              <p:cond delay="6000"/>
                            </p:stCondLst>
                            <p:childTnLst>
                              <p:par>
                                <p:cTn id="29" presetID="4" presetClass="entr" presetSubtype="16" fill="hold" nodeType="afterEffect">
                                  <p:stCondLst>
                                    <p:cond delay="0"/>
                                  </p:stCondLst>
                                  <p:childTnLst>
                                    <p:set>
                                      <p:cBhvr>
                                        <p:cTn id="30" dur="1" fill="hold">
                                          <p:stCondLst>
                                            <p:cond delay="0"/>
                                          </p:stCondLst>
                                        </p:cTn>
                                        <p:tgtEl>
                                          <p:spTgt spid="17">
                                            <p:txEl>
                                              <p:pRg st="14" end="14"/>
                                            </p:txEl>
                                          </p:spTgt>
                                        </p:tgtEl>
                                        <p:attrNameLst>
                                          <p:attrName>style.visibility</p:attrName>
                                        </p:attrNameLst>
                                      </p:cBhvr>
                                      <p:to>
                                        <p:strVal val="visible"/>
                                      </p:to>
                                    </p:set>
                                    <p:animEffect transition="in" filter="box(in)">
                                      <p:cBhvr>
                                        <p:cTn id="31" dur="1000"/>
                                        <p:tgtEl>
                                          <p:spTgt spid="17">
                                            <p:txEl>
                                              <p:pRg st="14" end="14"/>
                                            </p:txEl>
                                          </p:spTgt>
                                        </p:tgtEl>
                                      </p:cBhvr>
                                    </p:animEffect>
                                  </p:childTnLst>
                                </p:cTn>
                              </p:par>
                            </p:childTnLst>
                          </p:cTn>
                        </p:par>
                        <p:par>
                          <p:cTn id="32" fill="hold" nodeType="afterGroup">
                            <p:stCondLst>
                              <p:cond delay="7000"/>
                            </p:stCondLst>
                            <p:childTnLst>
                              <p:par>
                                <p:cTn id="33" presetID="4" presetClass="entr" presetSubtype="16" fill="hold" nodeType="afterEffect">
                                  <p:stCondLst>
                                    <p:cond delay="0"/>
                                  </p:stCondLst>
                                  <p:childTnLst>
                                    <p:set>
                                      <p:cBhvr>
                                        <p:cTn id="34" dur="1" fill="hold">
                                          <p:stCondLst>
                                            <p:cond delay="0"/>
                                          </p:stCondLst>
                                        </p:cTn>
                                        <p:tgtEl>
                                          <p:spTgt spid="17">
                                            <p:txEl>
                                              <p:pRg st="16" end="16"/>
                                            </p:txEl>
                                          </p:spTgt>
                                        </p:tgtEl>
                                        <p:attrNameLst>
                                          <p:attrName>style.visibility</p:attrName>
                                        </p:attrNameLst>
                                      </p:cBhvr>
                                      <p:to>
                                        <p:strVal val="visible"/>
                                      </p:to>
                                    </p:set>
                                    <p:animEffect transition="in" filter="box(in)">
                                      <p:cBhvr>
                                        <p:cTn id="35" dur="1000"/>
                                        <p:tgtEl>
                                          <p:spTgt spid="17">
                                            <p:txEl>
                                              <p:pRg st="16" end="1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7">
                                            <p:txEl>
                                              <p:pRg st="18" end="18"/>
                                            </p:txEl>
                                          </p:spTgt>
                                        </p:tgtEl>
                                        <p:attrNameLst>
                                          <p:attrName>style.visibility</p:attrName>
                                        </p:attrNameLst>
                                      </p:cBhvr>
                                      <p:to>
                                        <p:strVal val="visible"/>
                                      </p:to>
                                    </p:set>
                                    <p:animEffect transition="in" filter="box(in)">
                                      <p:cBhvr>
                                        <p:cTn id="40" dur="1000"/>
                                        <p:tgtEl>
                                          <p:spTgt spid="1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928688"/>
            <a:ext cx="4214813" cy="2071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6" name="Rectangle 3"/>
          <p:cNvSpPr>
            <a:spLocks noGrp="1" noChangeArrowheads="1"/>
          </p:cNvSpPr>
          <p:nvPr>
            <p:ph type="title"/>
          </p:nvPr>
        </p:nvSpPr>
        <p:spPr>
          <a:xfrm>
            <a:off x="0" y="231775"/>
            <a:ext cx="9144000" cy="552450"/>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Comment se construit le risque perçu ?</a:t>
            </a:r>
          </a:p>
        </p:txBody>
      </p:sp>
      <p:sp>
        <p:nvSpPr>
          <p:cNvPr id="13" name="ZoneTexte 12"/>
          <p:cNvSpPr txBox="1"/>
          <p:nvPr/>
        </p:nvSpPr>
        <p:spPr>
          <a:xfrm>
            <a:off x="6643688" y="2874963"/>
            <a:ext cx="2000250" cy="615950"/>
          </a:xfrm>
          <a:prstGeom prst="rect">
            <a:avLst/>
          </a:prstGeom>
          <a:noFill/>
        </p:spPr>
        <p:txBody>
          <a:bodyPr>
            <a:spAutoFit/>
          </a:bodyPr>
          <a:lstStyle/>
          <a:p>
            <a:pPr algn="ctr">
              <a:defRPr/>
            </a:pPr>
            <a:r>
              <a:rPr lang="fr-FR" sz="3400" dirty="0">
                <a:latin typeface="+mj-lt"/>
                <a:cs typeface="Arial" charset="0"/>
              </a:rPr>
              <a:t>Situation </a:t>
            </a:r>
          </a:p>
        </p:txBody>
      </p:sp>
      <p:sp>
        <p:nvSpPr>
          <p:cNvPr id="14" name="Rectangle 13"/>
          <p:cNvSpPr/>
          <p:nvPr/>
        </p:nvSpPr>
        <p:spPr>
          <a:xfrm>
            <a:off x="-71438" y="2660650"/>
            <a:ext cx="2928938"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400" dirty="0">
                <a:latin typeface="+mj-lt"/>
              </a:rPr>
              <a:t>Elève</a:t>
            </a:r>
          </a:p>
        </p:txBody>
      </p:sp>
      <p:sp>
        <p:nvSpPr>
          <p:cNvPr id="15" name="Rectangle avec flèche vers la droite 14"/>
          <p:cNvSpPr/>
          <p:nvPr/>
        </p:nvSpPr>
        <p:spPr>
          <a:xfrm rot="5400000">
            <a:off x="2643188" y="1731963"/>
            <a:ext cx="3500437" cy="435768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6" name="ZoneTexte 15"/>
          <p:cNvSpPr txBox="1"/>
          <p:nvPr/>
        </p:nvSpPr>
        <p:spPr>
          <a:xfrm>
            <a:off x="2214563" y="2160588"/>
            <a:ext cx="4429125" cy="2246312"/>
          </a:xfrm>
          <a:prstGeom prst="rect">
            <a:avLst/>
          </a:prstGeom>
          <a:noFill/>
        </p:spPr>
        <p:txBody>
          <a:bodyPr>
            <a:spAutoFit/>
          </a:bodyPr>
          <a:lstStyle/>
          <a:p>
            <a:pPr indent="180975">
              <a:buFont typeface="Arial" pitchFamily="34" charset="0"/>
              <a:buChar char="•"/>
              <a:defRPr/>
            </a:pPr>
            <a:r>
              <a:rPr lang="fr-FR" dirty="0">
                <a:latin typeface="+mj-lt"/>
                <a:cs typeface="Arial" charset="0"/>
              </a:rPr>
              <a:t>Niveau de confiance en soi.</a:t>
            </a:r>
          </a:p>
          <a:p>
            <a:pPr indent="180975">
              <a:buFont typeface="Arial" pitchFamily="34" charset="0"/>
              <a:buChar char="•"/>
              <a:defRPr/>
            </a:pPr>
            <a:r>
              <a:rPr lang="fr-FR" dirty="0">
                <a:latin typeface="+mj-lt"/>
                <a:cs typeface="Arial" charset="0"/>
              </a:rPr>
              <a:t>Souvenirs antérieurs.</a:t>
            </a:r>
          </a:p>
          <a:p>
            <a:pPr indent="180975">
              <a:buFont typeface="Arial" pitchFamily="34" charset="0"/>
              <a:buChar char="•"/>
              <a:defRPr/>
            </a:pPr>
            <a:r>
              <a:rPr lang="fr-FR" dirty="0">
                <a:latin typeface="+mj-lt"/>
                <a:cs typeface="Arial" charset="0"/>
              </a:rPr>
              <a:t>Difficulté perçue et caractère familier de la situation.</a:t>
            </a:r>
          </a:p>
          <a:p>
            <a:pPr indent="180975">
              <a:buFont typeface="Arial" pitchFamily="34" charset="0"/>
              <a:buChar char="•"/>
              <a:defRPr/>
            </a:pPr>
            <a:r>
              <a:rPr lang="fr-FR" dirty="0">
                <a:latin typeface="+mj-lt"/>
                <a:cs typeface="Arial" charset="0"/>
              </a:rPr>
              <a:t>Etape dans l’apprentissage </a:t>
            </a:r>
            <a:r>
              <a:rPr lang="fr-FR" sz="2000" dirty="0">
                <a:latin typeface="+mj-lt"/>
                <a:cs typeface="Arial" charset="0"/>
              </a:rPr>
              <a:t>(étape émotionnelle, </a:t>
            </a:r>
            <a:r>
              <a:rPr lang="fr-FR" sz="2000" dirty="0" err="1">
                <a:latin typeface="+mj-lt"/>
                <a:cs typeface="Arial" charset="0"/>
              </a:rPr>
              <a:t>Bui</a:t>
            </a:r>
            <a:r>
              <a:rPr lang="fr-FR" sz="2000" dirty="0">
                <a:latin typeface="+mj-lt"/>
                <a:cs typeface="Arial" charset="0"/>
              </a:rPr>
              <a:t>-</a:t>
            </a:r>
            <a:r>
              <a:rPr lang="fr-FR" sz="2000" dirty="0" err="1">
                <a:latin typeface="+mj-lt"/>
                <a:cs typeface="Arial" charset="0"/>
              </a:rPr>
              <a:t>Xuân</a:t>
            </a:r>
            <a:r>
              <a:rPr lang="fr-FR" sz="2000" dirty="0">
                <a:latin typeface="+mj-lt"/>
                <a:cs typeface="Arial" charset="0"/>
              </a:rPr>
              <a:t>, 1993)</a:t>
            </a:r>
          </a:p>
        </p:txBody>
      </p:sp>
      <p:sp>
        <p:nvSpPr>
          <p:cNvPr id="17" name="ZoneTexte 16"/>
          <p:cNvSpPr txBox="1"/>
          <p:nvPr/>
        </p:nvSpPr>
        <p:spPr>
          <a:xfrm>
            <a:off x="2214563" y="1517650"/>
            <a:ext cx="4500562" cy="523875"/>
          </a:xfrm>
          <a:prstGeom prst="rect">
            <a:avLst/>
          </a:prstGeom>
          <a:noFill/>
        </p:spPr>
        <p:txBody>
          <a:bodyPr>
            <a:spAutoFit/>
          </a:bodyPr>
          <a:lstStyle/>
          <a:p>
            <a:pPr algn="ctr">
              <a:defRPr/>
            </a:pPr>
            <a:r>
              <a:rPr lang="fr-FR" sz="2800" dirty="0">
                <a:latin typeface="+mj-lt"/>
                <a:cs typeface="Arial" charset="0"/>
              </a:rPr>
              <a:t>Filtre des représentations</a:t>
            </a:r>
          </a:p>
        </p:txBody>
      </p:sp>
      <p:sp>
        <p:nvSpPr>
          <p:cNvPr id="19" name="ZoneTexte 18"/>
          <p:cNvSpPr txBox="1"/>
          <p:nvPr/>
        </p:nvSpPr>
        <p:spPr>
          <a:xfrm>
            <a:off x="3143250" y="5732463"/>
            <a:ext cx="2786063" cy="554037"/>
          </a:xfrm>
          <a:prstGeom prst="rect">
            <a:avLst/>
          </a:prstGeom>
          <a:noFill/>
        </p:spPr>
        <p:txBody>
          <a:bodyPr>
            <a:spAutoFit/>
          </a:bodyPr>
          <a:lstStyle/>
          <a:p>
            <a:pPr algn="ctr">
              <a:defRPr/>
            </a:pPr>
            <a:r>
              <a:rPr lang="fr-FR" sz="3000" dirty="0">
                <a:solidFill>
                  <a:srgbClr val="FF0000"/>
                </a:solidFill>
                <a:latin typeface="+mj-lt"/>
                <a:cs typeface="Arial" charset="0"/>
              </a:rPr>
              <a:t>Risque perçu</a:t>
            </a:r>
          </a:p>
        </p:txBody>
      </p:sp>
      <p:sp>
        <p:nvSpPr>
          <p:cNvPr id="10" name="Rectangle à coins arrondis 9"/>
          <p:cNvSpPr/>
          <p:nvPr/>
        </p:nvSpPr>
        <p:spPr>
          <a:xfrm>
            <a:off x="2714625" y="2357438"/>
            <a:ext cx="3429000" cy="1928812"/>
          </a:xfrm>
          <a:prstGeom prst="roundRect">
            <a:avLst/>
          </a:prstGeom>
          <a:solidFill>
            <a:schemeClr val="accent5">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2857500" y="2357438"/>
            <a:ext cx="3214688" cy="1924050"/>
          </a:xfrm>
          <a:prstGeom prst="rect">
            <a:avLst/>
          </a:prstGeom>
          <a:noFill/>
        </p:spPr>
        <p:txBody>
          <a:bodyPr>
            <a:spAutoFit/>
          </a:bodyPr>
          <a:lstStyle/>
          <a:p>
            <a:pPr>
              <a:defRPr/>
            </a:pPr>
            <a:r>
              <a:rPr lang="fr-FR" sz="1700" b="1" dirty="0">
                <a:cs typeface="Arial" charset="0"/>
              </a:rPr>
              <a:t>Biais de jugement </a:t>
            </a:r>
            <a:r>
              <a:rPr lang="fr-FR" sz="1700" dirty="0">
                <a:cs typeface="Arial" charset="0"/>
              </a:rPr>
              <a:t>: </a:t>
            </a:r>
          </a:p>
          <a:p>
            <a:pPr marL="177800" indent="177800">
              <a:buFont typeface="Arial" pitchFamily="34" charset="0"/>
              <a:buChar char="•"/>
              <a:defRPr/>
            </a:pPr>
            <a:r>
              <a:rPr lang="fr-FR" sz="1700" dirty="0">
                <a:cs typeface="Arial" charset="0"/>
              </a:rPr>
              <a:t> biais de conformité supérieure de soi (</a:t>
            </a:r>
            <a:r>
              <a:rPr lang="fr-FR" sz="1700" dirty="0" err="1">
                <a:cs typeface="Arial" charset="0"/>
              </a:rPr>
              <a:t>Codol</a:t>
            </a:r>
            <a:r>
              <a:rPr lang="fr-FR" sz="1700" dirty="0">
                <a:cs typeface="Arial" charset="0"/>
              </a:rPr>
              <a:t>, 1975), </a:t>
            </a:r>
          </a:p>
          <a:p>
            <a:pPr marL="177800" indent="177800">
              <a:buFont typeface="Arial" pitchFamily="34" charset="0"/>
              <a:buChar char="•"/>
              <a:defRPr/>
            </a:pPr>
            <a:r>
              <a:rPr lang="fr-FR" sz="1700" dirty="0">
                <a:cs typeface="Arial" charset="0"/>
              </a:rPr>
              <a:t>illusion d’invulnérabilité (Delhomme, 1955), </a:t>
            </a:r>
          </a:p>
          <a:p>
            <a:pPr marL="177800" indent="177800">
              <a:buFont typeface="Arial" pitchFamily="34" charset="0"/>
              <a:buChar char="•"/>
              <a:defRPr/>
            </a:pPr>
            <a:r>
              <a:rPr lang="fr-FR" sz="1700" dirty="0">
                <a:cs typeface="Arial" charset="0"/>
              </a:rPr>
              <a:t>illusion de contrôle du risque (Douglas, </a:t>
            </a:r>
            <a:r>
              <a:rPr lang="fr-FR" sz="1700" dirty="0" err="1">
                <a:cs typeface="Arial" charset="0"/>
              </a:rPr>
              <a:t>Wldavsky</a:t>
            </a:r>
            <a:r>
              <a:rPr lang="fr-FR" sz="1700" dirty="0">
                <a:cs typeface="Arial" charset="0"/>
              </a:rPr>
              <a:t>, 1983).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2000"/>
                                        <p:tgtEl>
                                          <p:spTgt spid="1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par>
                          <p:cTn id="15" fill="hold" nodeType="afterGroup">
                            <p:stCondLst>
                              <p:cond delay="2500"/>
                            </p:stCondLst>
                            <p:childTnLst>
                              <p:par>
                                <p:cTn id="16" presetID="4"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ox(in)">
                                      <p:cBhvr>
                                        <p:cTn id="18" dur="20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285720" y="1289049"/>
          <a:ext cx="8501122" cy="5278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0" y="1000125"/>
            <a:ext cx="4214813" cy="207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6000750" y="2990850"/>
            <a:ext cx="2857500" cy="938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4500563" y="4786313"/>
            <a:ext cx="4500562" cy="2071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000750" y="3929063"/>
            <a:ext cx="2928938"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0" y="4786313"/>
            <a:ext cx="4500563" cy="2071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0" y="3929063"/>
            <a:ext cx="3071813" cy="92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3"/>
          <p:cNvSpPr>
            <a:spLocks noGrp="1" noChangeArrowheads="1"/>
          </p:cNvSpPr>
          <p:nvPr>
            <p:ph type="title"/>
          </p:nvPr>
        </p:nvSpPr>
        <p:spPr>
          <a:xfrm>
            <a:off x="0" y="0"/>
            <a:ext cx="9144000" cy="1016000"/>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Développer une expertise </a:t>
            </a:r>
            <a:b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b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de perception du risque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0" nodeType="clickEffect">
                                  <p:stCondLst>
                                    <p:cond delay="0"/>
                                  </p:stCondLst>
                                  <p:childTnLst>
                                    <p:animEffect transition="out" filter="box(i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0" nodeType="clickEffect">
                                  <p:stCondLst>
                                    <p:cond delay="0"/>
                                  </p:stCondLst>
                                  <p:childTnLst>
                                    <p:animEffect transition="out" filter="box(in)">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4" presetClass="exit" presetSubtype="16" fill="hold" grpId="0" nodeType="withEffect">
                                  <p:stCondLst>
                                    <p:cond delay="0"/>
                                  </p:stCondLst>
                                  <p:childTnLst>
                                    <p:animEffect transition="out" filter="box(i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14313" y="214313"/>
            <a:ext cx="8643937" cy="147796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Mais dans tous les cas un principe général pour notre enseignement de la prise de risque</a:t>
            </a:r>
          </a:p>
        </p:txBody>
      </p:sp>
      <p:pic>
        <p:nvPicPr>
          <p:cNvPr id="30723" name="Picture 6" descr="escalade quebe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2071688"/>
            <a:ext cx="561975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14313" y="2000250"/>
            <a:ext cx="4857750" cy="4032250"/>
          </a:xfrm>
          <a:prstGeom prst="rect">
            <a:avLst/>
          </a:prstGeom>
          <a:solidFill>
            <a:schemeClr val="bg1"/>
          </a:solidFill>
        </p:spPr>
        <p:txBody>
          <a:bodyPr>
            <a:spAutoFit/>
          </a:bodyPr>
          <a:lstStyle/>
          <a:p>
            <a:pPr>
              <a:defRPr/>
            </a:pPr>
            <a:r>
              <a:rPr lang="fr-FR" sz="2600" dirty="0">
                <a:effectLst>
                  <a:outerShdw blurRad="38100" dist="38100" dir="2700000" algn="tl">
                    <a:srgbClr val="000000">
                      <a:alpha val="43137"/>
                    </a:srgbClr>
                  </a:outerShdw>
                </a:effectLst>
                <a:latin typeface="+mj-lt"/>
                <a:ea typeface="Verdana" pitchFamily="34" charset="0"/>
                <a:cs typeface="Courier New" pitchFamily="49" charset="0"/>
              </a:rPr>
              <a:t>Ne pas tout décider à la place de l’élève, lui laisser un espace de choix individuels :</a:t>
            </a:r>
          </a:p>
          <a:p>
            <a:pPr>
              <a:buFont typeface="Wingdings" pitchFamily="2" charset="2"/>
              <a:buChar char="§"/>
              <a:defRPr/>
            </a:pPr>
            <a:endParaRPr lang="fr-FR" sz="1200" dirty="0">
              <a:latin typeface="+mj-lt"/>
              <a:ea typeface="Verdana" pitchFamily="34" charset="0"/>
              <a:cs typeface="Courier New" pitchFamily="49" charset="0"/>
            </a:endParaRPr>
          </a:p>
          <a:p>
            <a:pPr indent="360363">
              <a:buFont typeface="Wingdings" pitchFamily="2" charset="2"/>
              <a:buChar char="§"/>
              <a:defRPr/>
            </a:pPr>
            <a:r>
              <a:rPr lang="fr-FR" sz="2200" dirty="0">
                <a:latin typeface="+mj-lt"/>
                <a:ea typeface="Verdana" pitchFamily="34" charset="0"/>
                <a:cs typeface="Courier New" pitchFamily="49" charset="0"/>
              </a:rPr>
              <a:t>Comment envisager une éducation aux choix sans qu’il y ait possibilité de faire des choix ?</a:t>
            </a:r>
          </a:p>
          <a:p>
            <a:pPr indent="360363">
              <a:buFont typeface="Wingdings" pitchFamily="2" charset="2"/>
              <a:buChar char="§"/>
              <a:defRPr/>
            </a:pPr>
            <a:endParaRPr lang="fr-FR" sz="1200" dirty="0">
              <a:latin typeface="+mj-lt"/>
              <a:ea typeface="Verdana" pitchFamily="34" charset="0"/>
              <a:cs typeface="Courier New" pitchFamily="49" charset="0"/>
            </a:endParaRPr>
          </a:p>
          <a:p>
            <a:pPr indent="360363">
              <a:buFont typeface="Wingdings" pitchFamily="2" charset="2"/>
              <a:buChar char="§"/>
              <a:defRPr/>
            </a:pPr>
            <a:r>
              <a:rPr lang="fr-FR" sz="2200" dirty="0">
                <a:latin typeface="+mj-lt"/>
                <a:ea typeface="Verdana" pitchFamily="34" charset="0"/>
                <a:cs typeface="Courier New" pitchFamily="49" charset="0"/>
              </a:rPr>
              <a:t>Cet espace de choix fait l’objet d’une progressivité didactique pendant le cursus (de + en + important de la 6</a:t>
            </a:r>
            <a:r>
              <a:rPr lang="fr-FR" sz="2200" baseline="30000" dirty="0">
                <a:latin typeface="+mj-lt"/>
                <a:ea typeface="Verdana" pitchFamily="34" charset="0"/>
                <a:cs typeface="Courier New" pitchFamily="49" charset="0"/>
              </a:rPr>
              <a:t>e</a:t>
            </a:r>
            <a:r>
              <a:rPr lang="fr-FR" sz="2200" dirty="0">
                <a:latin typeface="+mj-lt"/>
                <a:ea typeface="Verdana" pitchFamily="34" charset="0"/>
                <a:cs typeface="Courier New" pitchFamily="49" charset="0"/>
              </a:rPr>
              <a:t> à la terminale). </a:t>
            </a:r>
            <a:endParaRPr lang="fr-FR" sz="2200" dirty="0">
              <a:latin typeface="+mj-lt"/>
              <a:cs typeface="Arial" charset="0"/>
            </a:endParaRPr>
          </a:p>
        </p:txBody>
      </p:sp>
      <p:sp>
        <p:nvSpPr>
          <p:cNvPr id="7" name="Rectangle 6"/>
          <p:cNvSpPr/>
          <p:nvPr/>
        </p:nvSpPr>
        <p:spPr>
          <a:xfrm>
            <a:off x="3786188" y="5929313"/>
            <a:ext cx="614362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ox(in)">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vtt-aventure.asso.fr/photos/ecole-velo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286375"/>
            <a:ext cx="2928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0" y="0"/>
            <a:ext cx="9144000" cy="554038"/>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Un exemple en Vélo tout terrain</a:t>
            </a:r>
          </a:p>
        </p:txBody>
      </p:sp>
      <p:pic>
        <p:nvPicPr>
          <p:cNvPr id="31748" name="Picture 7" descr="http://www.cyclotourisme-grenoble-ctg.fr/CTG/images/stories/ecole_gymkha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5072063"/>
            <a:ext cx="457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p:cNvSpPr txBox="1"/>
          <p:nvPr/>
        </p:nvSpPr>
        <p:spPr>
          <a:xfrm>
            <a:off x="357188" y="571500"/>
            <a:ext cx="8429625" cy="4854575"/>
          </a:xfrm>
          <a:prstGeom prst="rect">
            <a:avLst/>
          </a:prstGeom>
          <a:solidFill>
            <a:schemeClr val="accent5">
              <a:lumMod val="25000"/>
            </a:schemeClr>
          </a:solidFill>
        </p:spPr>
        <p:txBody>
          <a:bodyPr>
            <a:spAutoFit/>
          </a:bodyPr>
          <a:lstStyle/>
          <a:p>
            <a:pPr algn="just" defTabSz="180975">
              <a:spcBef>
                <a:spcPct val="50000"/>
              </a:spcBef>
              <a:defRPr/>
            </a:pPr>
            <a:r>
              <a:rPr lang="fr-FR" sz="1900" b="1" u="sng" dirty="0">
                <a:latin typeface="+mj-lt"/>
                <a:cs typeface="Arial" charset="0"/>
              </a:rPr>
              <a:t>1</a:t>
            </a:r>
            <a:r>
              <a:rPr lang="fr-FR" sz="1900" b="1" u="sng" baseline="30000" dirty="0">
                <a:latin typeface="+mj-lt"/>
                <a:cs typeface="Arial" charset="0"/>
              </a:rPr>
              <a:t>er</a:t>
            </a:r>
            <a:r>
              <a:rPr lang="fr-FR" sz="1900" b="1" u="sng" dirty="0">
                <a:latin typeface="+mj-lt"/>
                <a:cs typeface="Arial" charset="0"/>
              </a:rPr>
              <a:t> cycle CA N1 </a:t>
            </a:r>
            <a:r>
              <a:rPr lang="fr-FR" sz="1900" dirty="0">
                <a:latin typeface="+mj-lt"/>
                <a:cs typeface="Arial" charset="0"/>
              </a:rPr>
              <a:t>= réaliser un parcours comportant une grande densité d’obstacles nécessitant la maîtrise de techniques préventives et d’évitement face au risque </a:t>
            </a:r>
            <a:r>
              <a:rPr lang="fr-FR" sz="1700" dirty="0">
                <a:latin typeface="+mj-lt"/>
                <a:cs typeface="Arial" charset="0"/>
                <a:sym typeface="Wingdings" pitchFamily="2" charset="2"/>
              </a:rPr>
              <a:t> </a:t>
            </a:r>
            <a:r>
              <a:rPr lang="fr-FR" sz="1700" dirty="0">
                <a:latin typeface="+mj-lt"/>
                <a:cs typeface="Arial" charset="0"/>
              </a:rPr>
              <a:t>savoir descendre et remonter de vélo, freiner, éviter, slalomer, rouler droit, passer sur et sous un obstacle, posture de sécurité (« jockey »)... </a:t>
            </a:r>
            <a:r>
              <a:rPr lang="fr-FR" sz="1900" dirty="0">
                <a:latin typeface="+mj-lt"/>
                <a:cs typeface="Arial" charset="0"/>
              </a:rPr>
              <a:t>Assurer sa sécurité passive et Identifier le facile et le difficile en VTT.</a:t>
            </a:r>
          </a:p>
          <a:p>
            <a:pPr algn="just" defTabSz="180975">
              <a:spcBef>
                <a:spcPct val="50000"/>
              </a:spcBef>
              <a:buFont typeface="Wingdings" pitchFamily="2" charset="2"/>
              <a:buChar char="à"/>
              <a:defRPr/>
            </a:pPr>
            <a:r>
              <a:rPr lang="fr-FR" sz="1900" dirty="0">
                <a:latin typeface="+mj-lt"/>
                <a:cs typeface="Arial" charset="0"/>
              </a:rPr>
              <a:t> Parcours gymkhana en milieu sécurisé en « doublant » ou en « triplant » certaines situations </a:t>
            </a:r>
            <a:r>
              <a:rPr lang="fr-FR" sz="1800" dirty="0">
                <a:latin typeface="+mj-lt"/>
                <a:cs typeface="Arial" charset="0"/>
              </a:rPr>
              <a:t>(choix entre une facile, une plus difficile : par ex. distance de freinage, éloignement des plots, hauteur d’un obstacle). </a:t>
            </a:r>
          </a:p>
          <a:p>
            <a:pPr algn="just" defTabSz="180975">
              <a:spcBef>
                <a:spcPct val="50000"/>
              </a:spcBef>
              <a:buFont typeface="Wingdings" pitchFamily="2" charset="2"/>
              <a:buChar char="à"/>
              <a:defRPr/>
            </a:pPr>
            <a:r>
              <a:rPr lang="fr-FR" sz="1900" dirty="0">
                <a:latin typeface="+mj-lt"/>
                <a:cs typeface="Arial" charset="0"/>
              </a:rPr>
              <a:t> Evaluation aboutissement d’une mise en projet = construire un enchainement avec plusieurs « éléments » </a:t>
            </a:r>
            <a:r>
              <a:rPr lang="fr-FR" sz="1800" dirty="0">
                <a:latin typeface="+mj-lt"/>
                <a:cs typeface="Arial" charset="0"/>
              </a:rPr>
              <a:t>(par ex 1 slalom + 1 freinage +1 ramassage d’objet + 1 passage d’obstacle + 1 rouler en ligne droite). </a:t>
            </a:r>
          </a:p>
          <a:p>
            <a:pPr algn="just" defTabSz="180975">
              <a:spcBef>
                <a:spcPct val="50000"/>
              </a:spcBef>
              <a:buFont typeface="Wingdings" pitchFamily="2" charset="2"/>
              <a:buChar char="à"/>
              <a:defRPr/>
            </a:pPr>
            <a:r>
              <a:rPr lang="fr-FR" sz="1900" dirty="0">
                <a:latin typeface="+mj-lt"/>
                <a:cs typeface="Arial" charset="0"/>
              </a:rPr>
              <a:t> Début d’apprentissage de la prise de risque car dans les choix de la mise en projet, l’élève s’auto-évalue constamment, apprend à mieux se connaître, et devient acteur de ses </a:t>
            </a:r>
            <a:r>
              <a:rPr lang="fr-FR" sz="1900" dirty="0" err="1">
                <a:latin typeface="+mj-lt"/>
                <a:cs typeface="Arial" charset="0"/>
              </a:rPr>
              <a:t>app</a:t>
            </a:r>
            <a:r>
              <a:rPr lang="fr-FR" sz="1900" dirty="0">
                <a:latin typeface="+mj-lt"/>
                <a:cs typeface="Arial" charset="0"/>
              </a:rPr>
              <a:t> +  </a:t>
            </a:r>
            <a:r>
              <a:rPr lang="fr-FR" sz="1900" dirty="0" err="1">
                <a:latin typeface="+mj-lt"/>
                <a:cs typeface="Arial" charset="0"/>
              </a:rPr>
              <a:t>dév</a:t>
            </a:r>
            <a:r>
              <a:rPr lang="fr-FR" sz="1900" dirty="0">
                <a:latin typeface="+mj-lt"/>
                <a:cs typeface="Arial" charset="0"/>
              </a:rPr>
              <a:t>. de la confiance en soi (donc action sur le risque perçu) grâce à la variété et la progressivité des situations.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136525"/>
            <a:ext cx="8820150" cy="1077913"/>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Que met-on en jeu ?               </a:t>
            </a: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sym typeface="Wingdings" pitchFamily="2" charset="2"/>
              </a:rPr>
              <a:t> différents types de risque</a:t>
            </a:r>
            <a:endPar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endParaRPr>
          </a:p>
        </p:txBody>
      </p:sp>
      <p:sp>
        <p:nvSpPr>
          <p:cNvPr id="5123" name="Text Box 4"/>
          <p:cNvSpPr txBox="1">
            <a:spLocks noChangeArrowheads="1"/>
          </p:cNvSpPr>
          <p:nvPr/>
        </p:nvSpPr>
        <p:spPr bwMode="auto">
          <a:xfrm>
            <a:off x="1524000" y="28956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fr-FR" altLang="fr-FR"/>
          </a:p>
        </p:txBody>
      </p:sp>
      <p:graphicFrame>
        <p:nvGraphicFramePr>
          <p:cNvPr id="5" name="Diagramme 4"/>
          <p:cNvGraphicFramePr/>
          <p:nvPr/>
        </p:nvGraphicFramePr>
        <p:xfrm>
          <a:off x="500034" y="1571612"/>
          <a:ext cx="8143932" cy="502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ttp://www.locapial.org/IMG/jpg/canyon_Cordes_cop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714375"/>
            <a:ext cx="3319462"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71438" y="0"/>
            <a:ext cx="9144000" cy="554038"/>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Un exemple en Vélo tout terrain </a:t>
            </a:r>
            <a:r>
              <a:rPr lang="fr-FR" sz="26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(suite)</a:t>
            </a:r>
          </a:p>
        </p:txBody>
      </p:sp>
      <p:sp>
        <p:nvSpPr>
          <p:cNvPr id="7" name="Rectangle 6"/>
          <p:cNvSpPr/>
          <p:nvPr/>
        </p:nvSpPr>
        <p:spPr>
          <a:xfrm>
            <a:off x="6786563" y="5072063"/>
            <a:ext cx="2786062"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2773" name="Picture 10" descr="Cliquez pour agrand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9025" y="4357688"/>
            <a:ext cx="46736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p:cNvSpPr txBox="1"/>
          <p:nvPr/>
        </p:nvSpPr>
        <p:spPr>
          <a:xfrm>
            <a:off x="0" y="714375"/>
            <a:ext cx="7143750" cy="6816725"/>
          </a:xfrm>
          <a:prstGeom prst="rect">
            <a:avLst/>
          </a:prstGeom>
          <a:solidFill>
            <a:schemeClr val="accent5">
              <a:lumMod val="25000"/>
            </a:schemeClr>
          </a:solidFill>
        </p:spPr>
        <p:txBody>
          <a:bodyPr>
            <a:spAutoFit/>
          </a:bodyPr>
          <a:lstStyle/>
          <a:p>
            <a:pPr algn="just" defTabSz="180975">
              <a:spcBef>
                <a:spcPct val="50000"/>
              </a:spcBef>
              <a:defRPr/>
            </a:pPr>
            <a:r>
              <a:rPr lang="fr-FR" sz="2000" b="1" u="sng" dirty="0">
                <a:latin typeface="+mj-lt"/>
                <a:cs typeface="Arial" charset="0"/>
              </a:rPr>
              <a:t>2</a:t>
            </a:r>
            <a:r>
              <a:rPr lang="fr-FR" sz="2000" b="1" u="sng" baseline="30000" dirty="0">
                <a:latin typeface="+mj-lt"/>
                <a:cs typeface="Arial" charset="0"/>
              </a:rPr>
              <a:t>e</a:t>
            </a:r>
            <a:r>
              <a:rPr lang="fr-FR" sz="2000" b="1" u="sng" dirty="0">
                <a:latin typeface="+mj-lt"/>
                <a:cs typeface="Arial" charset="0"/>
              </a:rPr>
              <a:t> cycle CA N2</a:t>
            </a:r>
            <a:r>
              <a:rPr lang="fr-FR" sz="2000" b="1" dirty="0">
                <a:latin typeface="+mj-lt"/>
                <a:cs typeface="Arial" charset="0"/>
              </a:rPr>
              <a:t> </a:t>
            </a:r>
            <a:r>
              <a:rPr lang="fr-FR" sz="2000" dirty="0">
                <a:latin typeface="+mj-lt"/>
                <a:cs typeface="Arial" charset="0"/>
              </a:rPr>
              <a:t>=  réaliser un parcours comportant des obstacles naturels et un dénivelé significatif en augmentant ses pouvoirs moteurs sur des environnements variés </a:t>
            </a:r>
            <a:r>
              <a:rPr lang="fr-FR" sz="1800" dirty="0">
                <a:latin typeface="+mj-lt"/>
                <a:cs typeface="Arial" charset="0"/>
              </a:rPr>
              <a:t>(passer une montée raide, descendre une butte abrupte, évoluer en devers montant et descendant, virer, être capable de déraper, sauter un obstacle en </a:t>
            </a:r>
            <a:r>
              <a:rPr lang="fr-FR" sz="1800" dirty="0" err="1">
                <a:latin typeface="+mj-lt"/>
                <a:cs typeface="Arial" charset="0"/>
              </a:rPr>
              <a:t>bonny</a:t>
            </a:r>
            <a:r>
              <a:rPr lang="fr-FR" sz="1800" dirty="0">
                <a:latin typeface="+mj-lt"/>
                <a:cs typeface="Arial" charset="0"/>
              </a:rPr>
              <a:t>-up, maîtriser des réchappes…). </a:t>
            </a:r>
          </a:p>
          <a:p>
            <a:pPr algn="just" defTabSz="180975">
              <a:spcBef>
                <a:spcPct val="50000"/>
              </a:spcBef>
              <a:defRPr/>
            </a:pPr>
            <a:r>
              <a:rPr lang="fr-FR" sz="2000" dirty="0">
                <a:latin typeface="+mj-lt"/>
                <a:cs typeface="Arial" charset="0"/>
              </a:rPr>
              <a:t>Evolution en milieu naturel ou en milieu aménagé avec succession d’ateliers techniques. Pour chaque technique, proposer 2 ou 3 niveaux de maîtrise </a:t>
            </a:r>
            <a:r>
              <a:rPr lang="fr-FR" sz="1800" dirty="0">
                <a:latin typeface="+mj-lt"/>
                <a:cs typeface="Arial" charset="0"/>
              </a:rPr>
              <a:t>(variables = longueur et déclivité de la pente, dimension des obstacles, trajectoires, instabilité de l’équilibre...).</a:t>
            </a:r>
          </a:p>
          <a:p>
            <a:pPr algn="just" defTabSz="180975">
              <a:spcBef>
                <a:spcPct val="50000"/>
              </a:spcBef>
              <a:buFont typeface="Wingdings" pitchFamily="2" charset="2"/>
              <a:buChar char="à"/>
              <a:defRPr/>
            </a:pPr>
            <a:r>
              <a:rPr lang="fr-FR" sz="2000" dirty="0">
                <a:latin typeface="+mj-lt"/>
                <a:cs typeface="Arial" charset="0"/>
              </a:rPr>
              <a:t> Evaluation = l’élève lui-même décide du moment de l’évaluation </a:t>
            </a:r>
            <a:r>
              <a:rPr lang="fr-FR" sz="1900" dirty="0">
                <a:latin typeface="+mj-lt"/>
                <a:cs typeface="Arial" charset="0"/>
              </a:rPr>
              <a:t>(il fait valider le niveau de maîtrise  d’une technique). </a:t>
            </a:r>
          </a:p>
          <a:p>
            <a:pPr algn="just" defTabSz="180975">
              <a:spcBef>
                <a:spcPct val="50000"/>
              </a:spcBef>
              <a:buFont typeface="Wingdings" pitchFamily="2" charset="2"/>
              <a:buChar char="à"/>
              <a:defRPr/>
            </a:pPr>
            <a:r>
              <a:rPr lang="fr-FR" sz="2000" dirty="0">
                <a:latin typeface="+mj-lt"/>
                <a:cs typeface="Arial" charset="0"/>
              </a:rPr>
              <a:t> L’élève apprend à prendre des risques maîtrisés en faisant porter ses </a:t>
            </a:r>
            <a:r>
              <a:rPr lang="fr-FR" sz="2000" u="sng" dirty="0">
                <a:latin typeface="+mj-lt"/>
                <a:cs typeface="Arial" charset="0"/>
              </a:rPr>
              <a:t>choix</a:t>
            </a:r>
            <a:r>
              <a:rPr lang="fr-FR" sz="2000" dirty="0">
                <a:latin typeface="+mj-lt"/>
                <a:cs typeface="Arial" charset="0"/>
              </a:rPr>
              <a:t> sur des situations clairement hiérarchisées </a:t>
            </a:r>
            <a:r>
              <a:rPr lang="fr-FR" sz="1800" dirty="0">
                <a:latin typeface="+mj-lt"/>
                <a:cs typeface="Arial" charset="0"/>
              </a:rPr>
              <a:t>(avec critères de réussite simples et concret pour contrôle par l’élève lui-même). </a:t>
            </a:r>
          </a:p>
          <a:p>
            <a:pPr algn="just" defTabSz="180975">
              <a:spcBef>
                <a:spcPct val="50000"/>
              </a:spcBef>
              <a:defRPr/>
            </a:pPr>
            <a:r>
              <a:rPr lang="fr-FR" sz="2000" dirty="0">
                <a:latin typeface="+mj-lt"/>
                <a:cs typeface="Arial" charset="0"/>
              </a:rPr>
              <a:t>+ sur certaines situations, critère de réussite « feu vert » pour accéder à une tâche difficile (ex. Creusot escaliers).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71438" y="71438"/>
            <a:ext cx="9144000" cy="554037"/>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Un exemple en Vélo tout terrain </a:t>
            </a:r>
            <a:r>
              <a:rPr lang="fr-FR" sz="26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(suite)</a:t>
            </a:r>
          </a:p>
        </p:txBody>
      </p:sp>
      <p:sp>
        <p:nvSpPr>
          <p:cNvPr id="7" name="Rectangle 6"/>
          <p:cNvSpPr/>
          <p:nvPr/>
        </p:nvSpPr>
        <p:spPr>
          <a:xfrm>
            <a:off x="6786563" y="5072063"/>
            <a:ext cx="2786062"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3796" name="Picture 2" descr="http://www.gite-meuse-resson.com/images/resson1_fichiers/imag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688" y="857250"/>
            <a:ext cx="25019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www.cevennes-parcnational.fr/var/cevennes/storage/images/mediatheque/images/votre-sejour/randonnee-et-les-sports/vtt/97542-5-fre-FR/VTT_medium.jpg">
            <a:hlinkClick r:id="rId4" tooltip=" © Alain Lagrave - VT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2928938"/>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http://www.hautes-alpes.net/fileadmin/ha2009/templates/images/gallery/chemins-rando-vtt-hautes-alp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5" y="4714875"/>
            <a:ext cx="39290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p:cNvSpPr txBox="1"/>
          <p:nvPr/>
        </p:nvSpPr>
        <p:spPr>
          <a:xfrm>
            <a:off x="0" y="857250"/>
            <a:ext cx="6715125" cy="6216650"/>
          </a:xfrm>
          <a:prstGeom prst="rect">
            <a:avLst/>
          </a:prstGeom>
          <a:solidFill>
            <a:schemeClr val="accent5">
              <a:lumMod val="25000"/>
            </a:schemeClr>
          </a:solidFill>
        </p:spPr>
        <p:txBody>
          <a:bodyPr>
            <a:spAutoFit/>
          </a:bodyPr>
          <a:lstStyle/>
          <a:p>
            <a:pPr algn="just" defTabSz="180975">
              <a:spcBef>
                <a:spcPct val="50000"/>
              </a:spcBef>
              <a:defRPr/>
            </a:pPr>
            <a:r>
              <a:rPr lang="fr-FR" sz="2000" b="1" u="sng" dirty="0">
                <a:latin typeface="+mj-lt"/>
                <a:cs typeface="Arial" charset="0"/>
              </a:rPr>
              <a:t>3</a:t>
            </a:r>
            <a:r>
              <a:rPr lang="fr-FR" sz="2000" b="1" u="sng" baseline="30000" dirty="0">
                <a:latin typeface="+mj-lt"/>
                <a:cs typeface="Arial" charset="0"/>
              </a:rPr>
              <a:t>e</a:t>
            </a:r>
            <a:r>
              <a:rPr lang="fr-FR" sz="2000" b="1" u="sng" dirty="0">
                <a:latin typeface="+mj-lt"/>
                <a:cs typeface="Arial" charset="0"/>
              </a:rPr>
              <a:t> cycle</a:t>
            </a:r>
            <a:r>
              <a:rPr lang="fr-FR" sz="2000" b="1" dirty="0">
                <a:latin typeface="+mj-lt"/>
                <a:cs typeface="Arial" charset="0"/>
              </a:rPr>
              <a:t> </a:t>
            </a:r>
            <a:r>
              <a:rPr lang="fr-FR" sz="2000" dirty="0">
                <a:latin typeface="+mj-lt"/>
                <a:cs typeface="Arial" charset="0"/>
              </a:rPr>
              <a:t>=  gérer son effort et maîtriser ses émotions avec une entrée dans l’activité de type VTT cross-country.</a:t>
            </a:r>
          </a:p>
          <a:p>
            <a:pPr algn="just" defTabSz="180975">
              <a:spcBef>
                <a:spcPct val="50000"/>
              </a:spcBef>
              <a:buFont typeface="Wingdings" pitchFamily="2" charset="2"/>
              <a:buChar char="à"/>
              <a:defRPr/>
            </a:pPr>
            <a:r>
              <a:rPr lang="fr-FR" sz="2000" dirty="0">
                <a:latin typeface="+mj-lt"/>
                <a:cs typeface="Arial" charset="0"/>
              </a:rPr>
              <a:t> Evolution en milieu naturel sur des parcours sollicitant la poursuite de l’effort sur des configurations variées avec obligation de changer son braquet. Les passages très techniques peuvent faire l’objet d’une « révision » au cours de phases de récupération.  </a:t>
            </a:r>
          </a:p>
          <a:p>
            <a:pPr algn="just" defTabSz="180975">
              <a:spcBef>
                <a:spcPct val="50000"/>
              </a:spcBef>
              <a:buFont typeface="Wingdings" pitchFamily="2" charset="2"/>
              <a:buChar char="à"/>
              <a:defRPr/>
            </a:pPr>
            <a:r>
              <a:rPr lang="fr-FR" sz="2000" dirty="0">
                <a:latin typeface="+mj-lt"/>
                <a:cs typeface="Arial" charset="0"/>
              </a:rPr>
              <a:t> Evaluation = barème selon chrono sur 4 ou 5 tours de circuit d’environ 1 km + régularité de l’effort sur chaque tour.</a:t>
            </a:r>
          </a:p>
          <a:p>
            <a:pPr algn="just" defTabSz="180975">
              <a:spcBef>
                <a:spcPct val="50000"/>
              </a:spcBef>
              <a:buFont typeface="Wingdings" pitchFamily="2" charset="2"/>
              <a:buChar char="à"/>
              <a:defRPr/>
            </a:pPr>
            <a:r>
              <a:rPr lang="fr-FR" sz="2000" dirty="0">
                <a:latin typeface="+mj-lt"/>
                <a:cs typeface="Arial" charset="0"/>
              </a:rPr>
              <a:t> L’élève apprend à prendre des risques maîtrisés en faisant porter ses </a:t>
            </a:r>
            <a:r>
              <a:rPr lang="fr-FR" sz="2000" u="sng" dirty="0">
                <a:latin typeface="+mj-lt"/>
                <a:cs typeface="Arial" charset="0"/>
              </a:rPr>
              <a:t>choix</a:t>
            </a:r>
            <a:r>
              <a:rPr lang="fr-FR" sz="2000" dirty="0">
                <a:latin typeface="+mj-lt"/>
                <a:cs typeface="Arial" charset="0"/>
              </a:rPr>
              <a:t> sur sa vitesse de déplacement en descente et sur ses trajectoires </a:t>
            </a:r>
            <a:r>
              <a:rPr lang="fr-FR" sz="1900" dirty="0">
                <a:latin typeface="+mj-lt"/>
                <a:cs typeface="Arial" charset="0"/>
              </a:rPr>
              <a:t>(l’enseignant se réserve le droit de  temporiser la vitesse ou imposer la trajectoire en cas de passages dangereux ou inconnus). </a:t>
            </a:r>
          </a:p>
          <a:p>
            <a:pPr algn="just" defTabSz="180975">
              <a:spcBef>
                <a:spcPct val="50000"/>
              </a:spcBef>
              <a:defRPr/>
            </a:pPr>
            <a:r>
              <a:rPr lang="fr-FR" sz="2000" dirty="0">
                <a:latin typeface="+mj-lt"/>
                <a:cs typeface="Arial" charset="0"/>
              </a:rPr>
              <a:t>+ les élèves peuvent aussi construire leur itinéraire sur la base d’une carte 1:25000 puis le soumettre pour validation à l’enseignant.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71438"/>
            <a:ext cx="8820150" cy="585787"/>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Conclusion</a:t>
            </a:r>
          </a:p>
        </p:txBody>
      </p:sp>
      <p:sp>
        <p:nvSpPr>
          <p:cNvPr id="17" name="ZoneTexte 16"/>
          <p:cNvSpPr txBox="1"/>
          <p:nvPr/>
        </p:nvSpPr>
        <p:spPr>
          <a:xfrm>
            <a:off x="357188" y="857250"/>
            <a:ext cx="8429625" cy="6002338"/>
          </a:xfrm>
          <a:prstGeom prst="rect">
            <a:avLst/>
          </a:prstGeom>
          <a:noFill/>
        </p:spPr>
        <p:txBody>
          <a:bodyPr>
            <a:spAutoFit/>
          </a:bodyPr>
          <a:lstStyle/>
          <a:p>
            <a:pPr algn="just">
              <a:buFont typeface="Courier New" pitchFamily="49" charset="0"/>
              <a:buChar char="o"/>
              <a:defRPr/>
            </a:pPr>
            <a:r>
              <a:rPr lang="fr-FR" dirty="0">
                <a:latin typeface="+mj-lt"/>
                <a:cs typeface="+mn-cs"/>
              </a:rPr>
              <a:t>  L’éducation à la prise de risque en EPS n’est pas « magique », elle doit faire l’objet d’un enseignement.</a:t>
            </a:r>
          </a:p>
          <a:p>
            <a:pPr algn="just">
              <a:buFont typeface="Courier New" pitchFamily="49" charset="0"/>
              <a:buChar char="o"/>
              <a:defRPr/>
            </a:pPr>
            <a:endParaRPr lang="fr-FR" sz="1600" dirty="0">
              <a:latin typeface="+mj-lt"/>
              <a:cs typeface="+mn-cs"/>
            </a:endParaRPr>
          </a:p>
          <a:p>
            <a:pPr algn="just">
              <a:buFont typeface="Courier New" pitchFamily="49" charset="0"/>
              <a:buChar char="o"/>
              <a:defRPr/>
            </a:pPr>
            <a:r>
              <a:rPr lang="fr-FR" dirty="0">
                <a:latin typeface="+mj-lt"/>
                <a:cs typeface="+mn-cs"/>
              </a:rPr>
              <a:t>  Cet enseignement ne saurait se réduire à un seul cycle d’activité </a:t>
            </a:r>
            <a:r>
              <a:rPr lang="fr-FR" dirty="0">
                <a:latin typeface="+mj-lt"/>
                <a:cs typeface="+mn-cs"/>
                <a:sym typeface="Wingdings" pitchFamily="2" charset="2"/>
              </a:rPr>
              <a:t> « </a:t>
            </a:r>
            <a:r>
              <a:rPr lang="fr-FR" i="1" dirty="0">
                <a:latin typeface="+mj-lt"/>
                <a:cs typeface="+mn-cs"/>
                <a:sym typeface="Wingdings" pitchFamily="2" charset="2"/>
              </a:rPr>
              <a:t>cohérence interactive des cycles</a:t>
            </a:r>
            <a:r>
              <a:rPr lang="fr-FR" dirty="0">
                <a:latin typeface="+mj-lt"/>
                <a:cs typeface="+mn-cs"/>
                <a:sym typeface="Wingdings" pitchFamily="2" charset="2"/>
              </a:rPr>
              <a:t> » (</a:t>
            </a:r>
            <a:r>
              <a:rPr lang="fr-FR" dirty="0" err="1">
                <a:latin typeface="+mj-lt"/>
                <a:cs typeface="+mn-cs"/>
                <a:sym typeface="Wingdings" pitchFamily="2" charset="2"/>
              </a:rPr>
              <a:t>C.Pineau</a:t>
            </a:r>
            <a:r>
              <a:rPr lang="fr-FR" dirty="0">
                <a:latin typeface="+mj-lt"/>
                <a:cs typeface="+mn-cs"/>
                <a:sym typeface="Wingdings" pitchFamily="2" charset="2"/>
              </a:rPr>
              <a:t>, 1991), notamment entre les APSA à fort risque subjectif (gymnastique, APPN, sports de combat, rugby…).</a:t>
            </a:r>
          </a:p>
          <a:p>
            <a:pPr algn="just">
              <a:buFont typeface="Courier New" pitchFamily="49" charset="0"/>
              <a:buChar char="o"/>
              <a:defRPr/>
            </a:pPr>
            <a:endParaRPr lang="fr-FR" sz="1600" dirty="0">
              <a:latin typeface="+mj-lt"/>
              <a:cs typeface="+mn-cs"/>
              <a:sym typeface="Wingdings" pitchFamily="2" charset="2"/>
            </a:endParaRPr>
          </a:p>
          <a:p>
            <a:pPr algn="just">
              <a:buFont typeface="Courier New" pitchFamily="49" charset="0"/>
              <a:buChar char="o"/>
              <a:defRPr/>
            </a:pPr>
            <a:r>
              <a:rPr lang="fr-FR" dirty="0">
                <a:latin typeface="+mj-lt"/>
                <a:cs typeface="+mn-cs"/>
                <a:sym typeface="Wingdings" pitchFamily="2" charset="2"/>
              </a:rPr>
              <a:t>  </a:t>
            </a:r>
            <a:r>
              <a:rPr lang="fr-FR" u="sng" dirty="0">
                <a:latin typeface="+mj-lt"/>
                <a:cs typeface="+mn-cs"/>
                <a:sym typeface="Wingdings" pitchFamily="2" charset="2"/>
              </a:rPr>
              <a:t>Principe général</a:t>
            </a:r>
            <a:r>
              <a:rPr lang="fr-FR" dirty="0">
                <a:latin typeface="+mj-lt"/>
                <a:cs typeface="+mn-cs"/>
                <a:sym typeface="Wingdings" pitchFamily="2" charset="2"/>
              </a:rPr>
              <a:t> = </a:t>
            </a:r>
            <a:r>
              <a:rPr lang="fr-FR" dirty="0">
                <a:latin typeface="+mj-lt"/>
                <a:cs typeface="Arial" charset="0"/>
              </a:rPr>
              <a:t>« </a:t>
            </a:r>
            <a:r>
              <a:rPr lang="fr-FR" i="1" dirty="0">
                <a:latin typeface="+mj-lt"/>
                <a:cs typeface="Arial" charset="0"/>
              </a:rPr>
              <a:t>ne supprimons pas le risque, la sécurité des enfants en dépend</a:t>
            </a:r>
            <a:r>
              <a:rPr lang="fr-FR" dirty="0">
                <a:latin typeface="+mj-lt"/>
                <a:cs typeface="Arial" charset="0"/>
              </a:rPr>
              <a:t> » (</a:t>
            </a:r>
            <a:r>
              <a:rPr lang="fr-FR" dirty="0" err="1">
                <a:latin typeface="+mj-lt"/>
                <a:cs typeface="Arial" charset="0"/>
              </a:rPr>
              <a:t>P.Goirand</a:t>
            </a:r>
            <a:r>
              <a:rPr lang="fr-FR" dirty="0">
                <a:latin typeface="+mj-lt"/>
                <a:cs typeface="Arial" charset="0"/>
              </a:rPr>
              <a:t>, 2000)            </a:t>
            </a:r>
            <a:r>
              <a:rPr lang="fr-FR" dirty="0">
                <a:latin typeface="+mj-lt"/>
                <a:cs typeface="Arial" charset="0"/>
                <a:sym typeface="Wingdings" pitchFamily="2" charset="2"/>
              </a:rPr>
              <a:t> « </a:t>
            </a:r>
            <a:r>
              <a:rPr lang="fr-FR" i="1" dirty="0">
                <a:latin typeface="+mj-lt"/>
                <a:cs typeface="Arial" charset="0"/>
              </a:rPr>
              <a:t>c’est parce qu’il y a sentiment de la présence du risque qu’il y a recherche et construction active de la sécurité</a:t>
            </a:r>
            <a:r>
              <a:rPr lang="fr-FR" dirty="0">
                <a:latin typeface="+mj-lt"/>
                <a:cs typeface="Arial" charset="0"/>
              </a:rPr>
              <a:t> »                 (J.-</a:t>
            </a:r>
            <a:r>
              <a:rPr lang="fr-FR" dirty="0" err="1">
                <a:latin typeface="+mj-lt"/>
                <a:cs typeface="Arial" charset="0"/>
              </a:rPr>
              <a:t>F.Castagnino</a:t>
            </a:r>
            <a:r>
              <a:rPr lang="fr-FR" dirty="0">
                <a:latin typeface="+mj-lt"/>
                <a:cs typeface="Arial" charset="0"/>
              </a:rPr>
              <a:t>, 2000).</a:t>
            </a:r>
          </a:p>
          <a:p>
            <a:pPr algn="just">
              <a:buFont typeface="Courier New" pitchFamily="49" charset="0"/>
              <a:buChar char="o"/>
              <a:defRPr/>
            </a:pPr>
            <a:endParaRPr lang="fr-FR" sz="1600" dirty="0">
              <a:latin typeface="+mj-lt"/>
              <a:cs typeface="Arial" charset="0"/>
            </a:endParaRPr>
          </a:p>
          <a:p>
            <a:pPr algn="just">
              <a:buFont typeface="Courier New" pitchFamily="49" charset="0"/>
              <a:buChar char="o"/>
              <a:defRPr/>
            </a:pPr>
            <a:r>
              <a:rPr lang="fr-FR" dirty="0">
                <a:latin typeface="+mj-lt"/>
                <a:cs typeface="Arial" charset="0"/>
              </a:rPr>
              <a:t>  </a:t>
            </a:r>
            <a:r>
              <a:rPr lang="fr-FR" u="sng" dirty="0">
                <a:latin typeface="+mj-lt"/>
                <a:cs typeface="Arial" charset="0"/>
              </a:rPr>
              <a:t>Mais pas de surenchère</a:t>
            </a:r>
            <a:r>
              <a:rPr lang="fr-FR" dirty="0">
                <a:latin typeface="+mj-lt"/>
                <a:cs typeface="Arial" charset="0"/>
              </a:rPr>
              <a:t> : l’école doit rester un espace de sécurité physique et psychologique d’où la nécessité de refuser le « toujours plus » des pratiques sociales.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box(in)">
                                      <p:cBhvr>
                                        <p:cTn id="12" dur="500"/>
                                        <p:tgtEl>
                                          <p:spTgt spid="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box(in)">
                                      <p:cBhvr>
                                        <p:cTn id="17" dur="500"/>
                                        <p:tgtEl>
                                          <p:spTgt spid="1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box(in)">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71438"/>
            <a:ext cx="8820150" cy="585787"/>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Conclusion</a:t>
            </a:r>
          </a:p>
        </p:txBody>
      </p:sp>
      <p:sp>
        <p:nvSpPr>
          <p:cNvPr id="17" name="ZoneTexte 16"/>
          <p:cNvSpPr txBox="1"/>
          <p:nvPr/>
        </p:nvSpPr>
        <p:spPr>
          <a:xfrm>
            <a:off x="285750" y="785813"/>
            <a:ext cx="8643938" cy="6154737"/>
          </a:xfrm>
          <a:prstGeom prst="rect">
            <a:avLst/>
          </a:prstGeom>
          <a:noFill/>
        </p:spPr>
        <p:txBody>
          <a:bodyPr>
            <a:spAutoFit/>
          </a:bodyPr>
          <a:lstStyle/>
          <a:p>
            <a:pPr algn="just">
              <a:buFont typeface="Courier New" pitchFamily="49" charset="0"/>
              <a:buChar char="o"/>
              <a:defRPr/>
            </a:pPr>
            <a:r>
              <a:rPr lang="fr-FR" dirty="0">
                <a:latin typeface="+mj-lt"/>
                <a:cs typeface="Arial" charset="0"/>
                <a:sym typeface="Wingdings" pitchFamily="2" charset="2"/>
              </a:rPr>
              <a:t>  </a:t>
            </a:r>
            <a:r>
              <a:rPr lang="fr-FR" u="sng" dirty="0">
                <a:latin typeface="+mj-lt"/>
                <a:cs typeface="Arial" charset="0"/>
                <a:sym typeface="Wingdings" pitchFamily="2" charset="2"/>
              </a:rPr>
              <a:t>Choix didactiques</a:t>
            </a:r>
            <a:r>
              <a:rPr lang="fr-FR" dirty="0">
                <a:latin typeface="+mj-lt"/>
                <a:cs typeface="Arial" charset="0"/>
                <a:sym typeface="Wingdings" pitchFamily="2" charset="2"/>
              </a:rPr>
              <a:t> =</a:t>
            </a:r>
          </a:p>
          <a:p>
            <a:pPr algn="just">
              <a:buFont typeface="Courier New" pitchFamily="49" charset="0"/>
              <a:buChar char="o"/>
              <a:defRPr/>
            </a:pPr>
            <a:endParaRPr lang="fr-FR" sz="600" dirty="0">
              <a:latin typeface="+mj-lt"/>
              <a:cs typeface="Arial" charset="0"/>
              <a:sym typeface="Wingdings" pitchFamily="2" charset="2"/>
            </a:endParaRPr>
          </a:p>
          <a:p>
            <a:pPr marL="714375" lvl="1" algn="just">
              <a:buFont typeface="Arial" pitchFamily="34" charset="0"/>
              <a:buChar char="•"/>
              <a:defRPr/>
            </a:pPr>
            <a:r>
              <a:rPr lang="fr-FR" sz="2300" dirty="0">
                <a:latin typeface="+mj-lt"/>
                <a:cs typeface="Arial" charset="0"/>
                <a:sym typeface="Wingdings" pitchFamily="2" charset="2"/>
              </a:rPr>
              <a:t>  diminuer à son minimum le risque objectif, et manipuler les déterminants d’un risque subjectif (pour concilier gestion de la sécurité et apprentissage de la prise de risque),</a:t>
            </a:r>
          </a:p>
          <a:p>
            <a:pPr marL="714375" lvl="1" algn="just">
              <a:buFont typeface="Arial" pitchFamily="34" charset="0"/>
              <a:buChar char="•"/>
              <a:defRPr/>
            </a:pPr>
            <a:endParaRPr lang="fr-FR" sz="600" dirty="0">
              <a:latin typeface="+mj-lt"/>
              <a:cs typeface="Arial" charset="0"/>
              <a:sym typeface="Wingdings" pitchFamily="2" charset="2"/>
            </a:endParaRPr>
          </a:p>
          <a:p>
            <a:pPr marL="714375" lvl="1" algn="just">
              <a:buFont typeface="Arial" pitchFamily="34" charset="0"/>
              <a:buChar char="•"/>
              <a:defRPr/>
            </a:pPr>
            <a:r>
              <a:rPr lang="fr-FR" sz="2300" dirty="0">
                <a:latin typeface="+mj-lt"/>
                <a:cs typeface="Arial" charset="0"/>
                <a:sym typeface="Wingdings" pitchFamily="2" charset="2"/>
              </a:rPr>
              <a:t>  donner aux élèves la possibilité de faire des choix = prendre des décisions face au risque, </a:t>
            </a:r>
          </a:p>
          <a:p>
            <a:pPr marL="714375" lvl="1" algn="just">
              <a:buFont typeface="Arial" pitchFamily="34" charset="0"/>
              <a:buChar char="•"/>
              <a:defRPr/>
            </a:pPr>
            <a:endParaRPr lang="fr-FR" sz="600" dirty="0">
              <a:latin typeface="+mj-lt"/>
              <a:cs typeface="Arial" charset="0"/>
              <a:sym typeface="Wingdings" pitchFamily="2" charset="2"/>
            </a:endParaRPr>
          </a:p>
          <a:p>
            <a:pPr marL="714375" lvl="1" algn="just">
              <a:buFont typeface="Arial" pitchFamily="34" charset="0"/>
              <a:buChar char="•"/>
              <a:defRPr/>
            </a:pPr>
            <a:r>
              <a:rPr lang="fr-FR" sz="2300" dirty="0">
                <a:latin typeface="+mj-lt"/>
                <a:cs typeface="Arial" charset="0"/>
                <a:sym typeface="Wingdings" pitchFamily="2" charset="2"/>
              </a:rPr>
              <a:t>  augmenter l’espace de ces décisions de la 6</a:t>
            </a:r>
            <a:r>
              <a:rPr lang="fr-FR" sz="2300" baseline="30000" dirty="0">
                <a:latin typeface="+mj-lt"/>
                <a:cs typeface="Arial" charset="0"/>
                <a:sym typeface="Wingdings" pitchFamily="2" charset="2"/>
              </a:rPr>
              <a:t>e</a:t>
            </a:r>
            <a:r>
              <a:rPr lang="fr-FR" sz="2300" dirty="0">
                <a:latin typeface="+mj-lt"/>
                <a:cs typeface="Arial" charset="0"/>
                <a:sym typeface="Wingdings" pitchFamily="2" charset="2"/>
              </a:rPr>
              <a:t> à la </a:t>
            </a:r>
            <a:r>
              <a:rPr lang="fr-FR" sz="2300" dirty="0" err="1">
                <a:latin typeface="+mj-lt"/>
                <a:cs typeface="Arial" charset="0"/>
                <a:sym typeface="Wingdings" pitchFamily="2" charset="2"/>
              </a:rPr>
              <a:t>term</a:t>
            </a:r>
            <a:r>
              <a:rPr lang="fr-FR" sz="2300" dirty="0">
                <a:latin typeface="+mj-lt"/>
                <a:cs typeface="Arial" charset="0"/>
                <a:sym typeface="Wingdings" pitchFamily="2" charset="2"/>
              </a:rPr>
              <a:t>. = autonomie évolutive où l’apprenant devient peu à peu acteur de ses acquisitions. </a:t>
            </a:r>
          </a:p>
          <a:p>
            <a:pPr marL="714375" lvl="1" algn="just">
              <a:buFont typeface="Arial" pitchFamily="34" charset="0"/>
              <a:buChar char="•"/>
              <a:defRPr/>
            </a:pPr>
            <a:endParaRPr lang="fr-FR" sz="600" dirty="0">
              <a:latin typeface="+mj-lt"/>
              <a:cs typeface="Arial" charset="0"/>
              <a:sym typeface="Wingdings" pitchFamily="2" charset="2"/>
            </a:endParaRPr>
          </a:p>
          <a:p>
            <a:pPr marL="714375" lvl="1" algn="just">
              <a:buFont typeface="Arial" pitchFamily="34" charset="0"/>
              <a:buChar char="•"/>
              <a:defRPr/>
            </a:pPr>
            <a:r>
              <a:rPr lang="fr-FR" sz="2300" dirty="0">
                <a:latin typeface="+mj-lt"/>
                <a:cs typeface="Arial" charset="0"/>
                <a:sym typeface="Wingdings" pitchFamily="2" charset="2"/>
              </a:rPr>
              <a:t>  créer les conditions d’un climat motivationnel de maitrise dans les APSA à fort risque subjectif.</a:t>
            </a:r>
          </a:p>
          <a:p>
            <a:pPr lvl="1" algn="just">
              <a:buFont typeface="Courier New" pitchFamily="49" charset="0"/>
              <a:buChar char="o"/>
              <a:defRPr/>
            </a:pPr>
            <a:endParaRPr lang="fr-FR" sz="2000" dirty="0">
              <a:latin typeface="+mj-lt"/>
              <a:cs typeface="Arial" charset="0"/>
              <a:sym typeface="Wingdings" pitchFamily="2" charset="2"/>
            </a:endParaRPr>
          </a:p>
          <a:p>
            <a:pPr marL="0" lvl="1" indent="360363" algn="just">
              <a:buFont typeface="Courier New" pitchFamily="49" charset="0"/>
              <a:buChar char="o"/>
              <a:defRPr/>
            </a:pPr>
            <a:r>
              <a:rPr lang="fr-FR" dirty="0">
                <a:latin typeface="+mj-lt"/>
                <a:cs typeface="Arial" charset="0"/>
                <a:sym typeface="Wingdings" pitchFamily="2" charset="2"/>
              </a:rPr>
              <a:t>Au-delà, même principe de progressivité didactique pour l’apprentissage plus général de la sécurité en EPS = </a:t>
            </a:r>
            <a:r>
              <a:rPr lang="fr-FR" dirty="0">
                <a:latin typeface="+mj-lt"/>
                <a:cs typeface="Arial" charset="0"/>
              </a:rPr>
              <a:t>implication progressive et raisonnée de l’élève dans la prise en charge de sa sécurité et de celle des autres.</a:t>
            </a:r>
            <a:endParaRPr lang="fr-FR" dirty="0">
              <a:latin typeface="+mj-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box(in)">
                                      <p:cBhvr>
                                        <p:cTn id="7" dur="500"/>
                                        <p:tgtEl>
                                          <p:spTgt spid="1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4" end="4"/>
                                            </p:txEl>
                                          </p:spTgt>
                                        </p:tgtEl>
                                        <p:attrNameLst>
                                          <p:attrName>style.visibility</p:attrName>
                                        </p:attrNameLst>
                                      </p:cBhvr>
                                      <p:to>
                                        <p:strVal val="visible"/>
                                      </p:to>
                                    </p:set>
                                    <p:animEffect transition="in" filter="box(in)">
                                      <p:cBhvr>
                                        <p:cTn id="12" dur="500"/>
                                        <p:tgtEl>
                                          <p:spTgt spid="1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box(in)">
                                      <p:cBhvr>
                                        <p:cTn id="17" dur="500"/>
                                        <p:tgtEl>
                                          <p:spTgt spid="1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8" end="8"/>
                                            </p:txEl>
                                          </p:spTgt>
                                        </p:tgtEl>
                                        <p:attrNameLst>
                                          <p:attrName>style.visibility</p:attrName>
                                        </p:attrNameLst>
                                      </p:cBhvr>
                                      <p:to>
                                        <p:strVal val="visible"/>
                                      </p:to>
                                    </p:set>
                                    <p:animEffect transition="in" filter="box(in)">
                                      <p:cBhvr>
                                        <p:cTn id="22" dur="500"/>
                                        <p:tgtEl>
                                          <p:spTgt spid="17">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animEffect transition="in" filter="box(in)">
                                      <p:cBhvr>
                                        <p:cTn id="27" dur="500"/>
                                        <p:tgtEl>
                                          <p:spTgt spid="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farm3.static.flickr.com/2071/2132524647_ab20f681e0_b.jpg"/>
          <p:cNvPicPr>
            <a:picLocks noChangeAspect="1" noChangeArrowheads="1"/>
          </p:cNvPicPr>
          <p:nvPr/>
        </p:nvPicPr>
        <p:blipFill>
          <a:blip r:embed="rId3">
            <a:lum bright="66000" contrast="-6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142875" y="-71438"/>
            <a:ext cx="8820150" cy="584201"/>
          </a:xfrm>
        </p:spPr>
        <p:txBody>
          <a:bodyPr>
            <a:spAutoFit/>
          </a:bodyPr>
          <a:lstStyle/>
          <a:p>
            <a:pPr eaLnBrk="1" hangingPunct="1">
              <a:defRPr/>
            </a:pPr>
            <a:r>
              <a:rPr lang="fr-FR" sz="3200" b="1" dirty="0" smtClean="0">
                <a:solidFill>
                  <a:schemeClr val="bg1"/>
                </a:solidFill>
                <a:effectLst>
                  <a:outerShdw blurRad="38100" dist="38100" dir="2700000" algn="tl">
                    <a:srgbClr val="000000"/>
                  </a:outerShdw>
                </a:effectLst>
                <a:latin typeface="Courier New" pitchFamily="49" charset="0"/>
                <a:ea typeface="Verdana" pitchFamily="34" charset="0"/>
                <a:cs typeface="Courier New" pitchFamily="49" charset="0"/>
              </a:rPr>
              <a:t>Références des auteurs cités</a:t>
            </a:r>
          </a:p>
        </p:txBody>
      </p:sp>
      <p:sp>
        <p:nvSpPr>
          <p:cNvPr id="5" name="Text Box 5"/>
          <p:cNvSpPr txBox="1">
            <a:spLocks noChangeArrowheads="1"/>
          </p:cNvSpPr>
          <p:nvPr/>
        </p:nvSpPr>
        <p:spPr bwMode="auto">
          <a:xfrm>
            <a:off x="142875" y="571500"/>
            <a:ext cx="9001125" cy="6324600"/>
          </a:xfrm>
          <a:prstGeom prst="rect">
            <a:avLst/>
          </a:prstGeom>
          <a:noFill/>
          <a:ln w="9525">
            <a:noFill/>
            <a:miter lim="800000"/>
            <a:headEnd/>
            <a:tailEnd/>
          </a:ln>
        </p:spPr>
        <p:txBody>
          <a:bodyPr>
            <a:spAutoFit/>
          </a:bodyPr>
          <a:lstStyle/>
          <a:p>
            <a:pPr>
              <a:spcBef>
                <a:spcPct val="50000"/>
              </a:spcBef>
              <a:defRPr/>
            </a:pPr>
            <a:r>
              <a:rPr lang="fr-FR" sz="1200" dirty="0">
                <a:solidFill>
                  <a:schemeClr val="bg1"/>
                </a:solidFill>
                <a:latin typeface="+mj-lt"/>
                <a:cs typeface="Arial" charset="0"/>
              </a:rPr>
              <a:t>J.-Y. Bort, </a:t>
            </a:r>
            <a:r>
              <a:rPr lang="fr-FR" sz="1200" i="1" dirty="0">
                <a:solidFill>
                  <a:schemeClr val="bg1"/>
                </a:solidFill>
                <a:latin typeface="+mj-lt"/>
                <a:cs typeface="Arial" charset="0"/>
              </a:rPr>
              <a:t>Une représentation du risque</a:t>
            </a:r>
            <a:r>
              <a:rPr lang="fr-FR" sz="1200" dirty="0">
                <a:solidFill>
                  <a:schemeClr val="bg1"/>
                </a:solidFill>
                <a:latin typeface="+mj-lt"/>
                <a:cs typeface="Arial" charset="0"/>
              </a:rPr>
              <a:t>, in Revue EPS n°254, 1995.</a:t>
            </a:r>
          </a:p>
          <a:p>
            <a:pPr>
              <a:spcBef>
                <a:spcPct val="50000"/>
              </a:spcBef>
              <a:defRPr/>
            </a:pPr>
            <a:r>
              <a:rPr lang="fr-FR" sz="1200" dirty="0" err="1">
                <a:solidFill>
                  <a:schemeClr val="bg1"/>
                </a:solidFill>
                <a:latin typeface="+mj-lt"/>
                <a:cs typeface="Arial" charset="0"/>
              </a:rPr>
              <a:t>G.Bui-Xuân</a:t>
            </a:r>
            <a:r>
              <a:rPr lang="fr-FR" sz="1200" dirty="0">
                <a:solidFill>
                  <a:schemeClr val="bg1"/>
                </a:solidFill>
                <a:latin typeface="+mj-lt"/>
                <a:cs typeface="Arial" charset="0"/>
              </a:rPr>
              <a:t>, </a:t>
            </a:r>
            <a:r>
              <a:rPr lang="fr-FR" sz="1200" i="1" dirty="0">
                <a:solidFill>
                  <a:schemeClr val="bg1"/>
                </a:solidFill>
                <a:latin typeface="+mj-lt"/>
                <a:cs typeface="Arial" charset="0"/>
              </a:rPr>
              <a:t>Une modélisation du procès pédagogique</a:t>
            </a:r>
            <a:r>
              <a:rPr lang="fr-FR" sz="1200" dirty="0">
                <a:solidFill>
                  <a:schemeClr val="bg1"/>
                </a:solidFill>
                <a:latin typeface="+mj-lt"/>
                <a:cs typeface="Arial" charset="0"/>
              </a:rPr>
              <a:t>, in Enseigner l’EPS, AFRAPS, Clermont-Ferrand, 1993.</a:t>
            </a:r>
          </a:p>
          <a:p>
            <a:pPr>
              <a:spcBef>
                <a:spcPct val="50000"/>
              </a:spcBef>
              <a:defRPr/>
            </a:pPr>
            <a:r>
              <a:rPr lang="fr-FR" sz="1200" dirty="0">
                <a:solidFill>
                  <a:schemeClr val="bg1"/>
                </a:solidFill>
                <a:latin typeface="+mj-lt"/>
                <a:cs typeface="Arial" charset="0"/>
              </a:rPr>
              <a:t>J.-</a:t>
            </a:r>
            <a:r>
              <a:rPr lang="fr-FR" sz="1200" dirty="0" err="1">
                <a:solidFill>
                  <a:schemeClr val="bg1"/>
                </a:solidFill>
                <a:latin typeface="+mj-lt"/>
                <a:cs typeface="Arial" charset="0"/>
              </a:rPr>
              <a:t>F.Castagnino</a:t>
            </a:r>
            <a:r>
              <a:rPr lang="fr-FR" sz="1200" dirty="0">
                <a:solidFill>
                  <a:schemeClr val="bg1"/>
                </a:solidFill>
                <a:latin typeface="+mj-lt"/>
                <a:cs typeface="Arial" charset="0"/>
              </a:rPr>
              <a:t>, </a:t>
            </a:r>
            <a:r>
              <a:rPr lang="fr-FR" sz="1200" i="1" dirty="0">
                <a:solidFill>
                  <a:schemeClr val="bg1"/>
                </a:solidFill>
                <a:latin typeface="+mj-lt"/>
                <a:cs typeface="Arial" charset="0"/>
              </a:rPr>
              <a:t>Sécurité et prise de risque en EPS</a:t>
            </a:r>
            <a:r>
              <a:rPr lang="fr-FR" sz="1200" dirty="0">
                <a:solidFill>
                  <a:schemeClr val="bg1"/>
                </a:solidFill>
                <a:latin typeface="+mj-lt"/>
                <a:cs typeface="Arial" charset="0"/>
              </a:rPr>
              <a:t>, 2000.</a:t>
            </a:r>
          </a:p>
          <a:p>
            <a:pPr>
              <a:spcBef>
                <a:spcPct val="50000"/>
              </a:spcBef>
              <a:defRPr/>
            </a:pPr>
            <a:r>
              <a:rPr lang="fr-FR" sz="1200" dirty="0">
                <a:solidFill>
                  <a:schemeClr val="bg1"/>
                </a:solidFill>
                <a:latin typeface="+mj-lt"/>
                <a:cs typeface="Arial" charset="0"/>
              </a:rPr>
              <a:t>Collectif, </a:t>
            </a:r>
            <a:r>
              <a:rPr lang="fr-FR" sz="1200" i="1" dirty="0">
                <a:solidFill>
                  <a:schemeClr val="bg1"/>
                </a:solidFill>
                <a:latin typeface="+mj-lt"/>
                <a:cs typeface="Arial" charset="0"/>
              </a:rPr>
              <a:t>Les jeunes et le risque</a:t>
            </a:r>
            <a:r>
              <a:rPr lang="fr-FR" sz="1200" dirty="0">
                <a:solidFill>
                  <a:schemeClr val="bg1"/>
                </a:solidFill>
                <a:latin typeface="+mj-lt"/>
                <a:cs typeface="Arial" charset="0"/>
              </a:rPr>
              <a:t>, L’Harmattan, Agora n°27, 2002.</a:t>
            </a:r>
          </a:p>
          <a:p>
            <a:pPr>
              <a:spcBef>
                <a:spcPct val="50000"/>
              </a:spcBef>
              <a:defRPr/>
            </a:pPr>
            <a:r>
              <a:rPr lang="fr-FR" sz="1200" dirty="0">
                <a:solidFill>
                  <a:schemeClr val="bg1"/>
                </a:solidFill>
                <a:latin typeface="+mj-lt"/>
                <a:cs typeface="Arial" charset="0"/>
              </a:rPr>
              <a:t>P.-</a:t>
            </a:r>
            <a:r>
              <a:rPr lang="fr-FR" sz="1200" dirty="0" err="1">
                <a:solidFill>
                  <a:schemeClr val="bg1"/>
                </a:solidFill>
                <a:latin typeface="+mj-lt"/>
                <a:cs typeface="Arial" charset="0"/>
              </a:rPr>
              <a:t>G.Coslin</a:t>
            </a:r>
            <a:r>
              <a:rPr lang="fr-FR" sz="1200" dirty="0">
                <a:solidFill>
                  <a:schemeClr val="bg1"/>
                </a:solidFill>
                <a:latin typeface="+mj-lt"/>
                <a:cs typeface="Arial" charset="0"/>
              </a:rPr>
              <a:t>, </a:t>
            </a:r>
            <a:r>
              <a:rPr lang="fr-FR" sz="1200" i="1" dirty="0">
                <a:solidFill>
                  <a:schemeClr val="bg1"/>
                </a:solidFill>
                <a:latin typeface="+mj-lt"/>
                <a:cs typeface="Arial" charset="0"/>
              </a:rPr>
              <a:t>Les conduites à risques à l’adolescence</a:t>
            </a:r>
            <a:r>
              <a:rPr lang="fr-FR" sz="1200" dirty="0">
                <a:solidFill>
                  <a:schemeClr val="bg1"/>
                </a:solidFill>
                <a:latin typeface="+mj-lt"/>
                <a:cs typeface="Arial" charset="0"/>
              </a:rPr>
              <a:t>, </a:t>
            </a:r>
            <a:r>
              <a:rPr lang="fr-FR" sz="1200" dirty="0" err="1">
                <a:solidFill>
                  <a:schemeClr val="bg1"/>
                </a:solidFill>
                <a:latin typeface="+mj-lt"/>
                <a:cs typeface="Arial" charset="0"/>
              </a:rPr>
              <a:t>A.Colin</a:t>
            </a:r>
            <a:r>
              <a:rPr lang="fr-FR" sz="1200" dirty="0">
                <a:solidFill>
                  <a:schemeClr val="bg1"/>
                </a:solidFill>
                <a:latin typeface="+mj-lt"/>
                <a:cs typeface="Arial" charset="0"/>
              </a:rPr>
              <a:t>, Paris, 2003.</a:t>
            </a:r>
          </a:p>
          <a:p>
            <a:pPr>
              <a:spcBef>
                <a:spcPct val="50000"/>
              </a:spcBef>
              <a:defRPr/>
            </a:pPr>
            <a:r>
              <a:rPr lang="fr-FR" sz="1200" dirty="0" err="1">
                <a:solidFill>
                  <a:schemeClr val="bg1"/>
                </a:solidFill>
                <a:latin typeface="+mj-lt"/>
                <a:cs typeface="Arial" charset="0"/>
              </a:rPr>
              <a:t>D.Delignières</a:t>
            </a:r>
            <a:r>
              <a:rPr lang="fr-FR" sz="1200" dirty="0">
                <a:solidFill>
                  <a:schemeClr val="bg1"/>
                </a:solidFill>
                <a:latin typeface="+mj-lt"/>
                <a:cs typeface="Arial" charset="0"/>
              </a:rPr>
              <a:t>, Risque perçu et apprentissage moteur, in Apprentissage moteur, rôle des représentations, Revue EPS, Paris, 1991. </a:t>
            </a:r>
          </a:p>
          <a:p>
            <a:pPr>
              <a:spcBef>
                <a:spcPct val="50000"/>
              </a:spcBef>
              <a:defRPr/>
            </a:pPr>
            <a:r>
              <a:rPr lang="fr-FR" sz="1200" dirty="0" err="1">
                <a:solidFill>
                  <a:schemeClr val="bg1"/>
                </a:solidFill>
                <a:latin typeface="+mj-lt"/>
                <a:cs typeface="Arial" charset="0"/>
              </a:rPr>
              <a:t>D.Delignières</a:t>
            </a:r>
            <a:r>
              <a:rPr lang="fr-FR" sz="1200" dirty="0">
                <a:solidFill>
                  <a:schemeClr val="bg1"/>
                </a:solidFill>
                <a:latin typeface="+mj-lt"/>
                <a:cs typeface="Arial" charset="0"/>
              </a:rPr>
              <a:t>, </a:t>
            </a:r>
            <a:r>
              <a:rPr lang="fr-FR" sz="1200" i="1" dirty="0">
                <a:solidFill>
                  <a:schemeClr val="bg1"/>
                </a:solidFill>
                <a:latin typeface="+mj-lt"/>
                <a:cs typeface="Arial" charset="0"/>
              </a:rPr>
              <a:t>Risque préférentiel, risque perçu et prise de risque</a:t>
            </a:r>
            <a:r>
              <a:rPr lang="fr-FR" sz="1200" dirty="0">
                <a:solidFill>
                  <a:schemeClr val="bg1"/>
                </a:solidFill>
                <a:latin typeface="+mj-lt"/>
                <a:cs typeface="Arial" charset="0"/>
              </a:rPr>
              <a:t>, in Cognition et performance, Paris, INSEP, 1993.</a:t>
            </a:r>
          </a:p>
          <a:p>
            <a:pPr>
              <a:spcBef>
                <a:spcPct val="50000"/>
              </a:spcBef>
              <a:defRPr/>
            </a:pPr>
            <a:r>
              <a:rPr lang="fr-FR" sz="1200" dirty="0" err="1">
                <a:solidFill>
                  <a:schemeClr val="bg1"/>
                </a:solidFill>
                <a:latin typeface="+mj-lt"/>
                <a:cs typeface="Arial" charset="0"/>
              </a:rPr>
              <a:t>J.Eisenbeis</a:t>
            </a:r>
            <a:r>
              <a:rPr lang="fr-FR" sz="1200" dirty="0">
                <a:solidFill>
                  <a:schemeClr val="bg1"/>
                </a:solidFill>
                <a:latin typeface="+mj-lt"/>
                <a:cs typeface="Arial" charset="0"/>
              </a:rPr>
              <a:t>, </a:t>
            </a:r>
            <a:r>
              <a:rPr lang="fr-FR" sz="1200" dirty="0" err="1">
                <a:solidFill>
                  <a:schemeClr val="bg1"/>
                </a:solidFill>
                <a:latin typeface="+mj-lt"/>
                <a:cs typeface="Arial" charset="0"/>
              </a:rPr>
              <a:t>Y.Touchard</a:t>
            </a:r>
            <a:r>
              <a:rPr lang="fr-FR" sz="1200" dirty="0">
                <a:solidFill>
                  <a:schemeClr val="bg1"/>
                </a:solidFill>
                <a:latin typeface="+mj-lt"/>
                <a:cs typeface="Arial" charset="0"/>
              </a:rPr>
              <a:t>, </a:t>
            </a:r>
            <a:r>
              <a:rPr lang="fr-FR" sz="1200" i="1" dirty="0">
                <a:solidFill>
                  <a:schemeClr val="bg1"/>
                </a:solidFill>
                <a:latin typeface="+mj-lt"/>
                <a:cs typeface="Arial" charset="0"/>
              </a:rPr>
              <a:t>L’éducation à la sécurité</a:t>
            </a:r>
            <a:r>
              <a:rPr lang="fr-FR" sz="1200" dirty="0">
                <a:solidFill>
                  <a:schemeClr val="bg1"/>
                </a:solidFill>
                <a:latin typeface="+mj-lt"/>
                <a:cs typeface="Arial" charset="0"/>
              </a:rPr>
              <a:t>, Editions Revue EPS, 1995. </a:t>
            </a:r>
          </a:p>
          <a:p>
            <a:pPr>
              <a:spcBef>
                <a:spcPct val="50000"/>
              </a:spcBef>
              <a:defRPr/>
            </a:pPr>
            <a:r>
              <a:rPr lang="fr-FR" sz="1200" dirty="0" err="1">
                <a:solidFill>
                  <a:schemeClr val="bg1"/>
                </a:solidFill>
                <a:latin typeface="+mj-lt"/>
                <a:cs typeface="Arial" charset="0"/>
              </a:rPr>
              <a:t>A.Ehrenberg</a:t>
            </a:r>
            <a:r>
              <a:rPr lang="fr-FR" sz="1200" dirty="0">
                <a:solidFill>
                  <a:schemeClr val="bg1"/>
                </a:solidFill>
                <a:latin typeface="+mj-lt"/>
                <a:cs typeface="Arial" charset="0"/>
              </a:rPr>
              <a:t>, </a:t>
            </a:r>
            <a:r>
              <a:rPr lang="fr-FR" sz="1200" i="1" dirty="0">
                <a:solidFill>
                  <a:schemeClr val="bg1"/>
                </a:solidFill>
                <a:latin typeface="+mj-lt"/>
                <a:cs typeface="Arial" charset="0"/>
              </a:rPr>
              <a:t>Le culte de la performance, </a:t>
            </a:r>
            <a:r>
              <a:rPr lang="fr-FR" sz="1200" dirty="0">
                <a:solidFill>
                  <a:schemeClr val="bg1"/>
                </a:solidFill>
                <a:latin typeface="+mj-lt"/>
                <a:cs typeface="Arial" charset="0"/>
              </a:rPr>
              <a:t>Calmann-Lévy, Paris,1991.</a:t>
            </a:r>
          </a:p>
          <a:p>
            <a:pPr>
              <a:spcBef>
                <a:spcPct val="50000"/>
              </a:spcBef>
              <a:defRPr/>
            </a:pPr>
            <a:r>
              <a:rPr lang="fr-FR" sz="1200" dirty="0">
                <a:solidFill>
                  <a:schemeClr val="bg1"/>
                </a:solidFill>
                <a:latin typeface="+mj-lt"/>
                <a:cs typeface="Arial" charset="0"/>
              </a:rPr>
              <a:t>J.-</a:t>
            </a:r>
            <a:r>
              <a:rPr lang="fr-FR" sz="1200" dirty="0" err="1">
                <a:solidFill>
                  <a:schemeClr val="bg1"/>
                </a:solidFill>
                <a:latin typeface="+mj-lt"/>
                <a:cs typeface="Arial" charset="0"/>
              </a:rPr>
              <a:t>P.Famose</a:t>
            </a:r>
            <a:r>
              <a:rPr lang="fr-FR" sz="1200" dirty="0">
                <a:solidFill>
                  <a:schemeClr val="bg1"/>
                </a:solidFill>
                <a:latin typeface="+mj-lt"/>
                <a:cs typeface="Arial" charset="0"/>
              </a:rPr>
              <a:t>, </a:t>
            </a:r>
            <a:r>
              <a:rPr lang="fr-FR" sz="1200" i="1" dirty="0">
                <a:solidFill>
                  <a:schemeClr val="bg1"/>
                </a:solidFill>
                <a:latin typeface="+mj-lt"/>
                <a:cs typeface="Arial" charset="0"/>
              </a:rPr>
              <a:t>Stratégies pédagogiques, tâches motrices et traitement de l'information</a:t>
            </a:r>
            <a:r>
              <a:rPr lang="fr-FR" sz="1200" dirty="0">
                <a:solidFill>
                  <a:schemeClr val="bg1"/>
                </a:solidFill>
                <a:latin typeface="+mj-lt"/>
                <a:cs typeface="Arial" charset="0"/>
              </a:rPr>
              <a:t>, in Dossiers EPS n°1, 1983.</a:t>
            </a:r>
          </a:p>
          <a:p>
            <a:pPr>
              <a:spcBef>
                <a:spcPct val="50000"/>
              </a:spcBef>
              <a:defRPr/>
            </a:pPr>
            <a:r>
              <a:rPr lang="fr-FR" sz="1200" dirty="0" err="1">
                <a:solidFill>
                  <a:schemeClr val="bg1"/>
                </a:solidFill>
                <a:latin typeface="+mj-lt"/>
                <a:cs typeface="Arial" charset="0"/>
              </a:rPr>
              <a:t>J.Garcia</a:t>
            </a:r>
            <a:r>
              <a:rPr lang="fr-FR" sz="1200" dirty="0">
                <a:solidFill>
                  <a:schemeClr val="bg1"/>
                </a:solidFill>
                <a:latin typeface="+mj-lt"/>
                <a:cs typeface="Arial" charset="0"/>
              </a:rPr>
              <a:t>, </a:t>
            </a:r>
            <a:r>
              <a:rPr lang="fr-FR" sz="1200" i="1" dirty="0">
                <a:solidFill>
                  <a:schemeClr val="bg1"/>
                </a:solidFill>
                <a:latin typeface="+mj-lt"/>
                <a:cs typeface="Arial" charset="0"/>
              </a:rPr>
              <a:t>La sécurité dans les sports et les loisirs</a:t>
            </a:r>
            <a:r>
              <a:rPr lang="fr-FR" sz="1200" dirty="0">
                <a:solidFill>
                  <a:schemeClr val="bg1"/>
                </a:solidFill>
                <a:latin typeface="+mj-lt"/>
                <a:cs typeface="Arial" charset="0"/>
              </a:rPr>
              <a:t>, in Avis et rapports du Conseil Economique et Social n°4, Journal Officiel de la République Française., 1990.</a:t>
            </a:r>
          </a:p>
          <a:p>
            <a:pPr>
              <a:spcBef>
                <a:spcPct val="50000"/>
              </a:spcBef>
              <a:defRPr/>
            </a:pPr>
            <a:r>
              <a:rPr lang="fr-FR" sz="1200" dirty="0" err="1">
                <a:solidFill>
                  <a:schemeClr val="bg1"/>
                </a:solidFill>
                <a:latin typeface="+mj-lt"/>
                <a:cs typeface="Times New Roman" pitchFamily="18" charset="0"/>
              </a:rPr>
              <a:t>P.Goirand</a:t>
            </a:r>
            <a:r>
              <a:rPr lang="fr-FR" sz="1200" dirty="0">
                <a:solidFill>
                  <a:schemeClr val="bg1"/>
                </a:solidFill>
                <a:latin typeface="+mj-lt"/>
                <a:cs typeface="Times New Roman" pitchFamily="18" charset="0"/>
              </a:rPr>
              <a:t>, </a:t>
            </a:r>
            <a:r>
              <a:rPr lang="fr-FR" sz="1200" i="1" dirty="0">
                <a:solidFill>
                  <a:schemeClr val="bg1"/>
                </a:solidFill>
                <a:latin typeface="+mj-lt"/>
                <a:cs typeface="Times New Roman" pitchFamily="18" charset="0"/>
              </a:rPr>
              <a:t>Obstacles à la formation pour les élèves et les enseignants</a:t>
            </a:r>
            <a:r>
              <a:rPr lang="fr-FR" sz="1200" dirty="0">
                <a:solidFill>
                  <a:schemeClr val="bg1"/>
                </a:solidFill>
                <a:latin typeface="+mj-lt"/>
                <a:cs typeface="Times New Roman" pitchFamily="18" charset="0"/>
              </a:rPr>
              <a:t>, in Revue EPS n°245, 1994.</a:t>
            </a:r>
            <a:endParaRPr lang="fr-FR" sz="1200" dirty="0">
              <a:solidFill>
                <a:schemeClr val="bg1"/>
              </a:solidFill>
              <a:latin typeface="+mj-lt"/>
              <a:cs typeface="Arial" charset="0"/>
            </a:endParaRPr>
          </a:p>
          <a:p>
            <a:pPr>
              <a:spcBef>
                <a:spcPct val="50000"/>
              </a:spcBef>
              <a:defRPr/>
            </a:pPr>
            <a:r>
              <a:rPr lang="fr-FR" sz="1200" dirty="0" err="1">
                <a:solidFill>
                  <a:schemeClr val="bg1"/>
                </a:solidFill>
                <a:latin typeface="+mj-lt"/>
                <a:cs typeface="Arial" charset="0"/>
              </a:rPr>
              <a:t>P.Goirand</a:t>
            </a:r>
            <a:r>
              <a:rPr lang="fr-FR" sz="1200" dirty="0">
                <a:solidFill>
                  <a:schemeClr val="bg1"/>
                </a:solidFill>
                <a:latin typeface="+mj-lt"/>
                <a:cs typeface="Arial" charset="0"/>
              </a:rPr>
              <a:t>, </a:t>
            </a:r>
            <a:r>
              <a:rPr lang="fr-FR" sz="1200" i="1" dirty="0">
                <a:solidFill>
                  <a:schemeClr val="bg1"/>
                </a:solidFill>
                <a:latin typeface="+mj-lt"/>
                <a:cs typeface="Arial" charset="0"/>
              </a:rPr>
              <a:t>Peut-on enseigner sans risque ?,</a:t>
            </a:r>
            <a:r>
              <a:rPr lang="fr-FR" sz="1200" dirty="0">
                <a:solidFill>
                  <a:schemeClr val="bg1"/>
                </a:solidFill>
                <a:latin typeface="+mj-lt"/>
                <a:cs typeface="Arial" charset="0"/>
              </a:rPr>
              <a:t> in Actes du colloque d’Orsay SNEP, 2000.</a:t>
            </a:r>
          </a:p>
          <a:p>
            <a:pPr>
              <a:spcBef>
                <a:spcPct val="50000"/>
              </a:spcBef>
              <a:defRPr/>
            </a:pPr>
            <a:r>
              <a:rPr lang="fr-FR" sz="1200" dirty="0" err="1">
                <a:solidFill>
                  <a:schemeClr val="bg1"/>
                </a:solidFill>
                <a:latin typeface="+mj-lt"/>
                <a:cs typeface="Arial" charset="0"/>
              </a:rPr>
              <a:t>P.Goirand</a:t>
            </a:r>
            <a:r>
              <a:rPr lang="fr-FR" sz="1200" dirty="0">
                <a:solidFill>
                  <a:schemeClr val="bg1"/>
                </a:solidFill>
                <a:latin typeface="+mj-lt"/>
                <a:cs typeface="Arial" charset="0"/>
              </a:rPr>
              <a:t>, </a:t>
            </a:r>
            <a:r>
              <a:rPr lang="fr-FR" sz="1200" i="1" dirty="0">
                <a:solidFill>
                  <a:schemeClr val="bg1"/>
                </a:solidFill>
                <a:latin typeface="+mj-lt"/>
                <a:cs typeface="Times New Roman" pitchFamily="18" charset="0"/>
              </a:rPr>
              <a:t>Point de vue, Savoir prendre des risques : enjeu de l’école moderne</a:t>
            </a:r>
            <a:r>
              <a:rPr lang="fr-FR" sz="1200" dirty="0">
                <a:solidFill>
                  <a:schemeClr val="bg1"/>
                </a:solidFill>
                <a:latin typeface="+mj-lt"/>
                <a:cs typeface="Times New Roman" pitchFamily="18" charset="0"/>
              </a:rPr>
              <a:t>, Contre-pieds n°8, SNEP, 2002.</a:t>
            </a:r>
          </a:p>
          <a:p>
            <a:pPr>
              <a:spcBef>
                <a:spcPct val="50000"/>
              </a:spcBef>
              <a:defRPr/>
            </a:pPr>
            <a:r>
              <a:rPr lang="fr-FR" sz="1200" dirty="0">
                <a:solidFill>
                  <a:schemeClr val="bg1"/>
                </a:solidFill>
                <a:latin typeface="+mj-lt"/>
                <a:cs typeface="Times New Roman" pitchFamily="18" charset="0"/>
              </a:rPr>
              <a:t>J.-A. </a:t>
            </a:r>
            <a:r>
              <a:rPr lang="fr-FR" sz="1200" dirty="0" err="1">
                <a:solidFill>
                  <a:schemeClr val="bg1"/>
                </a:solidFill>
                <a:latin typeface="+mj-lt"/>
                <a:cs typeface="Times New Roman" pitchFamily="18" charset="0"/>
              </a:rPr>
              <a:t>Lagarrigue</a:t>
            </a:r>
            <a:r>
              <a:rPr lang="fr-FR" sz="1200" dirty="0">
                <a:solidFill>
                  <a:schemeClr val="bg1"/>
                </a:solidFill>
                <a:latin typeface="+mj-lt"/>
                <a:cs typeface="Times New Roman" pitchFamily="18" charset="0"/>
              </a:rPr>
              <a:t>, </a:t>
            </a:r>
            <a:r>
              <a:rPr lang="fr-FR" sz="1200" i="1" dirty="0">
                <a:solidFill>
                  <a:schemeClr val="bg1"/>
                </a:solidFill>
                <a:latin typeface="+mj-lt"/>
                <a:cs typeface="Times New Roman" pitchFamily="18" charset="0"/>
              </a:rPr>
              <a:t>La sécurité par l’EPS</a:t>
            </a:r>
            <a:r>
              <a:rPr lang="fr-FR" sz="1200" dirty="0">
                <a:solidFill>
                  <a:schemeClr val="bg1"/>
                </a:solidFill>
                <a:latin typeface="+mj-lt"/>
                <a:cs typeface="Times New Roman" pitchFamily="18" charset="0"/>
              </a:rPr>
              <a:t>, in Revue EPS n°256, 1995.</a:t>
            </a:r>
            <a:r>
              <a:rPr lang="fr-FR" sz="1200" dirty="0">
                <a:solidFill>
                  <a:schemeClr val="bg1"/>
                </a:solidFill>
                <a:latin typeface="+mj-lt"/>
                <a:cs typeface="Arial" charset="0"/>
              </a:rPr>
              <a:t>  </a:t>
            </a:r>
          </a:p>
          <a:p>
            <a:pPr>
              <a:spcBef>
                <a:spcPct val="50000"/>
              </a:spcBef>
              <a:defRPr/>
            </a:pPr>
            <a:r>
              <a:rPr lang="fr-FR" sz="1200" dirty="0" err="1">
                <a:solidFill>
                  <a:schemeClr val="bg1"/>
                </a:solidFill>
                <a:latin typeface="+mj-lt"/>
                <a:cs typeface="Arial" charset="0"/>
              </a:rPr>
              <a:t>D.Le</a:t>
            </a:r>
            <a:r>
              <a:rPr lang="fr-FR" sz="1200" dirty="0">
                <a:solidFill>
                  <a:schemeClr val="bg1"/>
                </a:solidFill>
                <a:latin typeface="+mj-lt"/>
                <a:cs typeface="Arial" charset="0"/>
              </a:rPr>
              <a:t> Breton, </a:t>
            </a:r>
            <a:r>
              <a:rPr lang="fr-FR" sz="1200" i="1" dirty="0">
                <a:solidFill>
                  <a:schemeClr val="bg1"/>
                </a:solidFill>
                <a:latin typeface="+mj-lt"/>
                <a:cs typeface="Arial" charset="0"/>
              </a:rPr>
              <a:t>Passion du risque</a:t>
            </a:r>
            <a:r>
              <a:rPr lang="fr-FR" sz="1200" dirty="0">
                <a:solidFill>
                  <a:schemeClr val="bg1"/>
                </a:solidFill>
                <a:latin typeface="+mj-lt"/>
                <a:cs typeface="Arial" charset="0"/>
              </a:rPr>
              <a:t>, Ed. </a:t>
            </a:r>
            <a:r>
              <a:rPr lang="fr-FR" sz="1200" dirty="0" err="1">
                <a:solidFill>
                  <a:schemeClr val="bg1"/>
                </a:solidFill>
                <a:latin typeface="+mj-lt"/>
                <a:cs typeface="Arial" charset="0"/>
              </a:rPr>
              <a:t>Métaillié</a:t>
            </a:r>
            <a:r>
              <a:rPr lang="fr-FR" sz="1200" dirty="0">
                <a:solidFill>
                  <a:schemeClr val="bg1"/>
                </a:solidFill>
                <a:latin typeface="+mj-lt"/>
                <a:cs typeface="Arial" charset="0"/>
              </a:rPr>
              <a:t>, Paris, 1991. </a:t>
            </a:r>
          </a:p>
          <a:p>
            <a:pPr>
              <a:spcBef>
                <a:spcPct val="50000"/>
              </a:spcBef>
              <a:defRPr/>
            </a:pPr>
            <a:r>
              <a:rPr lang="fr-FR" sz="1200" dirty="0" err="1">
                <a:solidFill>
                  <a:schemeClr val="bg1"/>
                </a:solidFill>
                <a:latin typeface="+mj-lt"/>
                <a:cs typeface="Arial" charset="0"/>
              </a:rPr>
              <a:t>D.Le</a:t>
            </a:r>
            <a:r>
              <a:rPr lang="fr-FR" sz="1200" dirty="0">
                <a:solidFill>
                  <a:schemeClr val="bg1"/>
                </a:solidFill>
                <a:latin typeface="+mj-lt"/>
                <a:cs typeface="Arial" charset="0"/>
              </a:rPr>
              <a:t> Breton, </a:t>
            </a:r>
            <a:r>
              <a:rPr lang="fr-FR" sz="1200" i="1" dirty="0">
                <a:solidFill>
                  <a:schemeClr val="bg1"/>
                </a:solidFill>
                <a:latin typeface="+mj-lt"/>
                <a:cs typeface="Arial" charset="0"/>
              </a:rPr>
              <a:t>Sociologie du risque</a:t>
            </a:r>
            <a:r>
              <a:rPr lang="fr-FR" sz="1200" dirty="0">
                <a:solidFill>
                  <a:schemeClr val="bg1"/>
                </a:solidFill>
                <a:latin typeface="+mj-lt"/>
                <a:cs typeface="Arial" charset="0"/>
              </a:rPr>
              <a:t>, Ed. Métailié, Paris, 2000.</a:t>
            </a:r>
          </a:p>
          <a:p>
            <a:pPr>
              <a:spcBef>
                <a:spcPct val="50000"/>
              </a:spcBef>
              <a:defRPr/>
            </a:pPr>
            <a:r>
              <a:rPr lang="fr-FR" sz="1200" dirty="0" err="1">
                <a:solidFill>
                  <a:schemeClr val="bg1"/>
                </a:solidFill>
                <a:latin typeface="+mj-lt"/>
                <a:cs typeface="Arial" charset="0"/>
              </a:rPr>
              <a:t>A.Loret</a:t>
            </a:r>
            <a:r>
              <a:rPr lang="fr-FR" sz="1200" dirty="0">
                <a:solidFill>
                  <a:schemeClr val="bg1"/>
                </a:solidFill>
                <a:latin typeface="+mj-lt"/>
                <a:cs typeface="Arial" charset="0"/>
              </a:rPr>
              <a:t>, </a:t>
            </a:r>
            <a:r>
              <a:rPr lang="fr-FR" sz="1200" i="1" dirty="0">
                <a:solidFill>
                  <a:schemeClr val="bg1"/>
                </a:solidFill>
                <a:latin typeface="+mj-lt"/>
                <a:cs typeface="Arial" charset="0"/>
              </a:rPr>
              <a:t>Génération glisse. L’eau, l’air, la neige, la révolution du sport des années fun</a:t>
            </a:r>
            <a:r>
              <a:rPr lang="fr-FR" sz="1200" dirty="0">
                <a:solidFill>
                  <a:schemeClr val="bg1"/>
                </a:solidFill>
                <a:latin typeface="+mj-lt"/>
                <a:cs typeface="Arial" charset="0"/>
              </a:rPr>
              <a:t>. Autrement, Paris, 1995. </a:t>
            </a:r>
          </a:p>
          <a:p>
            <a:pPr>
              <a:spcBef>
                <a:spcPct val="50000"/>
              </a:spcBef>
              <a:defRPr/>
            </a:pPr>
            <a:r>
              <a:rPr lang="fr-FR" sz="1200" dirty="0">
                <a:solidFill>
                  <a:schemeClr val="bg1"/>
                </a:solidFill>
                <a:latin typeface="+mj-lt"/>
                <a:cs typeface="Arial" charset="0"/>
              </a:rPr>
              <a:t>P.-H. Martinet, </a:t>
            </a:r>
            <a:r>
              <a:rPr lang="fr-FR" sz="1200" i="1" dirty="0">
                <a:solidFill>
                  <a:schemeClr val="bg1"/>
                </a:solidFill>
                <a:latin typeface="+mj-lt"/>
                <a:cs typeface="Arial" charset="0"/>
              </a:rPr>
              <a:t>Le risque en toute sécurité</a:t>
            </a:r>
            <a:r>
              <a:rPr lang="fr-FR" sz="1200" dirty="0">
                <a:solidFill>
                  <a:schemeClr val="bg1"/>
                </a:solidFill>
                <a:latin typeface="+mj-lt"/>
                <a:cs typeface="Arial" charset="0"/>
              </a:rPr>
              <a:t>, in Revue EPS n°255, 1995.</a:t>
            </a:r>
          </a:p>
          <a:p>
            <a:pPr>
              <a:spcBef>
                <a:spcPct val="50000"/>
              </a:spcBef>
              <a:defRPr/>
            </a:pPr>
            <a:r>
              <a:rPr lang="fr-FR" sz="1200" dirty="0" err="1">
                <a:solidFill>
                  <a:schemeClr val="bg1"/>
                </a:solidFill>
                <a:latin typeface="+mj-lt"/>
                <a:cs typeface="Arial" charset="0"/>
              </a:rPr>
              <a:t>P.Mignon</a:t>
            </a:r>
            <a:r>
              <a:rPr lang="fr-FR" sz="1200" dirty="0">
                <a:solidFill>
                  <a:schemeClr val="bg1"/>
                </a:solidFill>
                <a:latin typeface="+mj-lt"/>
                <a:cs typeface="Arial" charset="0"/>
              </a:rPr>
              <a:t>, </a:t>
            </a:r>
            <a:r>
              <a:rPr lang="fr-FR" sz="1200" i="1" dirty="0">
                <a:solidFill>
                  <a:schemeClr val="bg1"/>
                </a:solidFill>
                <a:latin typeface="+mj-lt"/>
                <a:cs typeface="Arial" charset="0"/>
              </a:rPr>
              <a:t>Les pratiques sportives en France : enquête 2000</a:t>
            </a:r>
            <a:r>
              <a:rPr lang="fr-FR" sz="1200" dirty="0">
                <a:solidFill>
                  <a:schemeClr val="bg1"/>
                </a:solidFill>
                <a:latin typeface="+mj-lt"/>
                <a:cs typeface="Arial" charset="0"/>
              </a:rPr>
              <a:t>, Ministère des Sports, INSEP, Paris, 2002. </a:t>
            </a:r>
          </a:p>
          <a:p>
            <a:pPr>
              <a:spcBef>
                <a:spcPct val="50000"/>
              </a:spcBef>
              <a:defRPr/>
            </a:pPr>
            <a:endParaRPr lang="fr-FR" sz="600" dirty="0">
              <a:solidFill>
                <a:schemeClr val="bg1"/>
              </a:solidFill>
              <a:latin typeface="+mj-lt"/>
              <a:cs typeface="Arial" charset="0"/>
            </a:endParaRPr>
          </a:p>
          <a:p>
            <a:pPr>
              <a:defRPr/>
            </a:pPr>
            <a:r>
              <a:rPr lang="fr-FR" sz="1200" dirty="0" err="1">
                <a:solidFill>
                  <a:schemeClr val="bg1"/>
                </a:solidFill>
                <a:latin typeface="+mj-lt"/>
                <a:cs typeface="Arial" charset="0"/>
              </a:rPr>
              <a:t>C.Pineau</a:t>
            </a:r>
            <a:r>
              <a:rPr lang="fr-FR" sz="1200" dirty="0">
                <a:solidFill>
                  <a:schemeClr val="bg1"/>
                </a:solidFill>
                <a:latin typeface="+mj-lt"/>
                <a:cs typeface="Arial" charset="0"/>
              </a:rPr>
              <a:t>, </a:t>
            </a:r>
            <a:r>
              <a:rPr lang="fr-FR" sz="1200" i="1" dirty="0">
                <a:solidFill>
                  <a:schemeClr val="bg1"/>
                </a:solidFill>
                <a:latin typeface="+mj-lt"/>
                <a:cs typeface="Arial" charset="0"/>
              </a:rPr>
              <a:t>Introduction à une didactique de l’éducation physique</a:t>
            </a:r>
            <a:r>
              <a:rPr lang="fr-FR" sz="1200" dirty="0">
                <a:solidFill>
                  <a:schemeClr val="bg1"/>
                </a:solidFill>
                <a:latin typeface="+mj-lt"/>
                <a:cs typeface="Arial" charset="0"/>
              </a:rPr>
              <a:t>, Dossier EPS n°8, Editions Revue EPS, Paris, 1991.</a:t>
            </a:r>
          </a:p>
          <a:p>
            <a:pPr>
              <a:defRPr/>
            </a:pPr>
            <a:r>
              <a:rPr lang="fr-FR" sz="600" dirty="0">
                <a:solidFill>
                  <a:schemeClr val="bg1"/>
                </a:solidFill>
                <a:latin typeface="+mj-lt"/>
                <a:cs typeface="Arial" charset="0"/>
              </a:rPr>
              <a:t> </a:t>
            </a:r>
          </a:p>
          <a:p>
            <a:pPr>
              <a:defRPr/>
            </a:pPr>
            <a:r>
              <a:rPr lang="fr-FR" sz="1200" dirty="0" err="1">
                <a:solidFill>
                  <a:schemeClr val="bg1"/>
                </a:solidFill>
                <a:latin typeface="+mj-lt"/>
                <a:cs typeface="Arial" charset="0"/>
              </a:rPr>
              <a:t>F.Thomas-Bion</a:t>
            </a:r>
            <a:r>
              <a:rPr lang="fr-FR" sz="1200" dirty="0">
                <a:solidFill>
                  <a:schemeClr val="bg1"/>
                </a:solidFill>
                <a:latin typeface="+mj-lt"/>
                <a:cs typeface="Arial" charset="0"/>
              </a:rPr>
              <a:t>, Cadre juridique en EPS et recueil de jurisprudence, in Dossier EPS n°59, 2002.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reunitoo-sport-extreme-kitesu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7525"/>
            <a:ext cx="30718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descr="figure ollie en skate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00025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ski freesty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33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canyonn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571500"/>
            <a:ext cx="28575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saut en echasse urbaine en poweri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13" y="714375"/>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descr="amateur de freeride descendant un tal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638" y="4286250"/>
            <a:ext cx="21780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0"/>
            <a:ext cx="8820150" cy="1046163"/>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Pour quel gains ?                 </a:t>
            </a: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sym typeface="Wingdings" pitchFamily="2" charset="2"/>
              </a:rPr>
              <a:t> ce qui pousse à prendre des risques</a:t>
            </a:r>
            <a:endPar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endParaRPr>
          </a:p>
        </p:txBody>
      </p:sp>
      <p:sp>
        <p:nvSpPr>
          <p:cNvPr id="6147" name="Text Box 4"/>
          <p:cNvSpPr txBox="1">
            <a:spLocks noChangeArrowheads="1"/>
          </p:cNvSpPr>
          <p:nvPr/>
        </p:nvSpPr>
        <p:spPr bwMode="auto">
          <a:xfrm>
            <a:off x="1524000" y="275748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fr-FR" altLang="fr-FR"/>
          </a:p>
        </p:txBody>
      </p:sp>
      <p:graphicFrame>
        <p:nvGraphicFramePr>
          <p:cNvPr id="8" name="Diagramme 7"/>
          <p:cNvGraphicFramePr/>
          <p:nvPr/>
        </p:nvGraphicFramePr>
        <p:xfrm>
          <a:off x="357158" y="714356"/>
          <a:ext cx="8429684"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57188" y="4714875"/>
            <a:ext cx="4786312" cy="1323975"/>
          </a:xfrm>
          <a:prstGeom prst="rect">
            <a:avLst/>
          </a:prstGeom>
          <a:solidFill>
            <a:schemeClr val="accent5">
              <a:lumMod val="25000"/>
            </a:schemeClr>
          </a:solidFill>
        </p:spPr>
        <p:txBody>
          <a:bodyPr>
            <a:spAutoFit/>
          </a:bodyPr>
          <a:lstStyle/>
          <a:p>
            <a:pPr>
              <a:defRPr/>
            </a:pPr>
            <a:r>
              <a:rPr lang="fr-FR" sz="2000" dirty="0">
                <a:latin typeface="+mj-lt"/>
                <a:cs typeface="+mn-cs"/>
              </a:rPr>
              <a:t>« </a:t>
            </a:r>
            <a:r>
              <a:rPr lang="fr-FR" sz="2000" i="1" dirty="0">
                <a:latin typeface="+mj-lt"/>
                <a:cs typeface="+mn-cs"/>
              </a:rPr>
              <a:t>Le besoin d’entreprendre des actions risquées semble procéder des mêmes mécanismes que la recherche de sensation de plaisir</a:t>
            </a:r>
            <a:r>
              <a:rPr lang="fr-FR" sz="2000" dirty="0">
                <a:latin typeface="+mj-lt"/>
                <a:cs typeface="+mn-cs"/>
              </a:rPr>
              <a:t> » (</a:t>
            </a:r>
            <a:r>
              <a:rPr lang="fr-FR" sz="2000" dirty="0" err="1">
                <a:latin typeface="+mj-lt"/>
                <a:cs typeface="+mn-cs"/>
              </a:rPr>
              <a:t>T.Janssen</a:t>
            </a:r>
            <a:r>
              <a:rPr lang="fr-FR" sz="2000" dirty="0">
                <a:latin typeface="+mj-lt"/>
                <a:cs typeface="+mn-cs"/>
              </a:rPr>
              <a:t>, 2004).</a:t>
            </a:r>
          </a:p>
        </p:txBody>
      </p:sp>
      <p:pic>
        <p:nvPicPr>
          <p:cNvPr id="10" name="Picture 7" descr="Le Base Jump, un sport extrê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0" y="4714875"/>
            <a:ext cx="3357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65088"/>
            <a:ext cx="8820150" cy="1077912"/>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L’éducation à la prise de risque : un enjeu de société</a:t>
            </a:r>
          </a:p>
        </p:txBody>
      </p:sp>
      <p:sp>
        <p:nvSpPr>
          <p:cNvPr id="17" name="ZoneTexte 16"/>
          <p:cNvSpPr txBox="1"/>
          <p:nvPr/>
        </p:nvSpPr>
        <p:spPr>
          <a:xfrm>
            <a:off x="285750" y="1285875"/>
            <a:ext cx="8786813" cy="2016125"/>
          </a:xfrm>
          <a:prstGeom prst="rect">
            <a:avLst/>
          </a:prstGeom>
          <a:noFill/>
        </p:spPr>
        <p:txBody>
          <a:bodyPr>
            <a:spAutoFit/>
          </a:bodyPr>
          <a:lstStyle/>
          <a:p>
            <a:pPr>
              <a:buFont typeface="Courier New" pitchFamily="49" charset="0"/>
              <a:buChar char="o"/>
              <a:defRPr/>
            </a:pPr>
            <a:r>
              <a:rPr lang="fr-FR" sz="2500" dirty="0">
                <a:latin typeface="+mj-lt"/>
                <a:cs typeface="Arial" charset="0"/>
              </a:rPr>
              <a:t>  Enjeu qui déborde largement le cadre de la pratique physique et qui inspire un large champ de recherche : comment infléchir les décisions des acteurs en matière de conduites à risques ? </a:t>
            </a:r>
            <a:r>
              <a:rPr lang="fr-FR" sz="2500" dirty="0">
                <a:latin typeface="+mj-lt"/>
                <a:cs typeface="Arial" charset="0"/>
                <a:sym typeface="Wingdings" pitchFamily="2" charset="2"/>
              </a:rPr>
              <a:t> tabac, alcool, drogue, dopage, conduite automobile, relations sexuelles non protégées…</a:t>
            </a:r>
            <a:r>
              <a:rPr lang="fr-FR" sz="2500" dirty="0">
                <a:latin typeface="+mj-lt"/>
                <a:cs typeface="Arial" charset="0"/>
              </a:rPr>
              <a:t> </a:t>
            </a:r>
          </a:p>
        </p:txBody>
      </p:sp>
      <p:sp>
        <p:nvSpPr>
          <p:cNvPr id="4" name="ZoneTexte 3"/>
          <p:cNvSpPr txBox="1"/>
          <p:nvPr/>
        </p:nvSpPr>
        <p:spPr>
          <a:xfrm>
            <a:off x="357188" y="3429000"/>
            <a:ext cx="6643687" cy="3786188"/>
          </a:xfrm>
          <a:prstGeom prst="rect">
            <a:avLst/>
          </a:prstGeom>
          <a:noFill/>
        </p:spPr>
        <p:txBody>
          <a:bodyPr>
            <a:spAutoFit/>
          </a:bodyPr>
          <a:lstStyle/>
          <a:p>
            <a:pPr>
              <a:buFont typeface="Courier New" pitchFamily="49" charset="0"/>
              <a:buChar char="o"/>
              <a:defRPr/>
            </a:pPr>
            <a:r>
              <a:rPr lang="fr-FR" sz="2500" dirty="0">
                <a:latin typeface="+mj-lt"/>
                <a:cs typeface="Arial" charset="0"/>
              </a:rPr>
              <a:t>  Question qui se pose avec une acuité particulière à l’adolescence, période où les jeunes manifestent souvent des conduites à risque </a:t>
            </a:r>
            <a:r>
              <a:rPr lang="fr-FR" dirty="0">
                <a:latin typeface="+mj-lt"/>
                <a:cs typeface="Arial" charset="0"/>
              </a:rPr>
              <a:t>(</a:t>
            </a:r>
            <a:r>
              <a:rPr lang="fr-FR" dirty="0" err="1">
                <a:latin typeface="+mj-lt"/>
                <a:cs typeface="Arial" charset="0"/>
              </a:rPr>
              <a:t>D.Le</a:t>
            </a:r>
            <a:r>
              <a:rPr lang="fr-FR" dirty="0">
                <a:latin typeface="+mj-lt"/>
                <a:cs typeface="Arial" charset="0"/>
              </a:rPr>
              <a:t> Breton, 2002 ; P.-</a:t>
            </a:r>
            <a:r>
              <a:rPr lang="fr-FR" dirty="0" err="1">
                <a:latin typeface="+mj-lt"/>
                <a:cs typeface="Arial" charset="0"/>
              </a:rPr>
              <a:t>G.Coslin</a:t>
            </a:r>
            <a:r>
              <a:rPr lang="fr-FR" dirty="0">
                <a:latin typeface="+mj-lt"/>
                <a:cs typeface="Arial" charset="0"/>
              </a:rPr>
              <a:t>, 2003) </a:t>
            </a:r>
            <a:r>
              <a:rPr lang="fr-FR" sz="2500" dirty="0">
                <a:latin typeface="+mj-lt"/>
                <a:cs typeface="Arial" charset="0"/>
              </a:rPr>
              <a:t>: </a:t>
            </a:r>
            <a:r>
              <a:rPr lang="fr-FR" sz="2300" dirty="0">
                <a:latin typeface="+mj-lt"/>
                <a:cs typeface="Arial" charset="0"/>
              </a:rPr>
              <a:t>« </a:t>
            </a:r>
            <a:r>
              <a:rPr lang="fr-FR" sz="2300" i="1" dirty="0">
                <a:latin typeface="+mj-lt"/>
                <a:cs typeface="Arial" charset="0"/>
              </a:rPr>
              <a:t>A l’adolescence, au moment où le jeune, en quête d’identité, est susceptible d’adopter des comportements à risques, l’EPS peut l’aider à prendre conscience de l’importance de préserver son capital santé » (Programme Collège, 2008).</a:t>
            </a:r>
            <a:endParaRPr lang="fr-FR" sz="2300" dirty="0">
              <a:latin typeface="+mj-lt"/>
              <a:cs typeface="Arial" charset="0"/>
            </a:endParaRPr>
          </a:p>
          <a:p>
            <a:pPr>
              <a:buFont typeface="Arial" pitchFamily="34" charset="0"/>
              <a:buChar char="•"/>
              <a:defRPr/>
            </a:pPr>
            <a:endParaRPr lang="fr-FR" sz="2500" dirty="0">
              <a:latin typeface="+mj-lt"/>
              <a:cs typeface="Arial" charset="0"/>
            </a:endParaRPr>
          </a:p>
        </p:txBody>
      </p:sp>
      <p:pic>
        <p:nvPicPr>
          <p:cNvPr id="5" name="Picture 13" descr="http://www.images-chapitre.com/ima2/newbig/504/1296504_31977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3562350"/>
            <a:ext cx="200025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42875" y="65088"/>
            <a:ext cx="8820150" cy="1077912"/>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L’éducation à la prise de risque : un enjeu important en EPS</a:t>
            </a:r>
          </a:p>
        </p:txBody>
      </p:sp>
      <p:graphicFrame>
        <p:nvGraphicFramePr>
          <p:cNvPr id="9" name="Diagramme 8"/>
          <p:cNvGraphicFramePr/>
          <p:nvPr/>
        </p:nvGraphicFramePr>
        <p:xfrm>
          <a:off x="357158" y="214290"/>
          <a:ext cx="8429684" cy="747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3786188"/>
            <a:ext cx="4714875" cy="3071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4643438" y="3786188"/>
            <a:ext cx="4500562" cy="292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4429125" y="1143000"/>
            <a:ext cx="4714875" cy="285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71438"/>
            <a:ext cx="9144000" cy="554037"/>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cs typeface="Courier New" pitchFamily="49" charset="0"/>
              </a:rPr>
              <a:t>Thème + général = la sécurité en EPS</a:t>
            </a:r>
            <a:endParaRPr lang="fr-FR" sz="3000" b="1" dirty="0" smtClean="0">
              <a:solidFill>
                <a:srgbClr val="996633"/>
              </a:solidFill>
              <a:effectLst>
                <a:outerShdw blurRad="38100" dist="38100" dir="2700000" algn="tl">
                  <a:srgbClr val="000000"/>
                </a:outerShdw>
              </a:effectLst>
              <a:latin typeface="Courier New" pitchFamily="49" charset="0"/>
              <a:cs typeface="Courier New" pitchFamily="49" charset="0"/>
            </a:endParaRPr>
          </a:p>
        </p:txBody>
      </p:sp>
      <p:sp>
        <p:nvSpPr>
          <p:cNvPr id="7" name="Text Box 4"/>
          <p:cNvSpPr txBox="1">
            <a:spLocks noChangeArrowheads="1"/>
          </p:cNvSpPr>
          <p:nvPr/>
        </p:nvSpPr>
        <p:spPr bwMode="auto">
          <a:xfrm>
            <a:off x="1025525" y="965200"/>
            <a:ext cx="7002463" cy="463550"/>
          </a:xfrm>
          <a:prstGeom prst="rect">
            <a:avLst/>
          </a:prstGeom>
          <a:noFill/>
          <a:ln w="25400">
            <a:noFill/>
            <a:miter lim="800000"/>
            <a:headEnd/>
            <a:tailEnd/>
          </a:ln>
        </p:spPr>
        <p:txBody>
          <a:bodyPr lIns="90000" tIns="46800" rIns="90000" bIns="46800">
            <a:spAutoFit/>
          </a:bodyPr>
          <a:lstStyle/>
          <a:p>
            <a:pPr>
              <a:defRPr/>
            </a:pPr>
            <a:endParaRPr lang="fr-FR">
              <a:latin typeface="+mj-lt"/>
              <a:cs typeface="+mn-cs"/>
            </a:endParaRPr>
          </a:p>
        </p:txBody>
      </p:sp>
      <p:sp>
        <p:nvSpPr>
          <p:cNvPr id="8" name="Text Box 5"/>
          <p:cNvSpPr txBox="1">
            <a:spLocks noChangeArrowheads="1"/>
          </p:cNvSpPr>
          <p:nvPr/>
        </p:nvSpPr>
        <p:spPr bwMode="auto">
          <a:xfrm>
            <a:off x="285750" y="785813"/>
            <a:ext cx="8643938" cy="2187575"/>
          </a:xfrm>
          <a:prstGeom prst="rect">
            <a:avLst/>
          </a:prstGeom>
          <a:solidFill>
            <a:schemeClr val="accent1">
              <a:lumMod val="20000"/>
              <a:lumOff val="80000"/>
            </a:schemeClr>
          </a:solidFill>
          <a:ln w="25400">
            <a:solidFill>
              <a:schemeClr val="hlink"/>
            </a:solidFill>
            <a:miter lim="800000"/>
            <a:headEnd/>
            <a:tailEnd/>
          </a:ln>
          <a:effectLst/>
        </p:spPr>
        <p:txBody>
          <a:bodyPr lIns="90000" tIns="46800" rIns="90000" bIns="46800">
            <a:spAutoFit/>
          </a:bodyPr>
          <a:lstStyle/>
          <a:p>
            <a:pPr algn="ctr">
              <a:spcBef>
                <a:spcPct val="50000"/>
              </a:spcBef>
              <a:defRPr/>
            </a:pPr>
            <a:r>
              <a:rPr lang="fr-FR" sz="2800" dirty="0">
                <a:solidFill>
                  <a:schemeClr val="bg1"/>
                </a:solidFill>
                <a:effectLst>
                  <a:outerShdw blurRad="38100" dist="38100" dir="2700000" algn="tl">
                    <a:srgbClr val="000000">
                      <a:alpha val="43137"/>
                    </a:srgbClr>
                  </a:outerShdw>
                </a:effectLst>
                <a:latin typeface="+mj-lt"/>
                <a:cs typeface="+mn-cs"/>
              </a:rPr>
              <a:t>La sécurité  </a:t>
            </a:r>
          </a:p>
          <a:p>
            <a:pPr>
              <a:spcBef>
                <a:spcPct val="50000"/>
              </a:spcBef>
              <a:buFont typeface="Wingdings" pitchFamily="2" charset="2"/>
              <a:buChar char="à"/>
              <a:defRPr/>
            </a:pPr>
            <a:r>
              <a:rPr lang="fr-FR" sz="1800" dirty="0">
                <a:solidFill>
                  <a:schemeClr val="bg1"/>
                </a:solidFill>
                <a:latin typeface="+mj-lt"/>
                <a:cs typeface="+mn-cs"/>
              </a:rPr>
              <a:t>« </a:t>
            </a:r>
            <a:r>
              <a:rPr lang="fr-FR" sz="1800" i="1" dirty="0">
                <a:solidFill>
                  <a:schemeClr val="bg1"/>
                </a:solidFill>
                <a:latin typeface="+mj-lt"/>
                <a:cs typeface="+mn-cs"/>
              </a:rPr>
              <a:t>L’éducation à la santé et à la gestion de sa vie physique et sociale </a:t>
            </a:r>
            <a:r>
              <a:rPr lang="fr-FR" sz="1800" dirty="0">
                <a:solidFill>
                  <a:schemeClr val="bg1"/>
                </a:solidFill>
                <a:latin typeface="+mj-lt"/>
                <a:cs typeface="+mn-cs"/>
              </a:rPr>
              <a:t>: (…) </a:t>
            </a:r>
            <a:r>
              <a:rPr lang="fr-FR" sz="1800" i="1" dirty="0">
                <a:solidFill>
                  <a:schemeClr val="bg1"/>
                </a:solidFill>
                <a:latin typeface="+mj-lt"/>
                <a:cs typeface="+mn-cs"/>
              </a:rPr>
              <a:t>Prendre en charge sa sécurité et celle des autres</a:t>
            </a:r>
            <a:r>
              <a:rPr lang="fr-FR" sz="1800" dirty="0">
                <a:solidFill>
                  <a:schemeClr val="bg1"/>
                </a:solidFill>
                <a:latin typeface="+mj-lt"/>
                <a:cs typeface="+mn-cs"/>
              </a:rPr>
              <a:t> » (Programme du Collège, 2008).</a:t>
            </a:r>
          </a:p>
          <a:p>
            <a:pPr>
              <a:spcBef>
                <a:spcPct val="50000"/>
              </a:spcBef>
              <a:buFont typeface="Wingdings" pitchFamily="2" charset="2"/>
              <a:buChar char="à"/>
              <a:defRPr/>
            </a:pPr>
            <a:r>
              <a:rPr lang="fr-FR" sz="1800" dirty="0">
                <a:solidFill>
                  <a:schemeClr val="bg1"/>
                </a:solidFill>
                <a:latin typeface="+mj-lt"/>
                <a:cs typeface="+mn-cs"/>
              </a:rPr>
              <a:t> « </a:t>
            </a:r>
            <a:r>
              <a:rPr lang="fr-FR" sz="1800" i="1" dirty="0">
                <a:solidFill>
                  <a:schemeClr val="bg1"/>
                </a:solidFill>
                <a:latin typeface="+mj-lt"/>
                <a:cs typeface="+mn-cs"/>
              </a:rPr>
              <a:t>S’engager lucidement dans la pratique de l’activité : (…) Les élèves s'engagent dans l'activité en prenant des risques tout en assurant leur propre sécurité et celle des autres</a:t>
            </a:r>
            <a:r>
              <a:rPr lang="fr-FR" sz="1800" dirty="0">
                <a:solidFill>
                  <a:schemeClr val="bg1"/>
                </a:solidFill>
                <a:latin typeface="+mj-lt"/>
                <a:cs typeface="+mn-cs"/>
              </a:rPr>
              <a:t> » (</a:t>
            </a:r>
            <a:r>
              <a:rPr lang="fr-FR" sz="1800" dirty="0" err="1">
                <a:solidFill>
                  <a:schemeClr val="bg1"/>
                </a:solidFill>
                <a:latin typeface="+mj-lt"/>
                <a:cs typeface="+mn-cs"/>
              </a:rPr>
              <a:t>Prog</a:t>
            </a:r>
            <a:r>
              <a:rPr lang="fr-FR" sz="1800" dirty="0">
                <a:solidFill>
                  <a:schemeClr val="bg1"/>
                </a:solidFill>
                <a:latin typeface="+mj-lt"/>
                <a:cs typeface="+mn-cs"/>
              </a:rPr>
              <a:t>. de la classe de 2</a:t>
            </a:r>
            <a:r>
              <a:rPr lang="fr-FR" sz="1800" baseline="30000" dirty="0">
                <a:solidFill>
                  <a:schemeClr val="bg1"/>
                </a:solidFill>
                <a:latin typeface="+mj-lt"/>
                <a:cs typeface="+mn-cs"/>
              </a:rPr>
              <a:t>nde</a:t>
            </a:r>
            <a:r>
              <a:rPr lang="fr-FR" sz="1800" dirty="0">
                <a:solidFill>
                  <a:schemeClr val="bg1"/>
                </a:solidFill>
                <a:latin typeface="+mj-lt"/>
                <a:cs typeface="+mn-cs"/>
              </a:rPr>
              <a:t> générale et techno., 2000).</a:t>
            </a:r>
          </a:p>
        </p:txBody>
      </p:sp>
      <p:sp>
        <p:nvSpPr>
          <p:cNvPr id="10" name="Text Box 7"/>
          <p:cNvSpPr txBox="1">
            <a:spLocks noChangeArrowheads="1"/>
          </p:cNvSpPr>
          <p:nvPr/>
        </p:nvSpPr>
        <p:spPr bwMode="auto">
          <a:xfrm>
            <a:off x="6804025" y="4032250"/>
            <a:ext cx="2160588" cy="2709863"/>
          </a:xfrm>
          <a:prstGeom prst="rect">
            <a:avLst/>
          </a:prstGeom>
          <a:noFill/>
          <a:ln w="38100">
            <a:solidFill>
              <a:srgbClr val="FF0000"/>
            </a:solidFill>
            <a:miter lim="800000"/>
            <a:headEnd/>
            <a:tailEnd/>
          </a:ln>
        </p:spPr>
        <p:txBody>
          <a:bodyPr lIns="90000" tIns="46800" rIns="90000" bIns="46800">
            <a:spAutoFit/>
          </a:bodyPr>
          <a:lstStyle/>
          <a:p>
            <a:pPr algn="ctr">
              <a:spcBef>
                <a:spcPct val="50000"/>
              </a:spcBef>
              <a:defRPr/>
            </a:pPr>
            <a:r>
              <a:rPr lang="fr-FR" sz="2000" b="1" dirty="0">
                <a:latin typeface="+mj-lt"/>
                <a:cs typeface="+mn-cs"/>
              </a:rPr>
              <a:t>Connaissances sur soi              </a:t>
            </a:r>
            <a:r>
              <a:rPr lang="fr-FR" sz="2000" b="1" dirty="0">
                <a:latin typeface="+mj-lt"/>
                <a:cs typeface="+mn-cs"/>
                <a:sym typeface="Wingdings" pitchFamily="2" charset="2"/>
              </a:rPr>
              <a:t> </a:t>
            </a:r>
            <a:r>
              <a:rPr lang="fr-FR" sz="2000" dirty="0">
                <a:latin typeface="+mj-lt"/>
                <a:cs typeface="+mn-cs"/>
                <a:hlinkClick r:id="" action="ppaction://noaction"/>
              </a:rPr>
              <a:t>Éducation à la prise de risque         </a:t>
            </a:r>
            <a:r>
              <a:rPr lang="fr-FR" sz="1800" dirty="0">
                <a:latin typeface="+mj-lt"/>
                <a:cs typeface="+mn-cs"/>
              </a:rPr>
              <a:t>(« </a:t>
            </a:r>
            <a:r>
              <a:rPr lang="fr-FR" sz="1800" i="1" dirty="0">
                <a:latin typeface="+mj-lt"/>
                <a:cs typeface="+mn-cs"/>
              </a:rPr>
              <a:t>Vers des individus audacieux mais réalistes</a:t>
            </a:r>
            <a:r>
              <a:rPr lang="fr-FR" sz="1800" dirty="0">
                <a:latin typeface="+mj-lt"/>
                <a:cs typeface="+mn-cs"/>
              </a:rPr>
              <a:t> », </a:t>
            </a:r>
            <a:r>
              <a:rPr lang="fr-FR" sz="1800" dirty="0" err="1">
                <a:latin typeface="+mj-lt"/>
                <a:cs typeface="+mn-cs"/>
              </a:rPr>
              <a:t>P.Goirand</a:t>
            </a:r>
            <a:r>
              <a:rPr lang="fr-FR" sz="1800" dirty="0">
                <a:latin typeface="+mj-lt"/>
                <a:cs typeface="+mn-cs"/>
              </a:rPr>
              <a:t>, 1994)</a:t>
            </a:r>
          </a:p>
        </p:txBody>
      </p:sp>
      <p:sp>
        <p:nvSpPr>
          <p:cNvPr id="11" name="Line 8"/>
          <p:cNvSpPr>
            <a:spLocks noChangeShapeType="1"/>
          </p:cNvSpPr>
          <p:nvPr/>
        </p:nvSpPr>
        <p:spPr bwMode="auto">
          <a:xfrm flipH="1">
            <a:off x="3419475" y="3143250"/>
            <a:ext cx="9525" cy="744538"/>
          </a:xfrm>
          <a:prstGeom prst="line">
            <a:avLst/>
          </a:prstGeom>
          <a:noFill/>
          <a:ln w="25400">
            <a:solidFill>
              <a:schemeClr val="hlink"/>
            </a:solidFill>
            <a:round/>
            <a:headEnd/>
            <a:tailEnd type="triangle" w="med" len="med"/>
          </a:ln>
        </p:spPr>
        <p:txBody>
          <a:bodyPr lIns="90000" tIns="46800" rIns="90000" bIns="46800">
            <a:spAutoFit/>
          </a:bodyPr>
          <a:lstStyle/>
          <a:p>
            <a:pPr>
              <a:defRPr/>
            </a:pPr>
            <a:endParaRPr lang="fr-FR">
              <a:latin typeface="+mj-lt"/>
              <a:cs typeface="+mn-cs"/>
            </a:endParaRPr>
          </a:p>
        </p:txBody>
      </p:sp>
      <p:sp>
        <p:nvSpPr>
          <p:cNvPr id="12" name="Text Box 9"/>
          <p:cNvSpPr txBox="1">
            <a:spLocks noChangeArrowheads="1"/>
          </p:cNvSpPr>
          <p:nvPr/>
        </p:nvSpPr>
        <p:spPr bwMode="auto">
          <a:xfrm>
            <a:off x="2411413" y="3960813"/>
            <a:ext cx="2016125" cy="2825750"/>
          </a:xfrm>
          <a:prstGeom prst="rect">
            <a:avLst/>
          </a:prstGeom>
          <a:noFill/>
          <a:ln w="25400">
            <a:solidFill>
              <a:schemeClr val="hlink"/>
            </a:solidFill>
            <a:miter lim="800000"/>
            <a:headEnd/>
            <a:tailEnd/>
          </a:ln>
        </p:spPr>
        <p:txBody>
          <a:bodyPr lIns="90000" tIns="46800" rIns="90000" bIns="46800">
            <a:spAutoFit/>
          </a:bodyPr>
          <a:lstStyle/>
          <a:p>
            <a:pPr algn="ctr">
              <a:spcBef>
                <a:spcPct val="50000"/>
              </a:spcBef>
              <a:defRPr/>
            </a:pPr>
            <a:r>
              <a:rPr lang="fr-FR" sz="2000" b="1" dirty="0">
                <a:latin typeface="+mj-lt"/>
                <a:cs typeface="+mn-cs"/>
              </a:rPr>
              <a:t>Techniques </a:t>
            </a:r>
            <a:r>
              <a:rPr lang="fr-FR" sz="2000" dirty="0">
                <a:latin typeface="+mj-lt"/>
                <a:cs typeface="+mn-cs"/>
              </a:rPr>
              <a:t>conférant des pouvoirs moteur   </a:t>
            </a:r>
            <a:r>
              <a:rPr lang="fr-FR" sz="1900" dirty="0">
                <a:latin typeface="+mj-lt"/>
                <a:cs typeface="+mn-cs"/>
                <a:sym typeface="Wingdings" pitchFamily="2" charset="2"/>
              </a:rPr>
              <a:t></a:t>
            </a:r>
            <a:r>
              <a:rPr lang="fr-FR" sz="1900" b="1" dirty="0">
                <a:latin typeface="+mj-lt"/>
                <a:cs typeface="+mn-cs"/>
                <a:sym typeface="Wingdings" pitchFamily="2" charset="2"/>
              </a:rPr>
              <a:t>  </a:t>
            </a:r>
            <a:r>
              <a:rPr lang="fr-FR" sz="1900" dirty="0">
                <a:latin typeface="+mj-lt"/>
                <a:cs typeface="+mn-cs"/>
                <a:hlinkClick r:id="" action="ppaction://noaction"/>
              </a:rPr>
              <a:t>techniques d’évitement </a:t>
            </a:r>
            <a:r>
              <a:rPr lang="fr-FR" sz="1900" dirty="0">
                <a:latin typeface="+mj-lt"/>
                <a:cs typeface="+mn-cs"/>
              </a:rPr>
              <a:t>et  </a:t>
            </a:r>
            <a:r>
              <a:rPr lang="fr-FR" sz="1900" dirty="0">
                <a:latin typeface="+mj-lt"/>
                <a:cs typeface="+mn-cs"/>
                <a:hlinkClick r:id="" action="ppaction://noaction"/>
              </a:rPr>
              <a:t>techniques préventives</a:t>
            </a:r>
            <a:r>
              <a:rPr lang="fr-FR" sz="1900" dirty="0">
                <a:latin typeface="+mj-lt"/>
                <a:cs typeface="+mn-cs"/>
              </a:rPr>
              <a:t> face au risque notamment</a:t>
            </a:r>
          </a:p>
        </p:txBody>
      </p:sp>
      <p:sp>
        <p:nvSpPr>
          <p:cNvPr id="13" name="Text Box 10"/>
          <p:cNvSpPr txBox="1">
            <a:spLocks noChangeArrowheads="1"/>
          </p:cNvSpPr>
          <p:nvPr/>
        </p:nvSpPr>
        <p:spPr bwMode="auto">
          <a:xfrm>
            <a:off x="4643438" y="4032250"/>
            <a:ext cx="1944687" cy="2555875"/>
          </a:xfrm>
          <a:prstGeom prst="rect">
            <a:avLst/>
          </a:prstGeom>
          <a:noFill/>
          <a:ln w="25400">
            <a:solidFill>
              <a:schemeClr val="hlink"/>
            </a:solidFill>
            <a:miter lim="800000"/>
            <a:headEnd/>
            <a:tailEnd/>
          </a:ln>
        </p:spPr>
        <p:txBody>
          <a:bodyPr lIns="90000" tIns="46800" rIns="90000" bIns="46800">
            <a:spAutoFit/>
          </a:bodyPr>
          <a:lstStyle/>
          <a:p>
            <a:pPr algn="ctr">
              <a:spcBef>
                <a:spcPct val="50000"/>
              </a:spcBef>
              <a:defRPr/>
            </a:pPr>
            <a:r>
              <a:rPr lang="fr-FR" sz="2000" b="1" dirty="0">
                <a:latin typeface="+mj-lt"/>
                <a:cs typeface="+mn-cs"/>
              </a:rPr>
              <a:t>Savoir-faire sociaux</a:t>
            </a:r>
            <a:r>
              <a:rPr lang="fr-FR" sz="2000" dirty="0">
                <a:latin typeface="+mj-lt"/>
                <a:cs typeface="+mn-cs"/>
              </a:rPr>
              <a:t>         </a:t>
            </a:r>
            <a:r>
              <a:rPr lang="fr-FR" sz="2000" dirty="0">
                <a:latin typeface="+mj-lt"/>
                <a:cs typeface="+mn-cs"/>
                <a:sym typeface="Wingdings" pitchFamily="2" charset="2"/>
              </a:rPr>
              <a:t> </a:t>
            </a:r>
            <a:r>
              <a:rPr lang="fr-FR" sz="2000" dirty="0">
                <a:latin typeface="+mj-lt"/>
                <a:cs typeface="+mn-cs"/>
              </a:rPr>
              <a:t>code de communication propre à certaines activités « à risque »</a:t>
            </a:r>
          </a:p>
        </p:txBody>
      </p:sp>
      <p:sp>
        <p:nvSpPr>
          <p:cNvPr id="14" name="Text Box 12"/>
          <p:cNvSpPr txBox="1">
            <a:spLocks noChangeArrowheads="1"/>
          </p:cNvSpPr>
          <p:nvPr/>
        </p:nvSpPr>
        <p:spPr bwMode="auto">
          <a:xfrm>
            <a:off x="250825" y="4011613"/>
            <a:ext cx="1944688" cy="2863850"/>
          </a:xfrm>
          <a:prstGeom prst="rect">
            <a:avLst/>
          </a:prstGeom>
          <a:noFill/>
          <a:ln w="25400">
            <a:solidFill>
              <a:schemeClr val="hlink"/>
            </a:solidFill>
            <a:miter lim="800000"/>
            <a:headEnd/>
            <a:tailEnd/>
          </a:ln>
        </p:spPr>
        <p:txBody>
          <a:bodyPr lIns="90000" tIns="46800" rIns="90000" bIns="46800">
            <a:spAutoFit/>
          </a:bodyPr>
          <a:lstStyle/>
          <a:p>
            <a:pPr algn="ctr">
              <a:spcBef>
                <a:spcPct val="50000"/>
              </a:spcBef>
              <a:defRPr/>
            </a:pPr>
            <a:r>
              <a:rPr lang="fr-FR" sz="2000" b="1" dirty="0">
                <a:latin typeface="+mj-lt"/>
                <a:cs typeface="+mn-cs"/>
              </a:rPr>
              <a:t>Informations</a:t>
            </a:r>
            <a:r>
              <a:rPr lang="fr-FR" dirty="0">
                <a:latin typeface="+mj-lt"/>
                <a:cs typeface="+mn-cs"/>
              </a:rPr>
              <a:t>   </a:t>
            </a:r>
            <a:r>
              <a:rPr lang="fr-FR" sz="2000" dirty="0">
                <a:latin typeface="+mj-lt"/>
                <a:cs typeface="+mn-cs"/>
                <a:sym typeface="Wingdings" pitchFamily="2" charset="2"/>
              </a:rPr>
              <a:t> facteurs de risque objectifs, </a:t>
            </a:r>
            <a:r>
              <a:rPr lang="fr-FR" sz="2000" dirty="0">
                <a:latin typeface="+mj-lt"/>
                <a:cs typeface="+mn-cs"/>
              </a:rPr>
              <a:t>modalités déclaratives de pratique en sécurité     </a:t>
            </a:r>
            <a:r>
              <a:rPr lang="fr-FR" sz="1800" dirty="0">
                <a:latin typeface="+mj-lt"/>
                <a:cs typeface="+mn-cs"/>
              </a:rPr>
              <a:t>(</a:t>
            </a:r>
            <a:r>
              <a:rPr lang="fr-FR" sz="1800" dirty="0">
                <a:latin typeface="+mj-lt"/>
                <a:cs typeface="+mn-cs"/>
                <a:hlinkClick r:id="" action="ppaction://noaction"/>
              </a:rPr>
              <a:t>check-list</a:t>
            </a:r>
            <a:r>
              <a:rPr lang="fr-FR" sz="1800" dirty="0">
                <a:latin typeface="+mj-lt"/>
                <a:cs typeface="+mn-cs"/>
              </a:rPr>
              <a:t> à respecter </a:t>
            </a:r>
            <a:r>
              <a:rPr lang="fr-FR" sz="1800">
                <a:latin typeface="+mj-lt"/>
                <a:cs typeface="+mn-cs"/>
              </a:rPr>
              <a:t>par ex)</a:t>
            </a:r>
            <a:endParaRPr lang="fr-FR" sz="1800" dirty="0">
              <a:latin typeface="+mj-lt"/>
              <a:cs typeface="+mn-cs"/>
            </a:endParaRPr>
          </a:p>
        </p:txBody>
      </p:sp>
      <p:sp>
        <p:nvSpPr>
          <p:cNvPr id="15" name="Line 13"/>
          <p:cNvSpPr>
            <a:spLocks noChangeShapeType="1"/>
          </p:cNvSpPr>
          <p:nvPr/>
        </p:nvSpPr>
        <p:spPr bwMode="auto">
          <a:xfrm>
            <a:off x="7715250" y="3143250"/>
            <a:ext cx="25400" cy="815975"/>
          </a:xfrm>
          <a:prstGeom prst="line">
            <a:avLst/>
          </a:prstGeom>
          <a:noFill/>
          <a:ln w="25400">
            <a:solidFill>
              <a:schemeClr val="hlink"/>
            </a:solidFill>
            <a:round/>
            <a:headEnd/>
            <a:tailEnd type="triangle" w="med" len="med"/>
          </a:ln>
        </p:spPr>
        <p:txBody>
          <a:bodyPr lIns="90000" tIns="46800" rIns="90000" bIns="46800">
            <a:spAutoFit/>
          </a:bodyPr>
          <a:lstStyle/>
          <a:p>
            <a:pPr>
              <a:defRPr/>
            </a:pPr>
            <a:endParaRPr lang="fr-FR">
              <a:latin typeface="+mj-lt"/>
              <a:cs typeface="+mn-cs"/>
            </a:endParaRPr>
          </a:p>
        </p:txBody>
      </p:sp>
      <p:sp>
        <p:nvSpPr>
          <p:cNvPr id="16" name="Line 14"/>
          <p:cNvSpPr>
            <a:spLocks noChangeShapeType="1"/>
          </p:cNvSpPr>
          <p:nvPr/>
        </p:nvSpPr>
        <p:spPr bwMode="auto">
          <a:xfrm>
            <a:off x="5572125" y="3143250"/>
            <a:ext cx="7938" cy="815975"/>
          </a:xfrm>
          <a:prstGeom prst="line">
            <a:avLst/>
          </a:prstGeom>
          <a:noFill/>
          <a:ln w="25400">
            <a:solidFill>
              <a:schemeClr val="hlink"/>
            </a:solidFill>
            <a:round/>
            <a:headEnd/>
            <a:tailEnd type="triangle" w="med" len="med"/>
          </a:ln>
        </p:spPr>
        <p:txBody>
          <a:bodyPr lIns="90000" tIns="46800" rIns="90000" bIns="46800">
            <a:spAutoFit/>
          </a:bodyPr>
          <a:lstStyle/>
          <a:p>
            <a:pPr>
              <a:defRPr/>
            </a:pPr>
            <a:endParaRPr lang="fr-FR">
              <a:latin typeface="+mj-lt"/>
              <a:cs typeface="+mn-cs"/>
            </a:endParaRPr>
          </a:p>
        </p:txBody>
      </p:sp>
      <p:sp>
        <p:nvSpPr>
          <p:cNvPr id="18" name="Line 8"/>
          <p:cNvSpPr>
            <a:spLocks noChangeShapeType="1"/>
          </p:cNvSpPr>
          <p:nvPr/>
        </p:nvSpPr>
        <p:spPr bwMode="auto">
          <a:xfrm flipH="1">
            <a:off x="1214438" y="3143250"/>
            <a:ext cx="9525" cy="744538"/>
          </a:xfrm>
          <a:prstGeom prst="line">
            <a:avLst/>
          </a:prstGeom>
          <a:noFill/>
          <a:ln w="25400">
            <a:solidFill>
              <a:schemeClr val="hlink"/>
            </a:solidFill>
            <a:round/>
            <a:headEnd/>
            <a:tailEnd type="triangle" w="med" len="med"/>
          </a:ln>
        </p:spPr>
        <p:txBody>
          <a:bodyPr lIns="90000" tIns="46800" rIns="90000" bIns="46800">
            <a:spAutoFit/>
          </a:bodyPr>
          <a:lstStyle/>
          <a:p>
            <a:pPr>
              <a:defRPr/>
            </a:pPr>
            <a:endParaRPr lang="fr-FR">
              <a:latin typeface="+mj-lt"/>
              <a:cs typeface="+mn-cs"/>
            </a:endParaRPr>
          </a:p>
        </p:txBody>
      </p:sp>
      <p:sp>
        <p:nvSpPr>
          <p:cNvPr id="17" name="ZoneTexte 16"/>
          <p:cNvSpPr txBox="1"/>
          <p:nvPr/>
        </p:nvSpPr>
        <p:spPr>
          <a:xfrm>
            <a:off x="714375" y="3214688"/>
            <a:ext cx="7429500" cy="430212"/>
          </a:xfrm>
          <a:prstGeom prst="rect">
            <a:avLst/>
          </a:prstGeom>
          <a:solidFill>
            <a:schemeClr val="accent5">
              <a:lumMod val="25000"/>
            </a:schemeClr>
          </a:solidFill>
        </p:spPr>
        <p:txBody>
          <a:bodyPr>
            <a:spAutoFit/>
          </a:bodyPr>
          <a:lstStyle/>
          <a:p>
            <a:pPr algn="ctr">
              <a:defRPr/>
            </a:pPr>
            <a:r>
              <a:rPr lang="fr-FR" sz="2200" dirty="0">
                <a:effectLst>
                  <a:outerShdw blurRad="38100" dist="38100" dir="2700000" algn="tl">
                    <a:srgbClr val="000000">
                      <a:alpha val="43137"/>
                    </a:srgbClr>
                  </a:outerShdw>
                </a:effectLst>
                <a:latin typeface="+mj-lt"/>
                <a:cs typeface="Arial" charset="0"/>
              </a:rPr>
              <a:t>La sécurité en EPS doit être attaquée sur plusieurs fronts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72.imageshack.us/img72/1703/dsc06860001moultu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428750"/>
            <a:ext cx="43815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142875" y="65088"/>
            <a:ext cx="8820150" cy="1077912"/>
          </a:xfrm>
        </p:spPr>
        <p:txBody>
          <a:bodyPr>
            <a:spAutoFit/>
          </a:bodyPr>
          <a:lstStyle/>
          <a:p>
            <a:pPr eaLnBrk="1" hangingPunct="1">
              <a:defRPr/>
            </a:pP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L’éducation à la prise de risque : une </a:t>
            </a:r>
            <a:r>
              <a:rPr lang="fr-FR" sz="3200" b="1" dirty="0" err="1"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didactisation</a:t>
            </a:r>
            <a:r>
              <a:rPr lang="fr-FR" sz="32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 difficile</a:t>
            </a:r>
          </a:p>
        </p:txBody>
      </p:sp>
      <p:sp>
        <p:nvSpPr>
          <p:cNvPr id="17" name="ZoneTexte 16"/>
          <p:cNvSpPr txBox="1"/>
          <p:nvPr/>
        </p:nvSpPr>
        <p:spPr>
          <a:xfrm>
            <a:off x="214313" y="1285875"/>
            <a:ext cx="5715000" cy="5586413"/>
          </a:xfrm>
          <a:prstGeom prst="rect">
            <a:avLst/>
          </a:prstGeom>
          <a:solidFill>
            <a:schemeClr val="bg1"/>
          </a:solidFill>
        </p:spPr>
        <p:txBody>
          <a:bodyPr>
            <a:spAutoFit/>
          </a:bodyPr>
          <a:lstStyle/>
          <a:p>
            <a:pPr>
              <a:buFont typeface="Wingdings" pitchFamily="2" charset="2"/>
              <a:buChar char="v"/>
              <a:defRPr/>
            </a:pPr>
            <a:r>
              <a:rPr lang="fr-FR" dirty="0">
                <a:latin typeface="+mj-lt"/>
                <a:cs typeface="+mn-cs"/>
              </a:rPr>
              <a:t>  Une ambition générale et généreuse = facilement déclamée dans les copies, mais rarement opérationnalisée.</a:t>
            </a:r>
          </a:p>
          <a:p>
            <a:pPr>
              <a:defRPr/>
            </a:pPr>
            <a:endParaRPr lang="fr-FR" sz="2500" dirty="0">
              <a:latin typeface="+mj-lt"/>
              <a:cs typeface="+mn-cs"/>
            </a:endParaRPr>
          </a:p>
          <a:p>
            <a:pPr>
              <a:buFont typeface="Wingdings" pitchFamily="2" charset="2"/>
              <a:buChar char="v"/>
              <a:defRPr/>
            </a:pPr>
            <a:r>
              <a:rPr lang="fr-FR" sz="2500" dirty="0">
                <a:latin typeface="+mj-lt"/>
                <a:cs typeface="+mn-cs"/>
              </a:rPr>
              <a:t>  </a:t>
            </a:r>
            <a:r>
              <a:rPr lang="fr-FR" dirty="0">
                <a:latin typeface="+mj-lt"/>
                <a:cs typeface="+mn-cs"/>
              </a:rPr>
              <a:t>Dépasser la déclaration d’intention, c’est répondre à ces deux questions :</a:t>
            </a:r>
          </a:p>
          <a:p>
            <a:pPr marL="534988" lvl="2">
              <a:buFont typeface="Wingdings" pitchFamily="2" charset="2"/>
              <a:buChar char="à"/>
              <a:defRPr/>
            </a:pPr>
            <a:r>
              <a:rPr lang="fr-FR" sz="2200" dirty="0">
                <a:effectLst>
                  <a:outerShdw blurRad="38100" dist="38100" dir="2700000" algn="tl">
                    <a:srgbClr val="000000">
                      <a:alpha val="43137"/>
                    </a:srgbClr>
                  </a:outerShdw>
                </a:effectLst>
                <a:latin typeface="+mj-lt"/>
                <a:cs typeface="+mn-cs"/>
                <a:sym typeface="Wingdings" pitchFamily="2" charset="2"/>
              </a:rPr>
              <a:t> Que faut-il apprendre pour être éduqué à la prise de risque ? </a:t>
            </a:r>
          </a:p>
          <a:p>
            <a:pPr marL="534988" lvl="2">
              <a:defRPr/>
            </a:pPr>
            <a:r>
              <a:rPr lang="fr-FR" sz="2200" dirty="0">
                <a:latin typeface="+mj-lt"/>
                <a:cs typeface="+mn-cs"/>
                <a:sym typeface="Wingdings" pitchFamily="2" charset="2"/>
              </a:rPr>
              <a:t>= cette question porte sur la nature des transformations nécessaires.</a:t>
            </a:r>
          </a:p>
          <a:p>
            <a:pPr lvl="2">
              <a:buFont typeface="Wingdings" pitchFamily="2" charset="2"/>
              <a:buChar char="à"/>
              <a:defRPr/>
            </a:pPr>
            <a:endParaRPr lang="fr-FR" sz="1200" dirty="0">
              <a:latin typeface="+mj-lt"/>
              <a:cs typeface="+mn-cs"/>
              <a:sym typeface="Wingdings" pitchFamily="2" charset="2"/>
            </a:endParaRPr>
          </a:p>
          <a:p>
            <a:pPr marL="534988" lvl="2">
              <a:buFont typeface="Wingdings" pitchFamily="2" charset="2"/>
              <a:buChar char="à"/>
              <a:defRPr/>
            </a:pPr>
            <a:r>
              <a:rPr lang="fr-FR" sz="2200" dirty="0">
                <a:latin typeface="+mj-lt"/>
                <a:cs typeface="+mn-cs"/>
                <a:sym typeface="Wingdings" pitchFamily="2" charset="2"/>
              </a:rPr>
              <a:t> Comment enseigner en vue d’aider l’élève à prendre des risques « justes ». </a:t>
            </a:r>
          </a:p>
          <a:p>
            <a:pPr lvl="2">
              <a:defRPr/>
            </a:pPr>
            <a:r>
              <a:rPr lang="fr-FR" sz="2200" dirty="0">
                <a:latin typeface="+mj-lt"/>
                <a:cs typeface="+mn-cs"/>
                <a:sym typeface="Wingdings" pitchFamily="2" charset="2"/>
              </a:rPr>
              <a:t>= cette question porte sur les procédures d’enseignement à concevoir et mettre en œuvre</a:t>
            </a:r>
            <a:r>
              <a:rPr lang="fr-FR" sz="2300" dirty="0">
                <a:latin typeface="+mj-lt"/>
                <a:cs typeface="+mn-cs"/>
                <a:sym typeface="Wingdings" pitchFamily="2" charset="2"/>
              </a:rPr>
              <a:t>. </a:t>
            </a:r>
            <a:endParaRPr lang="fr-FR" sz="2500" dirty="0">
              <a:latin typeface="+mj-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box(in)">
                                      <p:cBhvr>
                                        <p:cTn id="12" dur="500"/>
                                        <p:tgtEl>
                                          <p:spTgt spid="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box(in)">
                                      <p:cBhvr>
                                        <p:cTn id="17" dur="500"/>
                                        <p:tgtEl>
                                          <p:spTgt spid="17">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7">
                                            <p:txEl>
                                              <p:pRg st="4" end="4"/>
                                            </p:txEl>
                                          </p:spTgt>
                                        </p:tgtEl>
                                        <p:attrNameLst>
                                          <p:attrName>style.visibility</p:attrName>
                                        </p:attrNameLst>
                                      </p:cBhvr>
                                      <p:to>
                                        <p:strVal val="visible"/>
                                      </p:to>
                                    </p:set>
                                    <p:animEffect transition="in" filter="box(in)">
                                      <p:cBhvr>
                                        <p:cTn id="20" dur="500"/>
                                        <p:tgtEl>
                                          <p:spTgt spid="1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animEffect transition="in" filter="box(in)">
                                      <p:cBhvr>
                                        <p:cTn id="25" dur="500"/>
                                        <p:tgtEl>
                                          <p:spTgt spid="17">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box(in)">
                                      <p:cBhvr>
                                        <p:cTn id="28"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0" y="96838"/>
            <a:ext cx="9144000" cy="1014412"/>
          </a:xfrm>
        </p:spPr>
        <p:txBody>
          <a:bodyPr>
            <a:spAutoFit/>
          </a:bodyPr>
          <a:lstStyle/>
          <a:p>
            <a:pPr eaLnBrk="1" hangingPunct="1">
              <a:defRPr/>
            </a:pPr>
            <a:r>
              <a:rPr lang="fr-FR" sz="3000" b="1" dirty="0" smtClean="0">
                <a:solidFill>
                  <a:schemeClr val="tx1"/>
                </a:solidFill>
                <a:effectLst>
                  <a:outerShdw blurRad="38100" dist="38100" dir="2700000" algn="tl">
                    <a:srgbClr val="000000"/>
                  </a:outerShdw>
                </a:effectLst>
                <a:latin typeface="Courier New" pitchFamily="49" charset="0"/>
                <a:ea typeface="Verdana" pitchFamily="34" charset="0"/>
                <a:cs typeface="Courier New" pitchFamily="49" charset="0"/>
              </a:rPr>
              <a:t>Avant d’aller + loin : les mécanismes cognitifs de la prise de risque </a:t>
            </a:r>
          </a:p>
        </p:txBody>
      </p:sp>
      <p:sp>
        <p:nvSpPr>
          <p:cNvPr id="17" name="ZoneTexte 16"/>
          <p:cNvSpPr txBox="1"/>
          <p:nvPr/>
        </p:nvSpPr>
        <p:spPr>
          <a:xfrm>
            <a:off x="357188" y="1435100"/>
            <a:ext cx="5357812" cy="5262563"/>
          </a:xfrm>
          <a:prstGeom prst="rect">
            <a:avLst/>
          </a:prstGeom>
          <a:noFill/>
        </p:spPr>
        <p:txBody>
          <a:bodyPr>
            <a:spAutoFit/>
          </a:bodyPr>
          <a:lstStyle/>
          <a:p>
            <a:pPr>
              <a:buFont typeface="Wingdings" pitchFamily="2" charset="2"/>
              <a:buChar char="§"/>
              <a:defRPr/>
            </a:pPr>
            <a:r>
              <a:rPr lang="fr-FR" sz="2300" dirty="0">
                <a:latin typeface="+mj-lt"/>
                <a:cs typeface="+mn-cs"/>
              </a:rPr>
              <a:t>  Rappel : la prise de risque est une </a:t>
            </a:r>
            <a:r>
              <a:rPr lang="fr-FR" sz="2300" u="sng" dirty="0">
                <a:latin typeface="+mj-lt"/>
                <a:cs typeface="+mn-cs"/>
              </a:rPr>
              <a:t>décision</a:t>
            </a:r>
            <a:r>
              <a:rPr lang="fr-FR" sz="2300" dirty="0">
                <a:latin typeface="+mj-lt"/>
                <a:cs typeface="+mn-cs"/>
              </a:rPr>
              <a:t>.</a:t>
            </a:r>
          </a:p>
          <a:p>
            <a:pPr>
              <a:buFont typeface="Wingdings" pitchFamily="2" charset="2"/>
              <a:buChar char="§"/>
              <a:defRPr/>
            </a:pPr>
            <a:endParaRPr lang="fr-FR" sz="2000" dirty="0">
              <a:latin typeface="+mj-lt"/>
              <a:cs typeface="+mn-cs"/>
            </a:endParaRPr>
          </a:p>
          <a:p>
            <a:pPr>
              <a:buFont typeface="Wingdings" pitchFamily="2" charset="2"/>
              <a:buChar char="§"/>
              <a:defRPr/>
            </a:pPr>
            <a:r>
              <a:rPr lang="fr-FR" sz="2300" dirty="0">
                <a:latin typeface="+mj-lt"/>
                <a:cs typeface="+mn-cs"/>
              </a:rPr>
              <a:t>  Question : quels mécanismes cognitifs sont mobilisés par cette décision ?</a:t>
            </a:r>
          </a:p>
          <a:p>
            <a:pPr>
              <a:buFont typeface="Wingdings" pitchFamily="2" charset="2"/>
              <a:buChar char="§"/>
              <a:defRPr/>
            </a:pPr>
            <a:endParaRPr lang="fr-FR" sz="2000" dirty="0">
              <a:solidFill>
                <a:srgbClr val="FFFFFF"/>
              </a:solidFill>
              <a:latin typeface="+mj-lt"/>
              <a:cs typeface="+mn-cs"/>
            </a:endParaRPr>
          </a:p>
          <a:p>
            <a:pPr>
              <a:buFont typeface="Wingdings" pitchFamily="2" charset="2"/>
              <a:buChar char="§"/>
              <a:defRPr/>
            </a:pPr>
            <a:r>
              <a:rPr lang="fr-FR" sz="2300" dirty="0">
                <a:solidFill>
                  <a:srgbClr val="FFFFFF"/>
                </a:solidFill>
                <a:latin typeface="+mj-lt"/>
                <a:cs typeface="Arial" charset="0"/>
              </a:rPr>
              <a:t>  La prise de risque résulte de la confrontation de deux représentations : le</a:t>
            </a:r>
            <a:r>
              <a:rPr lang="fr-FR" sz="2300" b="1" dirty="0">
                <a:solidFill>
                  <a:srgbClr val="FFFFFF"/>
                </a:solidFill>
                <a:latin typeface="+mj-lt"/>
                <a:cs typeface="Arial" charset="0"/>
              </a:rPr>
              <a:t> </a:t>
            </a:r>
            <a:r>
              <a:rPr lang="fr-FR" sz="2300" dirty="0">
                <a:solidFill>
                  <a:srgbClr val="FFFFFF"/>
                </a:solidFill>
                <a:latin typeface="+mj-lt"/>
                <a:cs typeface="Arial" charset="0"/>
              </a:rPr>
              <a:t>risque </a:t>
            </a:r>
            <a:r>
              <a:rPr lang="fr-FR" sz="2300" u="sng" dirty="0">
                <a:solidFill>
                  <a:srgbClr val="FFFFFF"/>
                </a:solidFill>
                <a:latin typeface="+mj-lt"/>
                <a:cs typeface="Arial" charset="0"/>
              </a:rPr>
              <a:t>perçu</a:t>
            </a:r>
            <a:r>
              <a:rPr lang="fr-FR" sz="2300" dirty="0">
                <a:solidFill>
                  <a:srgbClr val="FFFFFF"/>
                </a:solidFill>
                <a:latin typeface="+mj-lt"/>
                <a:cs typeface="Arial" charset="0"/>
              </a:rPr>
              <a:t> et le risque </a:t>
            </a:r>
            <a:r>
              <a:rPr lang="fr-FR" sz="2300" u="sng" dirty="0">
                <a:solidFill>
                  <a:srgbClr val="FFFFFF"/>
                </a:solidFill>
                <a:latin typeface="+mj-lt"/>
                <a:cs typeface="Arial" charset="0"/>
              </a:rPr>
              <a:t>préférentiel</a:t>
            </a:r>
            <a:r>
              <a:rPr lang="fr-FR" sz="2300" dirty="0">
                <a:solidFill>
                  <a:srgbClr val="FFFFFF"/>
                </a:solidFill>
                <a:latin typeface="+mj-lt"/>
                <a:cs typeface="Arial" charset="0"/>
              </a:rPr>
              <a:t>.</a:t>
            </a:r>
          </a:p>
          <a:p>
            <a:pPr>
              <a:buFont typeface="Wingdings" pitchFamily="2" charset="2"/>
              <a:buChar char="§"/>
              <a:defRPr/>
            </a:pPr>
            <a:endParaRPr lang="fr-FR" sz="2000" dirty="0">
              <a:solidFill>
                <a:srgbClr val="FFFFFF"/>
              </a:solidFill>
              <a:latin typeface="+mj-lt"/>
              <a:cs typeface="Arial" charset="0"/>
            </a:endParaRPr>
          </a:p>
          <a:p>
            <a:pPr>
              <a:buFont typeface="Wingdings" pitchFamily="2" charset="2"/>
              <a:buChar char="§"/>
              <a:defRPr/>
            </a:pPr>
            <a:r>
              <a:rPr lang="fr-FR" sz="2300" dirty="0">
                <a:solidFill>
                  <a:srgbClr val="FFFFFF"/>
                </a:solidFill>
                <a:latin typeface="+mj-lt"/>
                <a:cs typeface="Arial" charset="0"/>
              </a:rPr>
              <a:t>  La confrontation de ces deux représentations est à l’origine d’une </a:t>
            </a:r>
            <a:r>
              <a:rPr lang="fr-FR" sz="2300" u="sng" dirty="0">
                <a:solidFill>
                  <a:srgbClr val="FFFFFF"/>
                </a:solidFill>
                <a:latin typeface="+mj-lt"/>
                <a:cs typeface="Arial" charset="0"/>
              </a:rPr>
              <a:t>dissonance cognitive</a:t>
            </a:r>
            <a:r>
              <a:rPr lang="fr-FR" sz="2300" dirty="0">
                <a:solidFill>
                  <a:srgbClr val="FFFFFF"/>
                </a:solidFill>
                <a:latin typeface="+mj-lt"/>
                <a:cs typeface="Arial" charset="0"/>
              </a:rPr>
              <a:t>, entraînant une élévation du niveau d’activation.</a:t>
            </a:r>
            <a:endParaRPr lang="fr-FR" sz="2300" dirty="0">
              <a:latin typeface="+mj-lt"/>
              <a:cs typeface="+mn-cs"/>
            </a:endParaRPr>
          </a:p>
        </p:txBody>
      </p:sp>
      <p:pic>
        <p:nvPicPr>
          <p:cNvPr id="11268" name="Picture 2" descr="Base J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1500188"/>
            <a:ext cx="333375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box(in)">
                                      <p:cBhvr>
                                        <p:cTn id="12" dur="500"/>
                                        <p:tgtEl>
                                          <p:spTgt spid="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box(in)">
                                      <p:cBhvr>
                                        <p:cTn id="17" dur="500"/>
                                        <p:tgtEl>
                                          <p:spTgt spid="1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box(in)">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e">
  <a:themeElements>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2947</TotalTime>
  <Words>6597</Words>
  <Application>Microsoft Office PowerPoint</Application>
  <PresentationFormat>Affichage à l'écran (4:3)</PresentationFormat>
  <Paragraphs>539</Paragraphs>
  <Slides>35</Slides>
  <Notes>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Times New Roman</vt:lpstr>
      <vt:lpstr>Arial</vt:lpstr>
      <vt:lpstr>Wingdings</vt:lpstr>
      <vt:lpstr>Calibri</vt:lpstr>
      <vt:lpstr>Courier New</vt:lpstr>
      <vt:lpstr>Verdana</vt:lpstr>
      <vt:lpstr>Orbite</vt:lpstr>
      <vt:lpstr>Eduquer à la prise  de risque ou apprendre à prendre des risques en EPS</vt:lpstr>
      <vt:lpstr>Qu’est-ce que la prise de risque ? </vt:lpstr>
      <vt:lpstr>Que met-on en jeu ?                différents types de risque</vt:lpstr>
      <vt:lpstr>Pour quel gains ?                  ce qui pousse à prendre des risques</vt:lpstr>
      <vt:lpstr>L’éducation à la prise de risque : un enjeu de société</vt:lpstr>
      <vt:lpstr>L’éducation à la prise de risque : un enjeu important en EPS</vt:lpstr>
      <vt:lpstr>Thème + général = la sécurité en EPS</vt:lpstr>
      <vt:lpstr>L’éducation à la prise de risque : une didactisation difficile</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Avant d’aller + loin : les mécanismes cognitifs de la prise de risque </vt:lpstr>
      <vt:lpstr>Comment s’expliquent les conduites inadaptées ? </vt:lpstr>
      <vt:lpstr>Comment s’expliquent les conduites inadaptées ? </vt:lpstr>
      <vt:lpstr>Vers une didactique de la prise de risque = savoir prendre des risques </vt:lpstr>
      <vt:lpstr>Interagir avec le risque préférentiel des élèves en EPS</vt:lpstr>
      <vt:lpstr>Comment manipuler le niveau  de risque perçu ?</vt:lpstr>
      <vt:lpstr>Comment manipuler le risque perçu ?</vt:lpstr>
      <vt:lpstr>Comment se construit le risque perçu ?</vt:lpstr>
      <vt:lpstr>Développer une expertise  de perception du risque</vt:lpstr>
      <vt:lpstr>Mais dans tous les cas un principe général pour notre enseignement de la prise de risque</vt:lpstr>
      <vt:lpstr>Un exemple en Vélo tout terrain</vt:lpstr>
      <vt:lpstr>Un exemple en Vélo tout terrain (suite)</vt:lpstr>
      <vt:lpstr>Un exemple en Vélo tout terrain (suite)</vt:lpstr>
      <vt:lpstr>Conclusion</vt:lpstr>
      <vt:lpstr>Conclusion</vt:lpstr>
      <vt:lpstr>Références des auteurs cités</vt:lpstr>
      <vt:lpstr>Présentation PowerPoint</vt:lpstr>
    </vt:vector>
  </TitlesOfParts>
  <Company>Centre Universitaire Condorcet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a l’erreur</dc:title>
  <dc:creator>Administrateur</dc:creator>
  <cp:lastModifiedBy>Raphaël Leca</cp:lastModifiedBy>
  <cp:revision>51</cp:revision>
  <dcterms:created xsi:type="dcterms:W3CDTF">2006-05-11T13:38:33Z</dcterms:created>
  <dcterms:modified xsi:type="dcterms:W3CDTF">2017-04-04T05:55:26Z</dcterms:modified>
</cp:coreProperties>
</file>